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324" r:id="rId2"/>
    <p:sldId id="326" r:id="rId3"/>
    <p:sldId id="344" r:id="rId4"/>
    <p:sldId id="327" r:id="rId5"/>
    <p:sldId id="334" r:id="rId6"/>
    <p:sldId id="332" r:id="rId7"/>
    <p:sldId id="345" r:id="rId8"/>
    <p:sldId id="348" r:id="rId9"/>
    <p:sldId id="349" r:id="rId10"/>
    <p:sldId id="346" r:id="rId11"/>
    <p:sldId id="34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di bartolomeo" initials="mdb" lastIdx="2" clrIdx="0">
    <p:extLst>
      <p:ext uri="{19B8F6BF-5375-455C-9EA6-DF929625EA0E}">
        <p15:presenceInfo xmlns:p15="http://schemas.microsoft.com/office/powerpoint/2012/main" userId="e9469582278a2d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BB8"/>
    <a:srgbClr val="FB7875"/>
    <a:srgbClr val="006DF0"/>
    <a:srgbClr val="000000"/>
    <a:srgbClr val="F2F7FC"/>
    <a:srgbClr val="EC1C25"/>
    <a:srgbClr val="3A5A24"/>
    <a:srgbClr val="DA00C0"/>
    <a:srgbClr val="5AE739"/>
    <a:srgbClr val="B66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6" y="187"/>
      </p:cViewPr>
      <p:guideLst>
        <p:guide orient="horz" pos="197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89CF-231F-4163-AB65-6BEE9A42EA06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51F18-4439-42A5-AA05-29EE9CE932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7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IOT: macchine</a:t>
            </a:r>
            <a:r>
              <a:rPr lang="it-IT" baseline="0" dirty="0" smtClean="0"/>
              <a:t> e prodotti semilavorati si parlano e consentono il </a:t>
            </a:r>
            <a:r>
              <a:rPr lang="it-IT" baseline="0" dirty="0" err="1" smtClean="0"/>
              <a:t>tayloring</a:t>
            </a:r>
            <a:r>
              <a:rPr lang="it-IT" baseline="0" dirty="0" smtClean="0"/>
              <a:t> di massa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VR/AR: immersione o arricchimento della realtà nella progettazione e collaudo simulato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Big Data: estrazione di informazioni di sintesi da moli enormi di dati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Cyber Security: fondamentale in un mondo in cui anche le singole macchine a controllo numerico sono controllabili via internet e in cui il quantum </a:t>
            </a:r>
            <a:r>
              <a:rPr lang="it-IT" baseline="0" dirty="0" err="1" smtClean="0"/>
              <a:t>computing</a:t>
            </a:r>
            <a:r>
              <a:rPr lang="it-IT" baseline="0" dirty="0" smtClean="0"/>
              <a:t> si </a:t>
            </a:r>
            <a:r>
              <a:rPr lang="it-IT" baseline="0" dirty="0" err="1" smtClean="0"/>
              <a:t>avicina</a:t>
            </a:r>
            <a:endParaRPr lang="it-IT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AI:</a:t>
            </a:r>
            <a:r>
              <a:rPr lang="it-IT" baseline="0" dirty="0" smtClean="0"/>
              <a:t> le interfacce uomo-macchina stanno passando verso l’interpretazione del linguaggio e comportamenti umani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Additive </a:t>
            </a:r>
            <a:r>
              <a:rPr lang="it-IT" baseline="0" dirty="0" err="1" smtClean="0"/>
              <a:t>manifacturing</a:t>
            </a:r>
            <a:r>
              <a:rPr lang="it-IT" baseline="0" dirty="0" smtClean="0"/>
              <a:t>: creazione di lavorati attraverso la stratificazione di polveri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err="1" smtClean="0"/>
              <a:t>Cloud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computing</a:t>
            </a:r>
            <a:r>
              <a:rPr lang="it-IT" baseline="0" dirty="0" smtClean="0"/>
              <a:t>: trasferimento del controllo di funzioni aziendali fuori dal perimetro fisico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Smart </a:t>
            </a:r>
            <a:r>
              <a:rPr lang="it-IT" baseline="0" dirty="0" err="1" smtClean="0"/>
              <a:t>working</a:t>
            </a:r>
            <a:r>
              <a:rPr lang="it-IT" baseline="0" dirty="0" smtClean="0"/>
              <a:t>: il lavoro si sta trasferendo a casa e/o in mobilità, grazie anche a IOT e </a:t>
            </a:r>
            <a:r>
              <a:rPr lang="it-IT" baseline="0" dirty="0" err="1" smtClean="0"/>
              <a:t>cloud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computing</a:t>
            </a:r>
            <a:endParaRPr lang="it-IT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3D </a:t>
            </a:r>
            <a:r>
              <a:rPr lang="it-IT" baseline="0" dirty="0" err="1" smtClean="0"/>
              <a:t>printing</a:t>
            </a:r>
            <a:r>
              <a:rPr lang="it-IT" baseline="0" dirty="0" smtClean="0"/>
              <a:t>: non più solo prototipazione rapida, ma verso la produzione di massa a basso costo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Robot </a:t>
            </a:r>
            <a:r>
              <a:rPr lang="it-IT" baseline="0" dirty="0" err="1" smtClean="0"/>
              <a:t>Manifacturing</a:t>
            </a:r>
            <a:r>
              <a:rPr lang="it-IT" baseline="0" dirty="0" smtClean="0"/>
              <a:t>: sostituzione sempre più aggressiva del personale umano verso robot interconnessi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7A9D3-F99C-4B68-8176-46DE973EB15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13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 userDrawn="1"/>
        </p:nvSpPr>
        <p:spPr>
          <a:xfrm>
            <a:off x="0" y="1"/>
            <a:ext cx="12192000" cy="4030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2775285" y="2492896"/>
            <a:ext cx="9416716" cy="988124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4" name="Rettangolo 3"/>
          <p:cNvSpPr/>
          <p:nvPr userDrawn="1"/>
        </p:nvSpPr>
        <p:spPr>
          <a:xfrm>
            <a:off x="0" y="2492896"/>
            <a:ext cx="1714988" cy="43651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dist="38100" dir="2700000" sx="104000" sy="104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pic>
        <p:nvPicPr>
          <p:cNvPr id="5" name="Picture 8" descr="peopl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38" y="2617788"/>
            <a:ext cx="1357313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8" y="207322"/>
            <a:ext cx="3347059" cy="123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9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5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3" y="1398700"/>
            <a:ext cx="5580000" cy="529085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352674" y="1398700"/>
            <a:ext cx="5580000" cy="529085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3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9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2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7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12192000" cy="11670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475" y="208709"/>
            <a:ext cx="10840452" cy="78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473" y="1398700"/>
            <a:ext cx="11770893" cy="5290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2" y="1167049"/>
            <a:ext cx="12192004" cy="36000"/>
            <a:chOff x="-2" y="854242"/>
            <a:chExt cx="9144003" cy="45722"/>
          </a:xfrm>
        </p:grpSpPr>
        <p:sp>
          <p:nvSpPr>
            <p:cNvPr id="8" name="Rettangolo 7"/>
            <p:cNvSpPr/>
            <p:nvPr userDrawn="1"/>
          </p:nvSpPr>
          <p:spPr>
            <a:xfrm rot="10800000" flipV="1">
              <a:off x="-2" y="854242"/>
              <a:ext cx="8963527" cy="45719"/>
            </a:xfrm>
            <a:prstGeom prst="rect">
              <a:avLst/>
            </a:prstGeom>
            <a:gradFill>
              <a:gsLst>
                <a:gs pos="25000">
                  <a:schemeClr val="bg1"/>
                </a:gs>
                <a:gs pos="41000">
                  <a:srgbClr val="D32735"/>
                </a:gs>
                <a:gs pos="100000">
                  <a:srgbClr val="EC1C25"/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dirty="0"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9" name="Rettangolo 8"/>
            <p:cNvSpPr/>
            <p:nvPr userDrawn="1"/>
          </p:nvSpPr>
          <p:spPr>
            <a:xfrm>
              <a:off x="180474" y="854245"/>
              <a:ext cx="8963527" cy="45719"/>
            </a:xfrm>
            <a:prstGeom prst="rect">
              <a:avLst/>
            </a:prstGeom>
            <a:gradFill>
              <a:gsLst>
                <a:gs pos="76000">
                  <a:srgbClr val="127BB8"/>
                </a:gs>
                <a:gs pos="0">
                  <a:srgbClr val="127BB8"/>
                </a:gs>
                <a:gs pos="86000">
                  <a:schemeClr val="bg1"/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dirty="0"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2" y="208709"/>
            <a:ext cx="785659" cy="7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78" r:id="rId3"/>
    <p:sldLayoutId id="2147483671" r:id="rId4"/>
    <p:sldLayoutId id="2147483674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Yu Gothic UI" panose="020B0500000000000000" pitchFamily="34" charset="-128"/>
          <a:ea typeface="Yu Gothic UI" panose="020B05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9.png"/><Relationship Id="rId7" Type="http://schemas.openxmlformats.org/officeDocument/2006/relationships/image" Target="../media/image1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3.png"/><Relationship Id="rId4" Type="http://schemas.openxmlformats.org/officeDocument/2006/relationships/image" Target="../media/image30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775285" y="2492896"/>
            <a:ext cx="9185394" cy="988124"/>
          </a:xfrm>
        </p:spPr>
        <p:txBody>
          <a:bodyPr>
            <a:noAutofit/>
          </a:bodyPr>
          <a:lstStyle/>
          <a:p>
            <a:pPr algn="r"/>
            <a:r>
              <a:rPr lang="it-IT" dirty="0" smtClean="0"/>
              <a:t>GTechnology</a:t>
            </a:r>
            <a:br>
              <a:rPr lang="it-IT" dirty="0" smtClean="0"/>
            </a:br>
            <a:r>
              <a:rPr lang="it-IT" b="1" dirty="0" smtClean="0"/>
              <a:t>Credito d’Imposta per Ricerca e Sviluppo</a:t>
            </a:r>
            <a:endParaRPr lang="it-IT" b="1" dirty="0"/>
          </a:p>
        </p:txBody>
      </p:sp>
      <p:sp>
        <p:nvSpPr>
          <p:cNvPr id="2" name="Rettangolo 1"/>
          <p:cNvSpPr/>
          <p:nvPr/>
        </p:nvSpPr>
        <p:spPr>
          <a:xfrm>
            <a:off x="7253941" y="6056982"/>
            <a:ext cx="4706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Guido Brosca</a:t>
            </a:r>
          </a:p>
          <a:p>
            <a:pPr algn="r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GTechnology |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CCO &amp; Rome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Branch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Director</a:t>
            </a:r>
            <a:endParaRPr lang="en-GB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144" y="4867671"/>
            <a:ext cx="10605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Altre misure finanziarie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475" y="1354238"/>
            <a:ext cx="11747548" cy="5335319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Bandi di co-finanziamento regionali/europei per progetti di R&amp;D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Quote a fondo perduto 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Possibilità di rendicontazione di personale dipendente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Cumulabili, salvo eccezioni, con il Credito d’Imposta per R&amp;D</a:t>
            </a:r>
          </a:p>
          <a:p>
            <a:pPr marL="0" indent="0">
              <a:buNone/>
            </a:pPr>
            <a:endParaRPr lang="it-IT" sz="18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Bandi di co-finanziamento del programma europeo </a:t>
            </a:r>
            <a:r>
              <a:rPr lang="it-IT" sz="2000" b="1" dirty="0" err="1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Horizon</a:t>
            </a: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2020 o Life</a:t>
            </a:r>
          </a:p>
          <a:p>
            <a:pPr marL="0" indent="0">
              <a:buNone/>
            </a:pPr>
            <a:endParaRPr lang="it-IT" sz="18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err="1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Superammortamento</a:t>
            </a: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140%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Anche per acquisti di beni materiali e software (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Legge di Stabilità 2017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</a:p>
          <a:p>
            <a:pPr marL="0" indent="0">
              <a:buNone/>
            </a:pPr>
            <a:endParaRPr lang="it-IT" sz="18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2000" b="1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Iperammortamento</a:t>
            </a: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al 250% 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Per beni materiali strumentali ad alta tecnologia interconnessi e comandati da sistemi computerizzati (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Elenco in Allegato A Legge di Stabilità 2017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</a:p>
          <a:p>
            <a:pPr marL="0" indent="0">
              <a:buNone/>
            </a:pPr>
            <a:endParaRPr lang="it-IT" sz="18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err="1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Patent</a:t>
            </a: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box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Esclusione dalla base imponibile fino al </a:t>
            </a:r>
            <a:r>
              <a:rPr lang="it-IT" sz="1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50% del reddito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derivante da marchi, brevetti, know-how, software, disegni e modelli.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È una agevolazione valida per cinque esercizi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È rinnovabile alla scadenza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È cumulabile ad altre agevolazioni (credito di imposta da ricerca e sviluppo; ACE; incentivi alle start up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906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2594777" y="1648627"/>
            <a:ext cx="7002446" cy="4790674"/>
            <a:chOff x="3840179" y="1648627"/>
            <a:chExt cx="7002446" cy="479067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" name="Rettangolo 3"/>
            <p:cNvSpPr/>
            <p:nvPr/>
          </p:nvSpPr>
          <p:spPr>
            <a:xfrm rot="21367201">
              <a:off x="3840179" y="3910305"/>
              <a:ext cx="3381196" cy="13234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rnd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8000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Arial"/>
                </a:rPr>
                <a:t>Grazie</a:t>
              </a:r>
              <a:endParaRPr lang="en-GB" sz="8000" dirty="0">
                <a:solidFill>
                  <a:srgbClr val="127BB8"/>
                </a:solidFill>
              </a:endParaRPr>
            </a:p>
          </p:txBody>
        </p:sp>
        <p:pic>
          <p:nvPicPr>
            <p:cNvPr id="1026" name="Picture 2" descr="http://img.directindustry.com/images_di/photo-g/14474-5258555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67" b="14500"/>
            <a:stretch/>
          </p:blipFill>
          <p:spPr bwMode="auto">
            <a:xfrm>
              <a:off x="4219575" y="1648627"/>
              <a:ext cx="6623050" cy="4790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28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 </a:t>
            </a:r>
            <a:r>
              <a:rPr lang="en-GB" dirty="0" err="1" smtClean="0"/>
              <a:t>siamo</a:t>
            </a:r>
            <a:endParaRPr lang="en-GB" dirty="0"/>
          </a:p>
        </p:txBody>
      </p:sp>
      <p:grpSp>
        <p:nvGrpSpPr>
          <p:cNvPr id="4" name="Gruppo 3"/>
          <p:cNvGrpSpPr/>
          <p:nvPr/>
        </p:nvGrpSpPr>
        <p:grpSpPr>
          <a:xfrm>
            <a:off x="0" y="1201489"/>
            <a:ext cx="12191999" cy="1260493"/>
            <a:chOff x="683234" y="4296358"/>
            <a:chExt cx="10746766" cy="1274264"/>
          </a:xfrm>
        </p:grpSpPr>
        <p:sp>
          <p:nvSpPr>
            <p:cNvPr id="5" name="Elaborazione 4"/>
            <p:cNvSpPr/>
            <p:nvPr/>
          </p:nvSpPr>
          <p:spPr>
            <a:xfrm>
              <a:off x="683234" y="4296358"/>
              <a:ext cx="10746766" cy="1274264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999917" y="4530967"/>
              <a:ext cx="10047756" cy="808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GTechnology è una</a:t>
              </a:r>
            </a:p>
            <a:p>
              <a:pPr algn="ctr"/>
              <a:r>
                <a:rPr lang="it-IT" sz="2800" b="1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Fondazione </a:t>
              </a:r>
              <a:r>
                <a:rPr lang="it-IT" sz="2800" b="1" dirty="0" smtClean="0">
                  <a:solidFill>
                    <a:srgbClr val="02CAA9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scientifica</a:t>
              </a:r>
              <a:r>
                <a:rPr lang="it-IT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it-IT" sz="2800" b="1" dirty="0" smtClean="0">
                  <a:solidFill>
                    <a:srgbClr val="00B050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organismo di ricerca</a:t>
              </a:r>
              <a:endParaRPr lang="it-IT" sz="2800" b="1" dirty="0">
                <a:solidFill>
                  <a:srgbClr val="00B050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109" name="Gruppo 108"/>
          <p:cNvGrpSpPr/>
          <p:nvPr/>
        </p:nvGrpSpPr>
        <p:grpSpPr>
          <a:xfrm>
            <a:off x="351293" y="2677152"/>
            <a:ext cx="2990137" cy="3853993"/>
            <a:chOff x="351293" y="2758793"/>
            <a:chExt cx="2990137" cy="3853993"/>
          </a:xfrm>
        </p:grpSpPr>
        <p:grpSp>
          <p:nvGrpSpPr>
            <p:cNvPr id="33" name="Gruppo 32"/>
            <p:cNvGrpSpPr>
              <a:grpSpLocks noChangeAspect="1"/>
            </p:cNvGrpSpPr>
            <p:nvPr/>
          </p:nvGrpSpPr>
          <p:grpSpPr>
            <a:xfrm>
              <a:off x="400277" y="3368015"/>
              <a:ext cx="2941153" cy="3244771"/>
              <a:chOff x="563336" y="1230770"/>
              <a:chExt cx="5090504" cy="5616000"/>
            </a:xfrm>
          </p:grpSpPr>
          <p:pic>
            <p:nvPicPr>
              <p:cNvPr id="7" name="Picture 2" descr="http://www.meteoweb.eu/wp-content/uploads/2014/05/italia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336" y="1230770"/>
                <a:ext cx="4923050" cy="561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" name="Gruppo 7"/>
              <p:cNvGrpSpPr/>
              <p:nvPr/>
            </p:nvGrpSpPr>
            <p:grpSpPr>
              <a:xfrm>
                <a:off x="593065" y="2141580"/>
                <a:ext cx="1046523" cy="744314"/>
                <a:chOff x="1239353" y="2462892"/>
                <a:chExt cx="1046523" cy="744314"/>
              </a:xfrm>
            </p:grpSpPr>
            <p:pic>
              <p:nvPicPr>
                <p:cNvPr id="9" name="Immagine 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63620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0" name="Rettangolo 9"/>
                <p:cNvSpPr/>
                <p:nvPr/>
              </p:nvSpPr>
              <p:spPr>
                <a:xfrm>
                  <a:off x="1239353" y="2754415"/>
                  <a:ext cx="1046523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Torino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11" name="Gruppo 10"/>
              <p:cNvGrpSpPr/>
              <p:nvPr/>
            </p:nvGrpSpPr>
            <p:grpSpPr>
              <a:xfrm>
                <a:off x="1243440" y="1688042"/>
                <a:ext cx="1088140" cy="744314"/>
                <a:chOff x="1239353" y="2462892"/>
                <a:chExt cx="1088140" cy="744314"/>
              </a:xfrm>
            </p:grpSpPr>
            <p:pic>
              <p:nvPicPr>
                <p:cNvPr id="12" name="Immagine 1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92474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3" name="Rettangolo 12"/>
                <p:cNvSpPr/>
                <p:nvPr/>
              </p:nvSpPr>
              <p:spPr>
                <a:xfrm>
                  <a:off x="1239353" y="2754415"/>
                  <a:ext cx="1088140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Milano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14" name="Gruppo 13"/>
              <p:cNvGrpSpPr/>
              <p:nvPr/>
            </p:nvGrpSpPr>
            <p:grpSpPr>
              <a:xfrm>
                <a:off x="1851879" y="2287341"/>
                <a:ext cx="1237962" cy="744314"/>
                <a:chOff x="1002048" y="2462892"/>
                <a:chExt cx="1237962" cy="744314"/>
              </a:xfrm>
            </p:grpSpPr>
            <p:pic>
              <p:nvPicPr>
                <p:cNvPr id="15" name="Immagine 1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92474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6" name="Rettangolo 15"/>
                <p:cNvSpPr/>
                <p:nvPr/>
              </p:nvSpPr>
              <p:spPr>
                <a:xfrm>
                  <a:off x="1002048" y="2754415"/>
                  <a:ext cx="1237962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Modena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17" name="Gruppo 16"/>
              <p:cNvGrpSpPr/>
              <p:nvPr/>
            </p:nvGrpSpPr>
            <p:grpSpPr>
              <a:xfrm>
                <a:off x="4582252" y="4395009"/>
                <a:ext cx="927223" cy="744314"/>
                <a:chOff x="1239353" y="2462892"/>
                <a:chExt cx="927223" cy="744314"/>
              </a:xfrm>
            </p:grpSpPr>
            <p:pic>
              <p:nvPicPr>
                <p:cNvPr id="18" name="Immagine 1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27553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9" name="Rettangolo 18"/>
                <p:cNvSpPr/>
                <p:nvPr/>
              </p:nvSpPr>
              <p:spPr>
                <a:xfrm>
                  <a:off x="1239353" y="2754415"/>
                  <a:ext cx="927223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Lecce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20" name="Gruppo 19"/>
              <p:cNvGrpSpPr/>
              <p:nvPr/>
            </p:nvGrpSpPr>
            <p:grpSpPr>
              <a:xfrm>
                <a:off x="2510774" y="3769788"/>
                <a:ext cx="963291" cy="744314"/>
                <a:chOff x="1239353" y="2462892"/>
                <a:chExt cx="963291" cy="744314"/>
              </a:xfrm>
            </p:grpSpPr>
            <p:pic>
              <p:nvPicPr>
                <p:cNvPr id="21" name="Immagine 2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37972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2" name="Rettangolo 21"/>
                <p:cNvSpPr/>
                <p:nvPr/>
              </p:nvSpPr>
              <p:spPr>
                <a:xfrm>
                  <a:off x="1239353" y="2754415"/>
                  <a:ext cx="963291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Roma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23" name="Gruppo 22"/>
              <p:cNvGrpSpPr/>
              <p:nvPr/>
            </p:nvGrpSpPr>
            <p:grpSpPr>
              <a:xfrm>
                <a:off x="3217405" y="4199317"/>
                <a:ext cx="1057623" cy="744314"/>
                <a:chOff x="1239353" y="2462892"/>
                <a:chExt cx="1057623" cy="744314"/>
              </a:xfrm>
            </p:grpSpPr>
            <p:pic>
              <p:nvPicPr>
                <p:cNvPr id="24" name="Immagine 2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67628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5" name="Rettangolo 24"/>
                <p:cNvSpPr/>
                <p:nvPr/>
              </p:nvSpPr>
              <p:spPr>
                <a:xfrm>
                  <a:off x="1239353" y="2754415"/>
                  <a:ext cx="1057623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Napoli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26" name="Gruppo 25"/>
              <p:cNvGrpSpPr/>
              <p:nvPr/>
            </p:nvGrpSpPr>
            <p:grpSpPr>
              <a:xfrm>
                <a:off x="3664001" y="4959471"/>
                <a:ext cx="1989839" cy="648484"/>
                <a:chOff x="1255513" y="2715985"/>
                <a:chExt cx="1989839" cy="648484"/>
              </a:xfrm>
            </p:grpSpPr>
            <p:pic>
              <p:nvPicPr>
                <p:cNvPr id="27" name="Immagine 26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44647" y="2715985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8" name="Rettangolo 27"/>
                <p:cNvSpPr/>
                <p:nvPr/>
              </p:nvSpPr>
              <p:spPr>
                <a:xfrm>
                  <a:off x="1255513" y="2911678"/>
                  <a:ext cx="1989839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Lamezia Terme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  <p:grpSp>
            <p:nvGrpSpPr>
              <p:cNvPr id="29" name="Gruppo 28"/>
              <p:cNvGrpSpPr/>
              <p:nvPr/>
            </p:nvGrpSpPr>
            <p:grpSpPr>
              <a:xfrm>
                <a:off x="3664001" y="5466203"/>
                <a:ext cx="1601415" cy="744314"/>
                <a:chOff x="1239353" y="2462892"/>
                <a:chExt cx="1601415" cy="744314"/>
              </a:xfrm>
            </p:grpSpPr>
            <p:pic>
              <p:nvPicPr>
                <p:cNvPr id="30" name="Immagine 29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prstClr val="black"/>
                    <a:srgbClr val="92D05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38347" y="2462892"/>
                  <a:ext cx="391385" cy="391385"/>
                </a:xfrm>
                <a:prstGeom prst="rect">
                  <a:avLst/>
                </a:prstGeom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31" name="Rettangolo 30"/>
                <p:cNvSpPr/>
                <p:nvPr/>
              </p:nvSpPr>
              <p:spPr>
                <a:xfrm>
                  <a:off x="1239353" y="2754415"/>
                  <a:ext cx="1601415" cy="452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100" b="1" dirty="0" smtClean="0">
                      <a:solidFill>
                        <a:srgbClr val="FF0000"/>
                      </a:solidFill>
                      <a:latin typeface="Yu Gothic UI" panose="020B0500000000000000" pitchFamily="34" charset="-128"/>
                      <a:ea typeface="Yu Gothic UI" panose="020B0500000000000000" pitchFamily="34" charset="-128"/>
                    </a:rPr>
                    <a:t>Gioia Tauro</a:t>
                  </a:r>
                  <a:endParaRPr lang="it-IT" sz="1100" b="1" dirty="0">
                    <a:solidFill>
                      <a:srgbClr val="FF0000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endParaRPr>
                </a:p>
              </p:txBody>
            </p:sp>
          </p:grpSp>
        </p:grpSp>
        <p:sp>
          <p:nvSpPr>
            <p:cNvPr id="41" name="Rettangolo 40"/>
            <p:cNvSpPr/>
            <p:nvPr/>
          </p:nvSpPr>
          <p:spPr>
            <a:xfrm>
              <a:off x="351293" y="2758793"/>
              <a:ext cx="2565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b="1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Dove ci troviamo</a:t>
              </a:r>
              <a:endParaRPr lang="en-GB" sz="24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98" name="Gruppo 97"/>
          <p:cNvGrpSpPr/>
          <p:nvPr/>
        </p:nvGrpSpPr>
        <p:grpSpPr>
          <a:xfrm>
            <a:off x="8009168" y="2677152"/>
            <a:ext cx="4142012" cy="3976743"/>
            <a:chOff x="7511141" y="2758793"/>
            <a:chExt cx="4142012" cy="3976743"/>
          </a:xfrm>
        </p:grpSpPr>
        <p:sp>
          <p:nvSpPr>
            <p:cNvPr id="42" name="Rettangolo 41"/>
            <p:cNvSpPr/>
            <p:nvPr/>
          </p:nvSpPr>
          <p:spPr>
            <a:xfrm>
              <a:off x="7511141" y="2758793"/>
              <a:ext cx="23921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b="1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I nostri </a:t>
              </a:r>
              <a:r>
                <a:rPr lang="it-IT" sz="2400" b="1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Labs</a:t>
              </a:r>
              <a:endParaRPr lang="en-GB" sz="24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76" name="Rettangolo arrotondato 75"/>
            <p:cNvSpPr/>
            <p:nvPr/>
          </p:nvSpPr>
          <p:spPr>
            <a:xfrm flipH="1">
              <a:off x="7592720" y="3372344"/>
              <a:ext cx="539810" cy="3363192"/>
            </a:xfrm>
            <a:prstGeom prst="roundRect">
              <a:avLst/>
            </a:prstGeom>
            <a:solidFill>
              <a:srgbClr val="006D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solidFill>
                  <a:schemeClr val="tx1"/>
                </a:solidFill>
              </a:endParaRPr>
            </a:p>
          </p:txBody>
        </p:sp>
        <p:grpSp>
          <p:nvGrpSpPr>
            <p:cNvPr id="77" name="Gruppo 76"/>
            <p:cNvGrpSpPr/>
            <p:nvPr/>
          </p:nvGrpSpPr>
          <p:grpSpPr>
            <a:xfrm>
              <a:off x="7666294" y="3889979"/>
              <a:ext cx="3129786" cy="378595"/>
              <a:chOff x="6117139" y="3835503"/>
              <a:chExt cx="3129786" cy="378595"/>
            </a:xfrm>
          </p:grpSpPr>
          <p:sp>
            <p:nvSpPr>
              <p:cNvPr id="78" name="CasellaDiTesto 77"/>
              <p:cNvSpPr txBox="1"/>
              <p:nvPr/>
            </p:nvSpPr>
            <p:spPr>
              <a:xfrm>
                <a:off x="6762984" y="3875544"/>
                <a:ext cx="24839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Neuroscienze </a:t>
                </a:r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Applicate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79" name="Immagine 7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3835503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80" name="Gruppo 79"/>
            <p:cNvGrpSpPr/>
            <p:nvPr/>
          </p:nvGrpSpPr>
          <p:grpSpPr>
            <a:xfrm>
              <a:off x="7666294" y="4836465"/>
              <a:ext cx="3813550" cy="378595"/>
              <a:chOff x="6117139" y="4592849"/>
              <a:chExt cx="3813550" cy="378595"/>
            </a:xfrm>
          </p:grpSpPr>
          <p:sp>
            <p:nvSpPr>
              <p:cNvPr id="81" name="CasellaDiTesto 80"/>
              <p:cNvSpPr txBox="1"/>
              <p:nvPr/>
            </p:nvSpPr>
            <p:spPr>
              <a:xfrm>
                <a:off x="6762984" y="4632890"/>
                <a:ext cx="31677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Informatica e </a:t>
                </a:r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Automazione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82" name="Immagine 8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4592849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83" name="Gruppo 82"/>
            <p:cNvGrpSpPr/>
            <p:nvPr/>
          </p:nvGrpSpPr>
          <p:grpSpPr>
            <a:xfrm>
              <a:off x="7666294" y="5782951"/>
              <a:ext cx="3807473" cy="378595"/>
              <a:chOff x="6117139" y="5345734"/>
              <a:chExt cx="3807473" cy="378595"/>
            </a:xfrm>
          </p:grpSpPr>
          <p:sp>
            <p:nvSpPr>
              <p:cNvPr id="84" name="CasellaDiTesto 83"/>
              <p:cNvSpPr txBox="1"/>
              <p:nvPr/>
            </p:nvSpPr>
            <p:spPr>
              <a:xfrm>
                <a:off x="6762984" y="5385775"/>
                <a:ext cx="31616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Turismo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85" name="Immagine 8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5345734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86" name="Gruppo 85"/>
            <p:cNvGrpSpPr/>
            <p:nvPr/>
          </p:nvGrpSpPr>
          <p:grpSpPr>
            <a:xfrm>
              <a:off x="7666294" y="3416736"/>
              <a:ext cx="3280281" cy="378595"/>
              <a:chOff x="6117139" y="3423690"/>
              <a:chExt cx="3280281" cy="378595"/>
            </a:xfrm>
          </p:grpSpPr>
          <p:sp>
            <p:nvSpPr>
              <p:cNvPr id="87" name="CasellaDiTesto 86"/>
              <p:cNvSpPr txBox="1"/>
              <p:nvPr/>
            </p:nvSpPr>
            <p:spPr>
              <a:xfrm>
                <a:off x="6762984" y="3463731"/>
                <a:ext cx="2634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Energia e </a:t>
                </a:r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Ambiente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88" name="Immagine 8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3423690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89" name="Gruppo 88"/>
            <p:cNvGrpSpPr/>
            <p:nvPr/>
          </p:nvGrpSpPr>
          <p:grpSpPr>
            <a:xfrm>
              <a:off x="7666294" y="4379550"/>
              <a:ext cx="3986859" cy="341692"/>
              <a:chOff x="6117139" y="4205435"/>
              <a:chExt cx="3986859" cy="341692"/>
            </a:xfrm>
          </p:grpSpPr>
          <p:sp>
            <p:nvSpPr>
              <p:cNvPr id="90" name="CasellaDiTesto 89"/>
              <p:cNvSpPr txBox="1"/>
              <p:nvPr/>
            </p:nvSpPr>
            <p:spPr>
              <a:xfrm>
                <a:off x="6762984" y="4245476"/>
                <a:ext cx="33410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Impianti </a:t>
                </a:r>
                <a:r>
                  <a:rPr lang="it-IT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Industriali, Logistica e </a:t>
                </a:r>
                <a:r>
                  <a:rPr lang="it-IT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Adv</a:t>
                </a:r>
                <a:r>
                  <a:rPr lang="it-IT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. </a:t>
                </a:r>
                <a:r>
                  <a:rPr lang="it-IT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Robotics</a:t>
                </a:r>
                <a:endParaRPr lang="it-IT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91" name="Immagine 90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4205435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92" name="Gruppo 91"/>
            <p:cNvGrpSpPr/>
            <p:nvPr/>
          </p:nvGrpSpPr>
          <p:grpSpPr>
            <a:xfrm>
              <a:off x="7666294" y="5309708"/>
              <a:ext cx="3280281" cy="378595"/>
              <a:chOff x="6117139" y="4971826"/>
              <a:chExt cx="3280281" cy="378595"/>
            </a:xfrm>
          </p:grpSpPr>
          <p:sp>
            <p:nvSpPr>
              <p:cNvPr id="93" name="CasellaDiTesto 92"/>
              <p:cNvSpPr txBox="1"/>
              <p:nvPr/>
            </p:nvSpPr>
            <p:spPr>
              <a:xfrm>
                <a:off x="6762984" y="5011867"/>
                <a:ext cx="2634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Strategie </a:t>
                </a:r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Digitali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94" name="Immagine 9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39" y="4971826"/>
                <a:ext cx="362167" cy="341692"/>
              </a:xfrm>
              <a:prstGeom prst="rect">
                <a:avLst/>
              </a:prstGeom>
            </p:spPr>
          </p:pic>
        </p:grpSp>
        <p:grpSp>
          <p:nvGrpSpPr>
            <p:cNvPr id="95" name="Gruppo 94"/>
            <p:cNvGrpSpPr/>
            <p:nvPr/>
          </p:nvGrpSpPr>
          <p:grpSpPr>
            <a:xfrm>
              <a:off x="7666294" y="6256194"/>
              <a:ext cx="3187905" cy="388860"/>
              <a:chOff x="6117111" y="5757547"/>
              <a:chExt cx="3187905" cy="388860"/>
            </a:xfrm>
          </p:grpSpPr>
          <p:sp>
            <p:nvSpPr>
              <p:cNvPr id="96" name="CasellaDiTesto 95"/>
              <p:cNvSpPr txBox="1"/>
              <p:nvPr/>
            </p:nvSpPr>
            <p:spPr>
              <a:xfrm>
                <a:off x="6762984" y="5807853"/>
                <a:ext cx="25420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Healthcare</a:t>
                </a:r>
                <a:endPara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pic>
            <p:nvPicPr>
              <p:cNvPr id="97" name="Immagine 96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7111" y="5757547"/>
                <a:ext cx="362223" cy="362223"/>
              </a:xfrm>
              <a:prstGeom prst="rect">
                <a:avLst/>
              </a:prstGeom>
            </p:spPr>
          </p:pic>
        </p:grpSp>
      </p:grpSp>
      <p:grpSp>
        <p:nvGrpSpPr>
          <p:cNvPr id="110" name="Gruppo 109"/>
          <p:cNvGrpSpPr/>
          <p:nvPr/>
        </p:nvGrpSpPr>
        <p:grpSpPr>
          <a:xfrm>
            <a:off x="3953850" y="2677152"/>
            <a:ext cx="3427727" cy="3976494"/>
            <a:chOff x="3953850" y="2758793"/>
            <a:chExt cx="3427727" cy="3976494"/>
          </a:xfrm>
        </p:grpSpPr>
        <p:grpSp>
          <p:nvGrpSpPr>
            <p:cNvPr id="99" name="Gruppo 98"/>
            <p:cNvGrpSpPr/>
            <p:nvPr/>
          </p:nvGrpSpPr>
          <p:grpSpPr>
            <a:xfrm>
              <a:off x="4811097" y="2758793"/>
              <a:ext cx="2570480" cy="3853993"/>
              <a:chOff x="4582492" y="2758793"/>
              <a:chExt cx="2570480" cy="3853993"/>
            </a:xfrm>
          </p:grpSpPr>
          <p:sp>
            <p:nvSpPr>
              <p:cNvPr id="34" name="Rettangolo 33"/>
              <p:cNvSpPr/>
              <p:nvPr/>
            </p:nvSpPr>
            <p:spPr>
              <a:xfrm>
                <a:off x="4582492" y="3368015"/>
                <a:ext cx="18117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Ricerca di base 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35" name="Rettangolo 34"/>
              <p:cNvSpPr/>
              <p:nvPr/>
            </p:nvSpPr>
            <p:spPr>
              <a:xfrm>
                <a:off x="4582492" y="3943103"/>
                <a:ext cx="21034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Ricerca industriale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4582492" y="4518191"/>
                <a:ext cx="25704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Sviluppo </a:t>
                </a:r>
                <a:r>
                  <a:rPr lang="it-IT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sperimentale 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37" name="Rettangolo 36"/>
              <p:cNvSpPr/>
              <p:nvPr/>
            </p:nvSpPr>
            <p:spPr>
              <a:xfrm>
                <a:off x="4582492" y="5093279"/>
                <a:ext cx="14750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F</a:t>
                </a:r>
                <a:r>
                  <a:rPr lang="it-IT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ormazione 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8" name="Rettangolo 37"/>
              <p:cNvSpPr/>
              <p:nvPr/>
            </p:nvSpPr>
            <p:spPr>
              <a:xfrm>
                <a:off x="4582492" y="5668367"/>
                <a:ext cx="20697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Supporto start-up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39" name="Rettangolo 38"/>
              <p:cNvSpPr/>
              <p:nvPr/>
            </p:nvSpPr>
            <p:spPr>
              <a:xfrm>
                <a:off x="4582492" y="6243454"/>
                <a:ext cx="1968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Governance</a:t>
                </a:r>
                <a:r>
                  <a:rPr lang="it-IT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 R&amp;D</a:t>
                </a:r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0" name="Rettangolo 39"/>
              <p:cNvSpPr/>
              <p:nvPr/>
            </p:nvSpPr>
            <p:spPr>
              <a:xfrm>
                <a:off x="4582492" y="2758793"/>
                <a:ext cx="21146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400" b="1" dirty="0" smtClean="0">
                    <a:solidFill>
                      <a:srgbClr val="127BB8"/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I nostri servizi</a:t>
                </a:r>
                <a:endParaRPr lang="en-GB" sz="2400" b="1" dirty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</p:grpSp>
        <p:grpSp>
          <p:nvGrpSpPr>
            <p:cNvPr id="100" name="Gruppo 99"/>
            <p:cNvGrpSpPr/>
            <p:nvPr/>
          </p:nvGrpSpPr>
          <p:grpSpPr>
            <a:xfrm>
              <a:off x="3953850" y="2838977"/>
              <a:ext cx="847279" cy="3896310"/>
              <a:chOff x="36013" y="2274842"/>
              <a:chExt cx="847279" cy="3896310"/>
            </a:xfrm>
          </p:grpSpPr>
          <p:grpSp>
            <p:nvGrpSpPr>
              <p:cNvPr id="101" name="Gruppo 100"/>
              <p:cNvGrpSpPr/>
              <p:nvPr/>
            </p:nvGrpSpPr>
            <p:grpSpPr>
              <a:xfrm>
                <a:off x="36013" y="2808209"/>
                <a:ext cx="847279" cy="3362943"/>
                <a:chOff x="3999984" y="2908532"/>
                <a:chExt cx="1094873" cy="3679444"/>
              </a:xfrm>
            </p:grpSpPr>
            <p:sp>
              <p:nvSpPr>
                <p:cNvPr id="107" name="Rettangolo con angoli arrotondati sullo stesso lato 106"/>
                <p:cNvSpPr/>
                <p:nvPr/>
              </p:nvSpPr>
              <p:spPr>
                <a:xfrm rot="10800000">
                  <a:off x="4208040" y="3051093"/>
                  <a:ext cx="695055" cy="353688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6D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Rettangolo arrotondato 107"/>
                <p:cNvSpPr/>
                <p:nvPr/>
              </p:nvSpPr>
              <p:spPr>
                <a:xfrm>
                  <a:off x="3999984" y="2908532"/>
                  <a:ext cx="1094873" cy="1564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6D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4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2" name="Ovale 101"/>
              <p:cNvSpPr/>
              <p:nvPr/>
            </p:nvSpPr>
            <p:spPr>
              <a:xfrm>
                <a:off x="325706" y="2631910"/>
                <a:ext cx="139294" cy="13176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>
              <a:xfrm>
                <a:off x="497779" y="2457708"/>
                <a:ext cx="195013" cy="18398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>
              <a:xfrm>
                <a:off x="216127" y="2274842"/>
                <a:ext cx="250731" cy="2365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>
              <a:xfrm>
                <a:off x="465699" y="2866096"/>
                <a:ext cx="111436" cy="10513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>
              <a:xfrm>
                <a:off x="395354" y="3012374"/>
                <a:ext cx="111436" cy="10513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748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2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2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2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2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5" dur="2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6" dur="2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2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2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Industria 4.0:</a:t>
            </a:r>
            <a:r>
              <a:rPr lang="it-IT" b="1" dirty="0" smtClean="0"/>
              <a:t> </a:t>
            </a:r>
            <a:r>
              <a:rPr lang="it-IT" dirty="0" smtClean="0"/>
              <a:t>La nuova direzione delle imprese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98003" y="3570721"/>
            <a:ext cx="50109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solidFill>
                  <a:srgbClr val="0070C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Industria 4.0</a:t>
            </a:r>
            <a:endParaRPr lang="it-IT" sz="4800" dirty="0">
              <a:solidFill>
                <a:srgbClr val="0070C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2693162" y="4799586"/>
            <a:ext cx="1800000" cy="1800000"/>
            <a:chOff x="1404158" y="1386842"/>
            <a:chExt cx="1800000" cy="1800000"/>
          </a:xfrm>
        </p:grpSpPr>
        <p:sp>
          <p:nvSpPr>
            <p:cNvPr id="23" name="Ovale 22"/>
            <p:cNvSpPr/>
            <p:nvPr/>
          </p:nvSpPr>
          <p:spPr>
            <a:xfrm>
              <a:off x="1404158" y="138684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4158" y="1656842"/>
              <a:ext cx="540000" cy="540000"/>
            </a:xfrm>
            <a:prstGeom prst="rect">
              <a:avLst/>
            </a:prstGeom>
          </p:spPr>
        </p:pic>
        <p:sp>
          <p:nvSpPr>
            <p:cNvPr id="26" name="CasellaDiTesto 25"/>
            <p:cNvSpPr txBox="1"/>
            <p:nvPr/>
          </p:nvSpPr>
          <p:spPr>
            <a:xfrm>
              <a:off x="1482941" y="2124825"/>
              <a:ext cx="16222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Cloud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Computing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2697684" y="1341979"/>
            <a:ext cx="1800000" cy="1800000"/>
            <a:chOff x="3291007" y="1400400"/>
            <a:chExt cx="1800000" cy="1800000"/>
          </a:xfrm>
        </p:grpSpPr>
        <p:sp>
          <p:nvSpPr>
            <p:cNvPr id="28" name="Ovale 27"/>
            <p:cNvSpPr/>
            <p:nvPr/>
          </p:nvSpPr>
          <p:spPr>
            <a:xfrm>
              <a:off x="3291007" y="1400400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1007" y="1656842"/>
              <a:ext cx="540000" cy="540000"/>
            </a:xfrm>
            <a:prstGeom prst="rect">
              <a:avLst/>
            </a:prstGeom>
          </p:spPr>
        </p:pic>
        <p:sp>
          <p:nvSpPr>
            <p:cNvPr id="29" name="CasellaDiTesto 28"/>
            <p:cNvSpPr txBox="1"/>
            <p:nvPr/>
          </p:nvSpPr>
          <p:spPr>
            <a:xfrm>
              <a:off x="3482613" y="2194275"/>
              <a:ext cx="14167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VR / AR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5208863" y="1341979"/>
            <a:ext cx="1800000" cy="1800000"/>
            <a:chOff x="5137442" y="1428713"/>
            <a:chExt cx="1800000" cy="1800000"/>
          </a:xfrm>
        </p:grpSpPr>
        <p:sp>
          <p:nvSpPr>
            <p:cNvPr id="30" name="Ovale 29"/>
            <p:cNvSpPr/>
            <p:nvPr/>
          </p:nvSpPr>
          <p:spPr>
            <a:xfrm>
              <a:off x="5137442" y="14287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grpSp>
          <p:nvGrpSpPr>
            <p:cNvPr id="18" name="Gruppo 17"/>
            <p:cNvGrpSpPr/>
            <p:nvPr/>
          </p:nvGrpSpPr>
          <p:grpSpPr>
            <a:xfrm>
              <a:off x="5735725" y="1748559"/>
              <a:ext cx="545559" cy="418274"/>
              <a:chOff x="5546407" y="1987212"/>
              <a:chExt cx="545559" cy="418274"/>
            </a:xfrm>
          </p:grpSpPr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8124" y="2161644"/>
                <a:ext cx="243842" cy="243842"/>
              </a:xfrm>
              <a:prstGeom prst="rect">
                <a:avLst/>
              </a:prstGeom>
              <a:effectLst/>
            </p:spPr>
          </p:pic>
          <p:pic>
            <p:nvPicPr>
              <p:cNvPr id="13" name="Immagine 1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6407" y="1987212"/>
                <a:ext cx="324000" cy="324000"/>
              </a:xfrm>
              <a:prstGeom prst="rect">
                <a:avLst/>
              </a:prstGeom>
            </p:spPr>
          </p:pic>
        </p:grpSp>
        <p:sp>
          <p:nvSpPr>
            <p:cNvPr id="31" name="CasellaDiTesto 30"/>
            <p:cNvSpPr txBox="1"/>
            <p:nvPr/>
          </p:nvSpPr>
          <p:spPr>
            <a:xfrm>
              <a:off x="5329048" y="2194275"/>
              <a:ext cx="14167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Big Data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7720042" y="1341979"/>
            <a:ext cx="1800000" cy="1800000"/>
            <a:chOff x="7241531" y="1400400"/>
            <a:chExt cx="1800000" cy="1800000"/>
          </a:xfrm>
        </p:grpSpPr>
        <p:sp>
          <p:nvSpPr>
            <p:cNvPr id="32" name="Ovale 31"/>
            <p:cNvSpPr/>
            <p:nvPr/>
          </p:nvSpPr>
          <p:spPr>
            <a:xfrm>
              <a:off x="7241531" y="1400400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1531" y="1656842"/>
              <a:ext cx="540000" cy="540000"/>
            </a:xfrm>
            <a:prstGeom prst="rect">
              <a:avLst/>
            </a:prstGeom>
          </p:spPr>
        </p:pic>
        <p:sp>
          <p:nvSpPr>
            <p:cNvPr id="33" name="CasellaDiTesto 32"/>
            <p:cNvSpPr txBox="1"/>
            <p:nvPr/>
          </p:nvSpPr>
          <p:spPr>
            <a:xfrm>
              <a:off x="7433137" y="2194275"/>
              <a:ext cx="1416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Cyber Security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186505" y="1341979"/>
            <a:ext cx="1800000" cy="1800000"/>
            <a:chOff x="1398137" y="1428713"/>
            <a:chExt cx="1800000" cy="1800000"/>
          </a:xfrm>
        </p:grpSpPr>
        <p:sp>
          <p:nvSpPr>
            <p:cNvPr id="37" name="Ovale 36"/>
            <p:cNvSpPr/>
            <p:nvPr/>
          </p:nvSpPr>
          <p:spPr>
            <a:xfrm>
              <a:off x="1398137" y="14287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6012" y="1656842"/>
              <a:ext cx="540000" cy="540000"/>
            </a:xfrm>
            <a:prstGeom prst="rect">
              <a:avLst/>
            </a:prstGeom>
          </p:spPr>
        </p:pic>
        <p:sp>
          <p:nvSpPr>
            <p:cNvPr id="38" name="CasellaDiTesto 37"/>
            <p:cNvSpPr txBox="1"/>
            <p:nvPr/>
          </p:nvSpPr>
          <p:spPr>
            <a:xfrm>
              <a:off x="1589743" y="2194275"/>
              <a:ext cx="14167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IOT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36" name="Gruppo 35"/>
          <p:cNvGrpSpPr/>
          <p:nvPr/>
        </p:nvGrpSpPr>
        <p:grpSpPr>
          <a:xfrm>
            <a:off x="180475" y="4799586"/>
            <a:ext cx="1800000" cy="1800000"/>
            <a:chOff x="816505" y="4218992"/>
            <a:chExt cx="1800000" cy="1800000"/>
          </a:xfrm>
        </p:grpSpPr>
        <p:sp>
          <p:nvSpPr>
            <p:cNvPr id="40" name="Ovale 39"/>
            <p:cNvSpPr/>
            <p:nvPr/>
          </p:nvSpPr>
          <p:spPr>
            <a:xfrm>
              <a:off x="816505" y="421899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6505" y="4488992"/>
              <a:ext cx="540000" cy="540000"/>
            </a:xfrm>
            <a:prstGeom prst="rect">
              <a:avLst/>
            </a:prstGeom>
          </p:spPr>
        </p:pic>
        <p:sp>
          <p:nvSpPr>
            <p:cNvPr id="41" name="CasellaDiTesto 40"/>
            <p:cNvSpPr txBox="1"/>
            <p:nvPr/>
          </p:nvSpPr>
          <p:spPr>
            <a:xfrm>
              <a:off x="915135" y="5025025"/>
              <a:ext cx="16023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Additive Manufacturing</a:t>
              </a:r>
              <a:endPara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7718536" y="4799586"/>
            <a:ext cx="1800000" cy="1800000"/>
            <a:chOff x="7320654" y="4218992"/>
            <a:chExt cx="1800000" cy="1800000"/>
          </a:xfrm>
        </p:grpSpPr>
        <p:sp>
          <p:nvSpPr>
            <p:cNvPr id="45" name="Ovale 44"/>
            <p:cNvSpPr/>
            <p:nvPr/>
          </p:nvSpPr>
          <p:spPr>
            <a:xfrm>
              <a:off x="7320654" y="421899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7512260" y="5026425"/>
              <a:ext cx="1416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3D Printing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20" name="Immagine 1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654" y="4485025"/>
              <a:ext cx="540000" cy="540000"/>
            </a:xfrm>
            <a:prstGeom prst="rect">
              <a:avLst/>
            </a:prstGeom>
          </p:spPr>
        </p:pic>
      </p:grpSp>
      <p:grpSp>
        <p:nvGrpSpPr>
          <p:cNvPr id="49" name="Gruppo 48"/>
          <p:cNvGrpSpPr/>
          <p:nvPr/>
        </p:nvGrpSpPr>
        <p:grpSpPr>
          <a:xfrm>
            <a:off x="10231222" y="4799586"/>
            <a:ext cx="1800000" cy="1800000"/>
            <a:chOff x="9331222" y="4218992"/>
            <a:chExt cx="1800000" cy="1800000"/>
          </a:xfrm>
        </p:grpSpPr>
        <p:sp>
          <p:nvSpPr>
            <p:cNvPr id="47" name="Ovale 46"/>
            <p:cNvSpPr/>
            <p:nvPr/>
          </p:nvSpPr>
          <p:spPr>
            <a:xfrm>
              <a:off x="9331222" y="421899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9522828" y="5026425"/>
              <a:ext cx="14167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Advanced </a:t>
              </a:r>
              <a:r>
                <a:rPr lang="it-IT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Robotics</a:t>
              </a:r>
              <a:endPara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1222" y="4485025"/>
              <a:ext cx="540000" cy="540000"/>
            </a:xfrm>
            <a:prstGeom prst="rect">
              <a:avLst/>
            </a:prstGeom>
          </p:spPr>
        </p:pic>
      </p:grpSp>
      <p:grpSp>
        <p:nvGrpSpPr>
          <p:cNvPr id="39" name="Gruppo 38"/>
          <p:cNvGrpSpPr/>
          <p:nvPr/>
        </p:nvGrpSpPr>
        <p:grpSpPr>
          <a:xfrm>
            <a:off x="5205849" y="4799586"/>
            <a:ext cx="1800000" cy="1800000"/>
            <a:chOff x="5329048" y="4218992"/>
            <a:chExt cx="1800000" cy="1800000"/>
          </a:xfrm>
        </p:grpSpPr>
        <p:sp>
          <p:nvSpPr>
            <p:cNvPr id="43" name="Ovale 42"/>
            <p:cNvSpPr/>
            <p:nvPr/>
          </p:nvSpPr>
          <p:spPr>
            <a:xfrm>
              <a:off x="5329048" y="421899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5520654" y="4968550"/>
              <a:ext cx="1416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Smart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working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028" name="Picture 4" descr="http://image.flaticon.com/icons/png/512/15/15840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9048" y="447174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uppo 49"/>
          <p:cNvGrpSpPr/>
          <p:nvPr/>
        </p:nvGrpSpPr>
        <p:grpSpPr>
          <a:xfrm>
            <a:off x="10231222" y="1341979"/>
            <a:ext cx="1800000" cy="1800000"/>
            <a:chOff x="9332594" y="1400400"/>
            <a:chExt cx="1800000" cy="1800000"/>
          </a:xfrm>
        </p:grpSpPr>
        <p:sp>
          <p:nvSpPr>
            <p:cNvPr id="52" name="Ovale 51"/>
            <p:cNvSpPr/>
            <p:nvPr/>
          </p:nvSpPr>
          <p:spPr>
            <a:xfrm>
              <a:off x="9332594" y="1400400"/>
              <a:ext cx="1800000" cy="180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9427569" y="2194275"/>
              <a:ext cx="15814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Artificial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Intelligence</a:t>
              </a:r>
              <a:endPara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030" name="Picture 6" descr="http://www.freeiconspng.com/uploads/artificial-intelligence-icon-1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0593" y="1656842"/>
              <a:ext cx="76125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uppo 54"/>
          <p:cNvGrpSpPr>
            <a:grpSpLocks noChangeAspect="1"/>
          </p:cNvGrpSpPr>
          <p:nvPr/>
        </p:nvGrpSpPr>
        <p:grpSpPr>
          <a:xfrm>
            <a:off x="1368475" y="2729887"/>
            <a:ext cx="612000" cy="612000"/>
            <a:chOff x="1530475" y="3318965"/>
            <a:chExt cx="900000" cy="900000"/>
          </a:xfrm>
        </p:grpSpPr>
        <p:sp>
          <p:nvSpPr>
            <p:cNvPr id="54" name="Connettore 53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51" name="Immagine 5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59" name="Gruppo 58"/>
          <p:cNvGrpSpPr>
            <a:grpSpLocks noChangeAspect="1"/>
          </p:cNvGrpSpPr>
          <p:nvPr/>
        </p:nvGrpSpPr>
        <p:grpSpPr>
          <a:xfrm>
            <a:off x="3881162" y="6188161"/>
            <a:ext cx="612000" cy="612000"/>
            <a:chOff x="1530475" y="3318965"/>
            <a:chExt cx="900000" cy="900000"/>
          </a:xfrm>
        </p:grpSpPr>
        <p:sp>
          <p:nvSpPr>
            <p:cNvPr id="60" name="Connettore 59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61" name="Immagine 6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62" name="Gruppo 61"/>
          <p:cNvGrpSpPr>
            <a:grpSpLocks noChangeAspect="1"/>
          </p:cNvGrpSpPr>
          <p:nvPr/>
        </p:nvGrpSpPr>
        <p:grpSpPr>
          <a:xfrm>
            <a:off x="6393849" y="2729887"/>
            <a:ext cx="612000" cy="612000"/>
            <a:chOff x="1530475" y="3318965"/>
            <a:chExt cx="900000" cy="900000"/>
          </a:xfrm>
        </p:grpSpPr>
        <p:sp>
          <p:nvSpPr>
            <p:cNvPr id="63" name="Connettore 62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64" name="Immagine 63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65" name="Gruppo 64"/>
          <p:cNvGrpSpPr>
            <a:grpSpLocks noChangeAspect="1"/>
          </p:cNvGrpSpPr>
          <p:nvPr/>
        </p:nvGrpSpPr>
        <p:grpSpPr>
          <a:xfrm>
            <a:off x="11419222" y="6188161"/>
            <a:ext cx="612000" cy="612000"/>
            <a:chOff x="1530475" y="3318965"/>
            <a:chExt cx="900000" cy="900000"/>
          </a:xfrm>
        </p:grpSpPr>
        <p:sp>
          <p:nvSpPr>
            <p:cNvPr id="66" name="Connettore 65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67" name="Immagine 6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68" name="Gruppo 67"/>
          <p:cNvGrpSpPr>
            <a:grpSpLocks noChangeAspect="1"/>
          </p:cNvGrpSpPr>
          <p:nvPr/>
        </p:nvGrpSpPr>
        <p:grpSpPr>
          <a:xfrm>
            <a:off x="6397039" y="6188161"/>
            <a:ext cx="612000" cy="612000"/>
            <a:chOff x="1530475" y="3318965"/>
            <a:chExt cx="900000" cy="900000"/>
          </a:xfrm>
        </p:grpSpPr>
        <p:sp>
          <p:nvSpPr>
            <p:cNvPr id="69" name="Connettore 68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70" name="Immagine 6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71" name="Gruppo 70"/>
          <p:cNvGrpSpPr>
            <a:grpSpLocks noChangeAspect="1"/>
          </p:cNvGrpSpPr>
          <p:nvPr/>
        </p:nvGrpSpPr>
        <p:grpSpPr>
          <a:xfrm>
            <a:off x="8909725" y="6188161"/>
            <a:ext cx="612000" cy="612000"/>
            <a:chOff x="1530475" y="3318965"/>
            <a:chExt cx="900000" cy="900000"/>
          </a:xfrm>
        </p:grpSpPr>
        <p:sp>
          <p:nvSpPr>
            <p:cNvPr id="72" name="Connettore 71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73" name="Immagine 7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74" name="Gruppo 73"/>
          <p:cNvGrpSpPr>
            <a:grpSpLocks noChangeAspect="1"/>
          </p:cNvGrpSpPr>
          <p:nvPr/>
        </p:nvGrpSpPr>
        <p:grpSpPr>
          <a:xfrm>
            <a:off x="11433039" y="2729887"/>
            <a:ext cx="612000" cy="612000"/>
            <a:chOff x="1530475" y="3318965"/>
            <a:chExt cx="900000" cy="900000"/>
          </a:xfrm>
        </p:grpSpPr>
        <p:sp>
          <p:nvSpPr>
            <p:cNvPr id="75" name="Connettore 74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76" name="Immagine 7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84" name="Gruppo 83"/>
          <p:cNvGrpSpPr>
            <a:grpSpLocks noChangeAspect="1"/>
          </p:cNvGrpSpPr>
          <p:nvPr/>
        </p:nvGrpSpPr>
        <p:grpSpPr>
          <a:xfrm>
            <a:off x="3885741" y="2729887"/>
            <a:ext cx="612000" cy="612000"/>
            <a:chOff x="1530475" y="3318965"/>
            <a:chExt cx="900000" cy="900000"/>
          </a:xfrm>
        </p:grpSpPr>
        <p:sp>
          <p:nvSpPr>
            <p:cNvPr id="85" name="Connettore 84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86" name="Immagine 8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81" name="Gruppo 80"/>
          <p:cNvGrpSpPr>
            <a:grpSpLocks noChangeAspect="1"/>
          </p:cNvGrpSpPr>
          <p:nvPr/>
        </p:nvGrpSpPr>
        <p:grpSpPr>
          <a:xfrm>
            <a:off x="8985482" y="2729887"/>
            <a:ext cx="612000" cy="612000"/>
            <a:chOff x="1530475" y="3318965"/>
            <a:chExt cx="900000" cy="900000"/>
          </a:xfrm>
        </p:grpSpPr>
        <p:sp>
          <p:nvSpPr>
            <p:cNvPr id="82" name="Connettore 81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83" name="Immagine 8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  <p:grpSp>
        <p:nvGrpSpPr>
          <p:cNvPr id="87" name="Gruppo 86"/>
          <p:cNvGrpSpPr>
            <a:grpSpLocks noChangeAspect="1"/>
          </p:cNvGrpSpPr>
          <p:nvPr/>
        </p:nvGrpSpPr>
        <p:grpSpPr>
          <a:xfrm>
            <a:off x="1382292" y="6189714"/>
            <a:ext cx="612000" cy="612000"/>
            <a:chOff x="1530475" y="3318965"/>
            <a:chExt cx="900000" cy="900000"/>
          </a:xfrm>
        </p:grpSpPr>
        <p:sp>
          <p:nvSpPr>
            <p:cNvPr id="88" name="Connettore 87"/>
            <p:cNvSpPr/>
            <p:nvPr/>
          </p:nvSpPr>
          <p:spPr>
            <a:xfrm>
              <a:off x="1530475" y="3318965"/>
              <a:ext cx="900000" cy="900000"/>
            </a:xfrm>
            <a:prstGeom prst="flowChartConnector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89" name="Immagine 8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460" y="3418491"/>
              <a:ext cx="706669" cy="706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1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-1.11111E-6 L 0.41198 0.26783 " pathEditMode="relative" rAng="0" ptsTypes="AA" p14:bounceEnd="50000">
                                          <p:cBhvr>
                                            <p:cTn id="15" dur="2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5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-1.11111E-6 L 0.20599 0.26783 " pathEditMode="relative" rAng="0" ptsTypes="AA" p14:bounceEnd="50000">
                                          <p:cBhvr>
                                            <p:cTn id="21" dur="200" spd="-100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2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2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1.11111E-6 L 0.00065 0.26713 " pathEditMode="relative" rAng="0" ptsTypes="AA" p14:bounceEnd="50000">
                                          <p:cBhvr>
                                            <p:cTn id="27" dur="200" spd="-100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" y="1335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2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2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-1.11111E-6 L -0.20599 0.26783 " pathEditMode="relative" rAng="0" ptsTypes="AA" p14:bounceEnd="50000">
                                          <p:cBhvr>
                                            <p:cTn id="33" dur="200" spd="-100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3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-1.85185E-6 L -0.41198 0.26783 " pathEditMode="relative" rAng="0" ptsTypes="AA" p14:bounceEnd="50000">
                                          <p:cBhvr>
                                            <p:cTn id="39" dur="200" spd="-100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2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875E-6 1.48148E-6 L 0.41237 -0.24468 " pathEditMode="relative" rAng="0" ptsTypes="AA" p14:bounceEnd="50000">
                                          <p:cBhvr>
                                            <p:cTn id="45" dur="200" spd="-100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612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4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2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1.48148E-6 L 0.20638 -0.24468 " pathEditMode="relative" rAng="0" ptsTypes="AA" p14:bounceEnd="50000">
                                          <p:cBhvr>
                                            <p:cTn id="51" dur="200" spd="-100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12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5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1.48148E-6 L 0.00026 -0.24421 " pathEditMode="relative" rAng="0" ptsTypes="AA" p14:bounceEnd="50000">
                                          <p:cBhvr>
                                            <p:cTn id="57" dur="200" spd="-100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-122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04167E-6 1.48148E-6 L -0.20586 -0.24468 " pathEditMode="relative" rAng="0" ptsTypes="AA" p14:bounceEnd="50000">
                                          <p:cBhvr>
                                            <p:cTn id="63" dur="200" spd="-100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9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6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42" presetClass="path" presetSubtype="0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1.48148E-6 L -0.41198 -0.24468 " pathEditMode="relative" rAng="0" ptsTypes="AA" p14:bounceEnd="50000">
                                          <p:cBhvr>
                                            <p:cTn id="69" dur="200" spd="-100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99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2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200" tmFilter="0, 0; .2, .5; .8, .5; 1, 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7" dur="100" autoRev="1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7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3" dur="200" tmFilter="0, 0; .2, .5; .8, .5; 1, 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4" dur="100" autoRev="1" fill="hold"/>
                                            <p:tgtEl>
                                              <p:spTgt spid="5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8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2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0" dur="200" tmFilter="0, 0; .2, .5; .8, .5; 1, 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1" dur="100" autoRev="1" fill="hold"/>
                                            <p:tgtEl>
                                              <p:spTgt spid="6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9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7" dur="200" tmFilter="0, 0; .2, .5; .8, .5; 1, 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8" dur="100" autoRev="1" fill="hold"/>
                                            <p:tgtEl>
                                              <p:spTgt spid="6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0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2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4" dur="200" tmFilter="0, 0; .2, .5; .8, .5; 1, 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5" dur="100" autoRev="1" fill="hold"/>
                                            <p:tgtEl>
                                              <p:spTgt spid="6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2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1" dur="200" tmFilter="0, 0; .2, .5; .8, .5; 1, 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2" dur="100" autoRev="1" fill="hold"/>
                                            <p:tgtEl>
                                              <p:spTgt spid="7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2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200" tmFilter="0, 0; .2, .5; .8, .5; 1, 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9" dur="100" autoRev="1" fill="hold"/>
                                            <p:tgtEl>
                                              <p:spTgt spid="7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2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2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5" dur="200" tmFilter="0, 0; .2, .5; .8, .5; 1, 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6" dur="100" autoRev="1" fill="hold"/>
                                            <p:tgtEl>
                                              <p:spTgt spid="8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1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2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2" dur="200" tmFilter="0, 0; .2, .5; .8, .5; 1, 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3" dur="100" autoRev="1" fill="hold"/>
                                            <p:tgtEl>
                                              <p:spTgt spid="8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13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2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9" dur="200" tmFilter="0, 0; .2, .5; .8, .5; 1, 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0" dur="100" autoRev="1" fill="hold"/>
                                            <p:tgtEl>
                                              <p:spTgt spid="8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-1.11111E-6 L 0.41198 0.26783 " pathEditMode="relative" rAng="0" ptsTypes="AA">
                                          <p:cBhvr>
                                            <p:cTn id="15" dur="2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5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1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-1.11111E-6 L 0.20599 0.26783 " pathEditMode="relative" rAng="0" ptsTypes="AA">
                                          <p:cBhvr>
                                            <p:cTn id="21" dur="200" spd="-100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2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2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1.11111E-6 L 0.00065 0.26713 " pathEditMode="relative" rAng="0" ptsTypes="AA">
                                          <p:cBhvr>
                                            <p:cTn id="27" dur="200" spd="-100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" y="1335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2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2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-1.11111E-6 L -0.20599 0.26783 " pathEditMode="relative" rAng="0" ptsTypes="AA">
                                          <p:cBhvr>
                                            <p:cTn id="33" dur="200" spd="-100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3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-1.85185E-6 L -0.41198 0.26783 " pathEditMode="relative" rAng="0" ptsTypes="AA">
                                          <p:cBhvr>
                                            <p:cTn id="39" dur="200" spd="-100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99" y="1338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2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875E-6 1.48148E-6 L 0.41237 -0.24468 " pathEditMode="relative" rAng="0" ptsTypes="AA">
                                          <p:cBhvr>
                                            <p:cTn id="45" dur="200" spd="-100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612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4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2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1.48148E-6 L 0.20638 -0.24468 " pathEditMode="relative" rAng="0" ptsTypes="AA">
                                          <p:cBhvr>
                                            <p:cTn id="51" dur="200" spd="-100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12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5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1.48148E-6 L 0.00026 -0.24421 " pathEditMode="relative" rAng="0" ptsTypes="AA">
                                          <p:cBhvr>
                                            <p:cTn id="57" dur="200" spd="-100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-122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04167E-6 1.48148E-6 L -0.20586 -0.24468 " pathEditMode="relative" rAng="0" ptsTypes="AA">
                                          <p:cBhvr>
                                            <p:cTn id="63" dur="200" spd="-100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9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6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1.48148E-6 L -0.41198 -0.24468 " pathEditMode="relative" rAng="0" ptsTypes="AA">
                                          <p:cBhvr>
                                            <p:cTn id="69" dur="200" spd="-100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99" y="-1224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2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200" tmFilter="0, 0; .2, .5; .8, .5; 1, 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7" dur="100" autoRev="1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200"/>
                                </p:stCondLst>
                                <p:childTnLst>
                                  <p:par>
                                    <p:cTn id="7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3" dur="200" tmFilter="0, 0; .2, .5; .8, .5; 1, 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4" dur="100" autoRev="1" fill="hold"/>
                                            <p:tgtEl>
                                              <p:spTgt spid="5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8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2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0" dur="200" tmFilter="0, 0; .2, .5; .8, .5; 1, 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1" dur="100" autoRev="1" fill="hold"/>
                                            <p:tgtEl>
                                              <p:spTgt spid="6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9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7" dur="200" tmFilter="0, 0; .2, .5; .8, .5; 1, 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8" dur="100" autoRev="1" fill="hold"/>
                                            <p:tgtEl>
                                              <p:spTgt spid="6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0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2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4" dur="200" tmFilter="0, 0; .2, .5; .8, .5; 1, 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5" dur="100" autoRev="1" fill="hold"/>
                                            <p:tgtEl>
                                              <p:spTgt spid="6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2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1" dur="200" tmFilter="0, 0; .2, .5; .8, .5; 1, 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2" dur="100" autoRev="1" fill="hold"/>
                                            <p:tgtEl>
                                              <p:spTgt spid="7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2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200" tmFilter="0, 0; .2, .5; .8, .5; 1, 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9" dur="100" autoRev="1" fill="hold"/>
                                            <p:tgtEl>
                                              <p:spTgt spid="7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2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2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5" dur="200" tmFilter="0, 0; .2, .5; .8, .5; 1, 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6" dur="100" autoRev="1" fill="hold"/>
                                            <p:tgtEl>
                                              <p:spTgt spid="8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1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2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2" dur="200" tmFilter="0, 0; .2, .5; .8, .5; 1, 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3" dur="100" autoRev="1" fill="hold"/>
                                            <p:tgtEl>
                                              <p:spTgt spid="8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13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2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9" dur="200" tmFilter="0, 0; .2, .5; .8, .5; 1, 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0" dur="100" autoRev="1" fill="hold"/>
                                            <p:tgtEl>
                                              <p:spTgt spid="8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entagono 35"/>
          <p:cNvSpPr/>
          <p:nvPr/>
        </p:nvSpPr>
        <p:spPr>
          <a:xfrm>
            <a:off x="180476" y="1343025"/>
            <a:ext cx="6719103" cy="5282565"/>
          </a:xfrm>
          <a:prstGeom prst="homePlate">
            <a:avLst>
              <a:gd name="adj" fmla="val 25478"/>
            </a:avLst>
          </a:prstGeom>
          <a:gradFill>
            <a:gsLst>
              <a:gs pos="0">
                <a:schemeClr val="bg1"/>
              </a:gs>
              <a:gs pos="60000">
                <a:srgbClr val="F2F7FC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Come cambia la </a:t>
            </a:r>
            <a:r>
              <a:rPr lang="en-GB" dirty="0" err="1" smtClean="0"/>
              <a:t>competitività</a:t>
            </a:r>
            <a:endParaRPr lang="en-GB" dirty="0"/>
          </a:p>
        </p:txBody>
      </p:sp>
      <p:grpSp>
        <p:nvGrpSpPr>
          <p:cNvPr id="38" name="Gruppo 37"/>
          <p:cNvGrpSpPr/>
          <p:nvPr/>
        </p:nvGrpSpPr>
        <p:grpSpPr>
          <a:xfrm>
            <a:off x="216786" y="1501493"/>
            <a:ext cx="4728373" cy="4948746"/>
            <a:chOff x="216786" y="1501493"/>
            <a:chExt cx="4728373" cy="4948746"/>
          </a:xfrm>
        </p:grpSpPr>
        <p:sp>
          <p:nvSpPr>
            <p:cNvPr id="6" name="Rettangolo 5"/>
            <p:cNvSpPr/>
            <p:nvPr/>
          </p:nvSpPr>
          <p:spPr>
            <a:xfrm>
              <a:off x="258328" y="1501493"/>
              <a:ext cx="19094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b="1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Fino </a:t>
              </a:r>
              <a:r>
                <a:rPr lang="it-IT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ad oggi</a:t>
              </a:r>
              <a:endPara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grpSp>
          <p:nvGrpSpPr>
            <p:cNvPr id="37" name="Gruppo 36"/>
            <p:cNvGrpSpPr/>
            <p:nvPr/>
          </p:nvGrpSpPr>
          <p:grpSpPr>
            <a:xfrm>
              <a:off x="216786" y="1707379"/>
              <a:ext cx="4728373" cy="4742860"/>
              <a:chOff x="216786" y="1707379"/>
              <a:chExt cx="4728373" cy="4742860"/>
            </a:xfrm>
          </p:grpSpPr>
          <p:sp>
            <p:nvSpPr>
              <p:cNvPr id="8" name="Rettangolo 7"/>
              <p:cNvSpPr/>
              <p:nvPr/>
            </p:nvSpPr>
            <p:spPr>
              <a:xfrm>
                <a:off x="1647461" y="2541608"/>
                <a:ext cx="21980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Economia di scala</a:t>
                </a:r>
                <a:endPara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1647461" y="3662427"/>
                <a:ext cx="30909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Riduzione dei prezzi/costi</a:t>
                </a:r>
                <a:endPara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1647461" y="4783246"/>
                <a:ext cx="32976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Nuove versioni dei prodotti</a:t>
                </a:r>
                <a:endPara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sp>
            <p:nvSpPr>
              <p:cNvPr id="14" name="Rettangolo 13"/>
              <p:cNvSpPr/>
              <p:nvPr/>
            </p:nvSpPr>
            <p:spPr>
              <a:xfrm>
                <a:off x="1647461" y="5904064"/>
                <a:ext cx="22701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Partial</a:t>
                </a:r>
                <a:r>
                  <a:rPr lang="it-IT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 </a:t>
                </a:r>
                <a:r>
                  <a:rPr lang="it-IT" sz="2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Yu Gothic UI" panose="020B0500000000000000" pitchFamily="34" charset="-128"/>
                    <a:ea typeface="Yu Gothic UI" panose="020B0500000000000000" pitchFamily="34" charset="-128"/>
                  </a:rPr>
                  <a:t>automation</a:t>
                </a:r>
                <a:endPara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grpSp>
            <p:nvGrpSpPr>
              <p:cNvPr id="24" name="Gruppo 23"/>
              <p:cNvGrpSpPr/>
              <p:nvPr/>
            </p:nvGrpSpPr>
            <p:grpSpPr>
              <a:xfrm>
                <a:off x="302078" y="1707379"/>
                <a:ext cx="1569240" cy="1203561"/>
                <a:chOff x="302078" y="1707379"/>
                <a:chExt cx="1569240" cy="1203561"/>
              </a:xfrm>
            </p:grpSpPr>
            <p:cxnSp>
              <p:nvCxnSpPr>
                <p:cNvPr id="18" name="Connettore 2 17"/>
                <p:cNvCxnSpPr/>
                <p:nvPr/>
              </p:nvCxnSpPr>
              <p:spPr>
                <a:xfrm flipV="1">
                  <a:off x="377890" y="2245179"/>
                  <a:ext cx="0" cy="665761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ttore 2 18"/>
                <p:cNvCxnSpPr/>
                <p:nvPr/>
              </p:nvCxnSpPr>
              <p:spPr>
                <a:xfrm>
                  <a:off x="302078" y="2821132"/>
                  <a:ext cx="1044000" cy="3711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Arco 22"/>
                <p:cNvSpPr/>
                <p:nvPr/>
              </p:nvSpPr>
              <p:spPr>
                <a:xfrm rot="10347087">
                  <a:off x="515426" y="1707379"/>
                  <a:ext cx="1355892" cy="1029153"/>
                </a:xfrm>
                <a:prstGeom prst="arc">
                  <a:avLst>
                    <a:gd name="adj1" fmla="val 16890466"/>
                    <a:gd name="adj2" fmla="val 0"/>
                  </a:avLst>
                </a:prstGeom>
                <a:ln w="1905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5" name="Immagine 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219" y="3436235"/>
                <a:ext cx="821717" cy="821717"/>
              </a:xfrm>
              <a:prstGeom prst="rect">
                <a:avLst/>
              </a:prstGeom>
            </p:spPr>
          </p:pic>
          <p:sp>
            <p:nvSpPr>
              <p:cNvPr id="26" name="Nastro 1 25"/>
              <p:cNvSpPr/>
              <p:nvPr/>
            </p:nvSpPr>
            <p:spPr>
              <a:xfrm>
                <a:off x="216786" y="4783246"/>
                <a:ext cx="1214584" cy="477500"/>
              </a:xfrm>
              <a:prstGeom prst="ribbon2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 dirty="0" smtClean="0">
                    <a:solidFill>
                      <a:srgbClr val="127BB8"/>
                    </a:solidFill>
                    <a:latin typeface="Segoe Script" panose="030B0504020000000003" pitchFamily="66" charset="0"/>
                    <a:ea typeface="Yu Gothic UI" panose="020B0500000000000000" pitchFamily="34" charset="-128"/>
                  </a:rPr>
                  <a:t>V 2.0</a:t>
                </a:r>
                <a:endParaRPr lang="en-GB" sz="2000" b="1" dirty="0">
                  <a:solidFill>
                    <a:srgbClr val="127BB8"/>
                  </a:solidFill>
                  <a:latin typeface="Segoe Script" panose="030B0504020000000003" pitchFamily="66" charset="0"/>
                </a:endParaRPr>
              </a:p>
            </p:txBody>
          </p:sp>
          <p:pic>
            <p:nvPicPr>
              <p:cNvPr id="27" name="Immagin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702" y="5730239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39" name="Gruppo 38"/>
          <p:cNvGrpSpPr/>
          <p:nvPr/>
        </p:nvGrpSpPr>
        <p:grpSpPr>
          <a:xfrm>
            <a:off x="7234297" y="1501493"/>
            <a:ext cx="4855514" cy="4948746"/>
            <a:chOff x="7535247" y="1501493"/>
            <a:chExt cx="4855514" cy="4948746"/>
          </a:xfrm>
        </p:grpSpPr>
        <p:sp>
          <p:nvSpPr>
            <p:cNvPr id="7" name="Rettangolo 6"/>
            <p:cNvSpPr/>
            <p:nvPr/>
          </p:nvSpPr>
          <p:spPr>
            <a:xfrm>
              <a:off x="7535247" y="1501493"/>
              <a:ext cx="23503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b="1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Da </a:t>
              </a:r>
              <a:r>
                <a:rPr lang="it-IT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oggi (anche)</a:t>
              </a:r>
              <a:endPara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8976044" y="2541608"/>
              <a:ext cx="19607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Full </a:t>
              </a:r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automation</a:t>
              </a:r>
              <a:endPara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8976044" y="3382222"/>
              <a:ext cx="231345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Customerizzazione</a:t>
              </a:r>
              <a:endPara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8976044" y="4222836"/>
              <a:ext cx="33970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Prodotti (davvero) innovativi</a:t>
              </a:r>
              <a:endPara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8976044" y="5063450"/>
              <a:ext cx="34147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Mashup</a:t>
              </a:r>
              <a:r>
                <a:rPr lang="it-I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tecnologie abilitanti</a:t>
              </a:r>
              <a:endPara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8976044" y="5904064"/>
              <a:ext cx="157126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Servitization</a:t>
              </a:r>
              <a:endPara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28" name="Immagin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8287" y="2369216"/>
              <a:ext cx="720000" cy="720000"/>
            </a:xfrm>
            <a:prstGeom prst="rect">
              <a:avLst/>
            </a:prstGeom>
          </p:spPr>
        </p:pic>
        <p:pic>
          <p:nvPicPr>
            <p:cNvPr id="29" name="Immagin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8287" y="3206888"/>
              <a:ext cx="720000" cy="720000"/>
            </a:xfrm>
            <a:prstGeom prst="rect">
              <a:avLst/>
            </a:prstGeom>
          </p:spPr>
        </p:pic>
        <p:pic>
          <p:nvPicPr>
            <p:cNvPr id="30" name="Immagin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8287" y="4063246"/>
              <a:ext cx="720000" cy="720000"/>
            </a:xfrm>
            <a:prstGeom prst="rect">
              <a:avLst/>
            </a:prstGeom>
          </p:spPr>
        </p:pic>
        <p:grpSp>
          <p:nvGrpSpPr>
            <p:cNvPr id="34" name="Gruppo 33"/>
            <p:cNvGrpSpPr/>
            <p:nvPr/>
          </p:nvGrpSpPr>
          <p:grpSpPr>
            <a:xfrm>
              <a:off x="7642366" y="4967912"/>
              <a:ext cx="891841" cy="641746"/>
              <a:chOff x="7553773" y="4967912"/>
              <a:chExt cx="891841" cy="641746"/>
            </a:xfrm>
          </p:grpSpPr>
          <p:pic>
            <p:nvPicPr>
              <p:cNvPr id="31" name="Immagine 3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3773" y="4967912"/>
                <a:ext cx="405000" cy="405000"/>
              </a:xfrm>
              <a:prstGeom prst="rect">
                <a:avLst/>
              </a:prstGeom>
            </p:spPr>
          </p:pic>
          <p:pic>
            <p:nvPicPr>
              <p:cNvPr id="32" name="Immagine 3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74013" y="5204658"/>
                <a:ext cx="405000" cy="405000"/>
              </a:xfrm>
              <a:prstGeom prst="rect">
                <a:avLst/>
              </a:prstGeom>
              <a:effectLst>
                <a:glow rad="25400">
                  <a:schemeClr val="bg1"/>
                </a:glow>
              </a:effectLst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40614" y="5002333"/>
                <a:ext cx="405000" cy="405000"/>
              </a:xfrm>
              <a:prstGeom prst="rect">
                <a:avLst/>
              </a:prstGeom>
            </p:spPr>
          </p:pic>
        </p:grpSp>
        <p:pic>
          <p:nvPicPr>
            <p:cNvPr id="35" name="Immagine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06" y="5730239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9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2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2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2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metto 3 3"/>
          <p:cNvSpPr/>
          <p:nvPr/>
        </p:nvSpPr>
        <p:spPr>
          <a:xfrm>
            <a:off x="2057056" y="1678328"/>
            <a:ext cx="8077888" cy="4616335"/>
          </a:xfrm>
          <a:prstGeom prst="wedgeEllipseCallout">
            <a:avLst>
              <a:gd name="adj1" fmla="val -49802"/>
              <a:gd name="adj2" fmla="val 474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2772034" y="2832333"/>
            <a:ext cx="6647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Ok, ma come fa </a:t>
            </a:r>
            <a:r>
              <a:rPr lang="en-GB" sz="4800" dirty="0" err="1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un’azienda</a:t>
            </a:r>
            <a:r>
              <a:rPr lang="en-GB" sz="4800" dirty="0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a </a:t>
            </a:r>
            <a:r>
              <a:rPr lang="en-GB" sz="4800" dirty="0" err="1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diventare</a:t>
            </a:r>
            <a:r>
              <a:rPr lang="en-GB" sz="4800" dirty="0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GB" sz="4800" dirty="0" err="1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più</a:t>
            </a:r>
            <a:r>
              <a:rPr lang="en-GB" sz="4800" dirty="0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GB" sz="4800" dirty="0" err="1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competitiva</a:t>
            </a:r>
            <a:r>
              <a:rPr lang="en-GB" sz="4800" dirty="0" smtClean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?</a:t>
            </a:r>
            <a:endParaRPr lang="en-GB" sz="4800" dirty="0">
              <a:solidFill>
                <a:schemeClr val="bg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due parole: </a:t>
            </a:r>
            <a:r>
              <a:rPr lang="en-GB" dirty="0" err="1" smtClean="0"/>
              <a:t>Ricerca</a:t>
            </a:r>
            <a:r>
              <a:rPr lang="en-GB" dirty="0" smtClean="0"/>
              <a:t> e </a:t>
            </a:r>
            <a:r>
              <a:rPr lang="en-GB" dirty="0" err="1" smtClean="0"/>
              <a:t>Sviluppo</a:t>
            </a:r>
            <a:endParaRPr lang="en-GB" dirty="0"/>
          </a:p>
        </p:txBody>
      </p:sp>
      <p:grpSp>
        <p:nvGrpSpPr>
          <p:cNvPr id="4" name="Gruppo 3"/>
          <p:cNvGrpSpPr/>
          <p:nvPr/>
        </p:nvGrpSpPr>
        <p:grpSpPr>
          <a:xfrm>
            <a:off x="440677" y="5675395"/>
            <a:ext cx="11148506" cy="886497"/>
            <a:chOff x="561719" y="4162351"/>
            <a:chExt cx="11148506" cy="886497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19" y="4162351"/>
              <a:ext cx="886497" cy="886497"/>
            </a:xfrm>
            <a:prstGeom prst="rect">
              <a:avLst/>
            </a:prstGeom>
          </p:spPr>
        </p:pic>
        <p:sp>
          <p:nvSpPr>
            <p:cNvPr id="8" name="Segnaposto contenuto 2"/>
            <p:cNvSpPr txBox="1">
              <a:spLocks/>
            </p:cNvSpPr>
            <p:nvPr/>
          </p:nvSpPr>
          <p:spPr>
            <a:xfrm>
              <a:off x="2588078" y="4281599"/>
              <a:ext cx="9122147" cy="648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Utilizzare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gli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strumenti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finanziari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Industry 4.0</a:t>
              </a: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205628" y="4216764"/>
            <a:ext cx="11790393" cy="1424434"/>
            <a:chOff x="292750" y="5137360"/>
            <a:chExt cx="11790393" cy="1424434"/>
          </a:xfrm>
        </p:grpSpPr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750" y="5137360"/>
              <a:ext cx="1424434" cy="1424434"/>
            </a:xfrm>
            <a:prstGeom prst="rect">
              <a:avLst/>
            </a:prstGeom>
          </p:spPr>
        </p:pic>
        <p:sp>
          <p:nvSpPr>
            <p:cNvPr id="9" name="Segnaposto contenuto 2"/>
            <p:cNvSpPr txBox="1">
              <a:spLocks/>
            </p:cNvSpPr>
            <p:nvPr/>
          </p:nvSpPr>
          <p:spPr>
            <a:xfrm>
              <a:off x="2588079" y="5294855"/>
              <a:ext cx="9495064" cy="11094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GB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Formare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il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personale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sulle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nuove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competenze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e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rimodulare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modelli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lavorativi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(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smart working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)</a:t>
              </a:r>
              <a:endParaRPr lang="en-GB" dirty="0"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205628" y="2730841"/>
            <a:ext cx="11431120" cy="1451727"/>
            <a:chOff x="279104" y="2622112"/>
            <a:chExt cx="11431120" cy="1451727"/>
          </a:xfrm>
        </p:grpSpPr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04" y="2622112"/>
              <a:ext cx="1451727" cy="1451727"/>
            </a:xfrm>
            <a:prstGeom prst="rect">
              <a:avLst/>
            </a:prstGeom>
          </p:spPr>
        </p:pic>
        <p:sp>
          <p:nvSpPr>
            <p:cNvPr id="12" name="Segnaposto contenuto 2"/>
            <p:cNvSpPr txBox="1">
              <a:spLocks/>
            </p:cNvSpPr>
            <p:nvPr/>
          </p:nvSpPr>
          <p:spPr>
            <a:xfrm>
              <a:off x="2588077" y="3023975"/>
              <a:ext cx="9122147" cy="648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Creare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una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governance</a:t>
              </a:r>
              <a:r>
                <a:rPr lang="en-GB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per </a:t>
              </a:r>
              <a:r>
                <a:rPr lang="en-GB" dirty="0" smtClean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la R&amp;D 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in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azienda</a:t>
              </a:r>
              <a:endParaRPr lang="en-GB" dirty="0"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488243" y="1731691"/>
            <a:ext cx="11456110" cy="964954"/>
            <a:chOff x="561719" y="1750163"/>
            <a:chExt cx="11456110" cy="964954"/>
          </a:xfrm>
        </p:grpSpPr>
        <p:sp>
          <p:nvSpPr>
            <p:cNvPr id="13" name="Segnaposto contenuto 2"/>
            <p:cNvSpPr txBox="1">
              <a:spLocks/>
            </p:cNvSpPr>
            <p:nvPr/>
          </p:nvSpPr>
          <p:spPr>
            <a:xfrm>
              <a:off x="2588076" y="1750163"/>
              <a:ext cx="9429753" cy="9649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>
                  <a:solidFill>
                    <a:srgbClr val="127BB8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Innovare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,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creando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nuovi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prodotti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,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servizi</a:t>
              </a:r>
              <a:r>
                <a:rPr lang="en-GB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e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automatizzando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i</a:t>
              </a:r>
              <a:r>
                <a:rPr lang="en-GB" dirty="0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 </a:t>
              </a:r>
              <a:r>
                <a:rPr lang="en-GB" dirty="0" err="1" smtClean="0">
                  <a:latin typeface="Yu Gothic UI" panose="020B0500000000000000" pitchFamily="34" charset="-128"/>
                  <a:ea typeface="Yu Gothic UI" panose="020B0500000000000000" pitchFamily="34" charset="-128"/>
                </a:rPr>
                <a:t>processi</a:t>
              </a:r>
              <a:endParaRPr lang="en-GB" dirty="0"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19" y="1789392"/>
              <a:ext cx="886497" cy="886497"/>
            </a:xfrm>
            <a:prstGeom prst="rect">
              <a:avLst/>
            </a:prstGeom>
          </p:spPr>
        </p:pic>
      </p:grpSp>
      <p:sp>
        <p:nvSpPr>
          <p:cNvPr id="15" name="Rettangolo 14"/>
          <p:cNvSpPr/>
          <p:nvPr/>
        </p:nvSpPr>
        <p:spPr>
          <a:xfrm>
            <a:off x="2335845" y="5675395"/>
            <a:ext cx="9608508" cy="868228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8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2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00"/>
                                </p:stCondLst>
                                <p:childTnLst>
                                  <p:par>
                                    <p:cTn id="2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Credito d’imposta per R&amp;D 1/2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80473" y="1398700"/>
            <a:ext cx="11804698" cy="5210444"/>
          </a:xfrm>
        </p:spPr>
        <p:txBody>
          <a:bodyPr numCol="2" spcCol="108000">
            <a:noAutofit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Legge di riferimento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DL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27/05/2015 </a:t>
            </a:r>
            <a:endParaRPr lang="it-IT" sz="1800" dirty="0" smtClean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it-IT" sz="1800" dirty="0" smtClean="0"/>
              <a:t>Legge </a:t>
            </a:r>
            <a:r>
              <a:rPr lang="it-IT" sz="1800" dirty="0"/>
              <a:t>232/2016 </a:t>
            </a:r>
            <a:r>
              <a:rPr lang="it-IT" sz="1800" i="1" dirty="0" smtClean="0"/>
              <a:t>(</a:t>
            </a:r>
            <a:r>
              <a:rPr lang="it-IT" sz="1800" i="1" dirty="0"/>
              <a:t>Aggiornamenti Legge di stabilità </a:t>
            </a:r>
            <a:r>
              <a:rPr lang="it-IT" sz="1800" i="1" dirty="0" smtClean="0"/>
              <a:t>2017</a:t>
            </a:r>
            <a:r>
              <a:rPr lang="it-IT" sz="1800" i="1" dirty="0"/>
              <a:t>)</a:t>
            </a:r>
            <a:endParaRPr lang="it-IT" sz="1800" i="1" dirty="0" smtClean="0"/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Attività ammissibili</a:t>
            </a:r>
            <a:endParaRPr lang="it-IT" sz="2000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Lavori sperimentali e teorici, anche non finalizzati all’applicazione o usi commerciali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Ricerca pianificata per la creazione di nuovi prodotti/servizi/processi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Applicazione di conoscenza scientifica per creazione di piani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o progetti per l’eventuale successiva produzione di nuovi prodotti/servizi/processi, inclusi studi di fattibilità e prototipi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Produzione e collaudo di prodotti, purché non finalizzati alla commercializzazione</a:t>
            </a:r>
          </a:p>
          <a:p>
            <a:pPr marL="0" indent="0">
              <a:buNone/>
            </a:pPr>
            <a:endParaRPr lang="it-IT" sz="18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1800" b="1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Soggetti beneficiari</a:t>
            </a: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Qualunque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impresa che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effettua investimenti in attività di ricerca e sviluppo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a decorrere dal periodo d'imposta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successivo a quello in corso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al 31 dicembre 2014 e fino a quello in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corso al 31 dicembre 2020, </a:t>
            </a:r>
            <a:r>
              <a:rPr lang="it-IT" sz="1800" dirty="0" smtClean="0"/>
              <a:t>anche </a:t>
            </a:r>
            <a:r>
              <a:rPr lang="it-IT" sz="1800" dirty="0"/>
              <a:t>ricerca «infra-gruppo» </a:t>
            </a:r>
            <a:r>
              <a:rPr lang="it-IT" sz="1800" i="1" dirty="0"/>
              <a:t>(</a:t>
            </a:r>
            <a:r>
              <a:rPr lang="it-IT" sz="1800" i="1" dirty="0" err="1"/>
              <a:t>Ris</a:t>
            </a:r>
            <a:r>
              <a:rPr lang="it-IT" sz="1800" i="1" dirty="0"/>
              <a:t>. 10 marzo 2017, n. 32_E</a:t>
            </a:r>
            <a:r>
              <a:rPr lang="it-IT" sz="1800" i="1" dirty="0" smtClean="0"/>
              <a:t>)</a:t>
            </a:r>
            <a:endParaRPr lang="it-IT" sz="1800" i="1" dirty="0"/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Costi eleggibili</a:t>
            </a:r>
            <a:endParaRPr lang="it-IT" sz="2000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Personale qualificato e non qualificato dipendente o in rapporto di collaborazione dedicato al progetto: 50% </a:t>
            </a:r>
            <a:r>
              <a:rPr lang="it-IT" sz="1800" dirty="0" err="1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CdI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(Legge di Stabilità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Quote di ammortamento per acquisizione di beni strumentali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Contratti di ricerca 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extra-</a:t>
            </a:r>
            <a:r>
              <a:rPr lang="it-IT" sz="1800" i="1" dirty="0" err="1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muros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 con Università o Centri di Ricerca pubblici e privati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Competenze tecniche relative ad un’invenzione industriale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Spese di certificazione contabile fino a 5.000€</a:t>
            </a:r>
          </a:p>
        </p:txBody>
      </p:sp>
    </p:spTree>
    <p:extLst>
      <p:ext uri="{BB962C8B-B14F-4D97-AF65-F5344CB8AC3E}">
        <p14:creationId xmlns:p14="http://schemas.microsoft.com/office/powerpoint/2010/main" val="33996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0473" y="4202536"/>
            <a:ext cx="5897054" cy="868228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Credito d’imposta per R&amp;D 2/2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80473" y="1398700"/>
            <a:ext cx="11804698" cy="5124565"/>
          </a:xfrm>
        </p:spPr>
        <p:txBody>
          <a:bodyPr numCol="2" spcCol="108000"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Limiti</a:t>
            </a:r>
            <a:endParaRPr lang="it-IT" sz="1800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Imponibile: </a:t>
            </a:r>
            <a:r>
              <a:rPr lang="it-IT" sz="1800" dirty="0" err="1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Min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30K€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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it-IT" sz="1800" dirty="0" err="1">
                <a:latin typeface="Yu Gothic UI" panose="020B0500000000000000" pitchFamily="34" charset="-128"/>
                <a:ea typeface="Yu Gothic UI" panose="020B0500000000000000" pitchFamily="34" charset="-128"/>
              </a:rPr>
              <a:t>Max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20Mil€ </a:t>
            </a:r>
            <a:r>
              <a:rPr lang="it-IT" sz="1800" i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(Legge di Stabilità 2017)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La quota di </a:t>
            </a:r>
            <a:r>
              <a:rPr lang="it-IT" sz="1800" dirty="0" err="1">
                <a:latin typeface="Yu Gothic UI" panose="020B0500000000000000" pitchFamily="34" charset="-128"/>
                <a:ea typeface="Yu Gothic UI" panose="020B0500000000000000" pitchFamily="34" charset="-128"/>
              </a:rPr>
              <a:t>CdI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 si calcola sull’incremento attuale rispetto alla media degli investimenti nel triennio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2012-2014</a:t>
            </a:r>
            <a:endParaRPr lang="it-IT" sz="18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Modalità </a:t>
            </a: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di fruizione</a:t>
            </a:r>
            <a:endParaRPr lang="it-IT" sz="2000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Deve essere indicato nella dichiarazione dei redditi relativa al  periodo d'imposta nel corso del quale sono stati sostenuti i costi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Il revisore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legale dell’azienda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ha l’onere della certificazione e rendicontazione dei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costi, da allegare al bilancio</a:t>
            </a:r>
            <a:endParaRPr lang="it-IT" sz="2000" b="1" dirty="0" smtClean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2000" b="1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20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2000" b="1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endParaRPr lang="it-IT" sz="2000" b="1" dirty="0" smtClean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Documentazione </a:t>
            </a: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obbligatoria</a:t>
            </a:r>
            <a:endParaRPr lang="it-IT" sz="2000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Contratto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di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Ricerca per ricerca 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extra-</a:t>
            </a:r>
            <a:r>
              <a:rPr lang="it-IT" sz="1800" i="1" dirty="0" err="1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muros</a:t>
            </a:r>
            <a:endParaRPr lang="it-IT" sz="18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Relazione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tecnico-scientifica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Rendicontazione </a:t>
            </a: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utilizzo strumentazioni ammortizzabili, attività personale interno ed 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fornitori di ricerca </a:t>
            </a:r>
            <a:r>
              <a:rPr lang="it-IT" sz="1800" i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extra-</a:t>
            </a:r>
            <a:r>
              <a:rPr lang="it-IT" sz="1800" i="1" dirty="0" err="1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muros</a:t>
            </a:r>
            <a:endParaRPr lang="it-IT" sz="1800" i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Altra documentazione di progetto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Controlli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I controlli sono a campione e a cura dell’Agenzia delle Entrate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127BB8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Misure cautelative</a:t>
            </a:r>
            <a:endParaRPr lang="it-IT" sz="2000" dirty="0">
              <a:solidFill>
                <a:srgbClr val="127BB8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Interpello all’Agenzia delle Entrate (90gg con silenzio-assenso, DL n.156/2015)</a:t>
            </a:r>
          </a:p>
          <a:p>
            <a:r>
              <a:rPr lang="it-IT" sz="18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Conservazione supplementare della documentazione a cura di terzi (i.e. GTF</a:t>
            </a:r>
            <a:r>
              <a:rPr lang="it-IT" sz="1800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  <a:endParaRPr lang="it-IT" sz="18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389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GTechnology a </a:t>
            </a:r>
            <a:r>
              <a:rPr lang="en-GB" dirty="0" err="1" smtClean="0"/>
              <a:t>fianco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revisori</a:t>
            </a:r>
            <a:r>
              <a:rPr lang="en-GB" dirty="0" smtClean="0"/>
              <a:t> </a:t>
            </a:r>
            <a:r>
              <a:rPr lang="en-GB" dirty="0" err="1" smtClean="0"/>
              <a:t>legali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473" y="1398700"/>
            <a:ext cx="11770893" cy="2231191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Il DM 27/05/2015 (art.7) </a:t>
            </a:r>
            <a:r>
              <a:rPr lang="en-GB" sz="2400" dirty="0" err="1" smtClean="0"/>
              <a:t>sancisce</a:t>
            </a:r>
            <a:r>
              <a:rPr lang="en-GB" sz="2400" dirty="0" smtClean="0"/>
              <a:t> </a:t>
            </a:r>
            <a:r>
              <a:rPr lang="en-GB" sz="2400" dirty="0" err="1" smtClean="0"/>
              <a:t>che</a:t>
            </a:r>
            <a:r>
              <a:rPr lang="en-GB" sz="2400" dirty="0" smtClean="0"/>
              <a:t>: </a:t>
            </a:r>
          </a:p>
          <a:p>
            <a:pPr lvl="1"/>
            <a:r>
              <a:rPr lang="en-GB" sz="2000" dirty="0" smtClean="0"/>
              <a:t>I </a:t>
            </a:r>
            <a:r>
              <a:rPr lang="en-GB" sz="2000" dirty="0" err="1" smtClean="0"/>
              <a:t>revisori</a:t>
            </a:r>
            <a:r>
              <a:rPr lang="en-GB" sz="2000" dirty="0" smtClean="0"/>
              <a:t> </a:t>
            </a:r>
            <a:r>
              <a:rPr lang="en-GB" sz="2000" dirty="0" err="1" smtClean="0"/>
              <a:t>legali</a:t>
            </a:r>
            <a:r>
              <a:rPr lang="en-GB" sz="2000" dirty="0" smtClean="0"/>
              <a:t> </a:t>
            </a:r>
            <a:r>
              <a:rPr lang="en-GB" sz="2000" dirty="0" err="1" smtClean="0"/>
              <a:t>delle</a:t>
            </a:r>
            <a:r>
              <a:rPr lang="en-GB" sz="2000" dirty="0" smtClean="0"/>
              <a:t> </a:t>
            </a:r>
            <a:r>
              <a:rPr lang="en-GB" sz="2000" dirty="0" err="1" smtClean="0"/>
              <a:t>aziende</a:t>
            </a:r>
            <a:r>
              <a:rPr lang="en-GB" sz="2000" dirty="0" smtClean="0"/>
              <a:t> </a:t>
            </a:r>
            <a:r>
              <a:rPr lang="en-GB" sz="2000" dirty="0" err="1" smtClean="0"/>
              <a:t>sono</a:t>
            </a:r>
            <a:r>
              <a:rPr lang="en-GB" sz="2000" dirty="0" smtClean="0"/>
              <a:t> tenuti </a:t>
            </a:r>
            <a:r>
              <a:rPr lang="en-GB" sz="2000" dirty="0" err="1" smtClean="0"/>
              <a:t>alla</a:t>
            </a:r>
            <a:r>
              <a:rPr lang="en-GB" sz="2000" dirty="0" smtClean="0"/>
              <a:t> </a:t>
            </a:r>
            <a:r>
              <a:rPr lang="en-GB" sz="2000" b="1" dirty="0" err="1" smtClean="0"/>
              <a:t>certificazione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dei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costi</a:t>
            </a:r>
            <a:r>
              <a:rPr lang="en-GB" sz="2000" b="1" dirty="0" smtClean="0"/>
              <a:t> </a:t>
            </a:r>
            <a:r>
              <a:rPr lang="en-GB" sz="2000" dirty="0" smtClean="0"/>
              <a:t>di R&amp;D</a:t>
            </a:r>
          </a:p>
          <a:p>
            <a:pPr lvl="1"/>
            <a:r>
              <a:rPr lang="en-GB" sz="2000" dirty="0" smtClean="0"/>
              <a:t>I </a:t>
            </a:r>
            <a:r>
              <a:rPr lang="en-GB" sz="2000" dirty="0" err="1" smtClean="0"/>
              <a:t>revisori</a:t>
            </a:r>
            <a:r>
              <a:rPr lang="en-GB" sz="2000" dirty="0" smtClean="0"/>
              <a:t> </a:t>
            </a:r>
            <a:r>
              <a:rPr lang="en-GB" sz="2000" dirty="0" err="1" smtClean="0"/>
              <a:t>legali</a:t>
            </a:r>
            <a:r>
              <a:rPr lang="en-GB" sz="2000" dirty="0" smtClean="0"/>
              <a:t> </a:t>
            </a:r>
            <a:r>
              <a:rPr lang="en-GB" sz="2000" dirty="0" err="1" smtClean="0"/>
              <a:t>sono</a:t>
            </a:r>
            <a:r>
              <a:rPr lang="en-GB" sz="2000" dirty="0" smtClean="0"/>
              <a:t> </a:t>
            </a:r>
            <a:r>
              <a:rPr lang="en-GB" sz="2000" b="1" dirty="0" err="1" smtClean="0"/>
              <a:t>responsabili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civilmente</a:t>
            </a:r>
            <a:r>
              <a:rPr lang="en-GB" sz="2000" b="1" dirty="0" smtClean="0"/>
              <a:t> </a:t>
            </a:r>
            <a:r>
              <a:rPr lang="en-GB" sz="2000" dirty="0" err="1" smtClean="0"/>
              <a:t>della</a:t>
            </a:r>
            <a:r>
              <a:rPr lang="en-GB" sz="2000" dirty="0" smtClean="0"/>
              <a:t> </a:t>
            </a:r>
            <a:r>
              <a:rPr lang="en-GB" sz="2000" dirty="0" err="1" smtClean="0"/>
              <a:t>certificazione</a:t>
            </a:r>
            <a:r>
              <a:rPr lang="en-GB" sz="2000" dirty="0" smtClean="0"/>
              <a:t> </a:t>
            </a:r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GTechnology:</a:t>
            </a:r>
          </a:p>
          <a:p>
            <a:pPr lvl="1"/>
            <a:r>
              <a:rPr lang="en-GB" sz="2000" b="1" dirty="0" err="1" smtClean="0">
                <a:solidFill>
                  <a:srgbClr val="127BB8"/>
                </a:solidFill>
              </a:rPr>
              <a:t>Governa</a:t>
            </a:r>
            <a:r>
              <a:rPr lang="en-GB" sz="2000" dirty="0" smtClean="0">
                <a:solidFill>
                  <a:srgbClr val="127BB8"/>
                </a:solidFill>
              </a:rPr>
              <a:t> </a:t>
            </a:r>
            <a:r>
              <a:rPr lang="en-GB" sz="2000" dirty="0" smtClean="0"/>
              <a:t>le </a:t>
            </a:r>
            <a:r>
              <a:rPr lang="en-GB" sz="2000" dirty="0" err="1" smtClean="0"/>
              <a:t>attività</a:t>
            </a:r>
            <a:r>
              <a:rPr lang="en-GB" sz="2000" dirty="0" smtClean="0"/>
              <a:t> di </a:t>
            </a:r>
            <a:r>
              <a:rPr lang="en-GB" sz="2000" dirty="0" err="1" smtClean="0"/>
              <a:t>ricerca</a:t>
            </a:r>
            <a:r>
              <a:rPr lang="en-GB" sz="2000" dirty="0" smtClean="0"/>
              <a:t> </a:t>
            </a:r>
            <a:r>
              <a:rPr lang="en-GB" sz="2000" dirty="0" err="1" smtClean="0"/>
              <a:t>attraverso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</a:t>
            </a:r>
            <a:r>
              <a:rPr lang="en-GB" sz="2000" b="1" dirty="0" err="1" smtClean="0"/>
              <a:t>metodo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scientifico</a:t>
            </a:r>
            <a:endParaRPr lang="en-GB" sz="2000" b="1" dirty="0" smtClean="0"/>
          </a:p>
          <a:p>
            <a:pPr lvl="1"/>
            <a:r>
              <a:rPr lang="en-GB" sz="2000" b="1" dirty="0" err="1" smtClean="0">
                <a:solidFill>
                  <a:srgbClr val="127BB8"/>
                </a:solidFill>
              </a:rPr>
              <a:t>Redige</a:t>
            </a:r>
            <a:r>
              <a:rPr lang="en-GB" sz="2000" dirty="0" smtClean="0">
                <a:solidFill>
                  <a:srgbClr val="127BB8"/>
                </a:solidFill>
              </a:rPr>
              <a:t> </a:t>
            </a:r>
            <a:r>
              <a:rPr lang="en-GB" sz="2000" dirty="0" smtClean="0"/>
              <a:t>la </a:t>
            </a:r>
            <a:r>
              <a:rPr lang="en-GB" sz="2000" dirty="0" err="1" smtClean="0"/>
              <a:t>documentazione</a:t>
            </a:r>
            <a:r>
              <a:rPr lang="en-GB" sz="2000" dirty="0" smtClean="0"/>
              <a:t> di </a:t>
            </a:r>
            <a:r>
              <a:rPr lang="en-GB" sz="2000" dirty="0" err="1" smtClean="0"/>
              <a:t>ricerca</a:t>
            </a:r>
            <a:r>
              <a:rPr lang="en-GB" sz="2000" dirty="0" smtClean="0"/>
              <a:t> </a:t>
            </a:r>
            <a:r>
              <a:rPr lang="en-GB" sz="2000" dirty="0" err="1" smtClean="0"/>
              <a:t>nella</a:t>
            </a:r>
            <a:r>
              <a:rPr lang="en-GB" sz="2000" dirty="0" smtClean="0"/>
              <a:t> </a:t>
            </a:r>
            <a:r>
              <a:rPr lang="en-GB" sz="2000" b="1" dirty="0" smtClean="0"/>
              <a:t>forma </a:t>
            </a:r>
            <a:r>
              <a:rPr lang="en-GB" sz="2000" b="1" dirty="0" err="1" smtClean="0"/>
              <a:t>corretta</a:t>
            </a:r>
            <a:r>
              <a:rPr lang="en-GB" sz="2000" b="1" dirty="0" smtClean="0"/>
              <a:t> </a:t>
            </a:r>
            <a:r>
              <a:rPr lang="en-GB" sz="2000" dirty="0" smtClean="0"/>
              <a:t>per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progetti</a:t>
            </a:r>
            <a:r>
              <a:rPr lang="en-GB" sz="2000" dirty="0" smtClean="0"/>
              <a:t> di </a:t>
            </a:r>
            <a:r>
              <a:rPr lang="en-GB" sz="2000" dirty="0" err="1" smtClean="0"/>
              <a:t>ricerca</a:t>
            </a:r>
            <a:endParaRPr lang="en-GB" sz="2000" dirty="0" smtClean="0"/>
          </a:p>
          <a:p>
            <a:pPr lvl="1"/>
            <a:r>
              <a:rPr lang="en-GB" sz="2000" b="1" dirty="0" err="1" smtClean="0">
                <a:solidFill>
                  <a:srgbClr val="127BB8"/>
                </a:solidFill>
              </a:rPr>
              <a:t>Valida</a:t>
            </a:r>
            <a:r>
              <a:rPr lang="en-GB" sz="2000" dirty="0" smtClean="0">
                <a:solidFill>
                  <a:srgbClr val="127BB8"/>
                </a:solidFill>
              </a:rPr>
              <a:t> </a:t>
            </a:r>
            <a:r>
              <a:rPr lang="en-GB" sz="2000" dirty="0" err="1" smtClean="0"/>
              <a:t>formalmente</a:t>
            </a:r>
            <a:r>
              <a:rPr lang="en-GB" sz="2000" dirty="0" smtClean="0"/>
              <a:t> le </a:t>
            </a:r>
            <a:r>
              <a:rPr lang="en-GB" sz="2000" dirty="0" err="1" smtClean="0"/>
              <a:t>ricerche</a:t>
            </a:r>
            <a:r>
              <a:rPr lang="en-GB" sz="2000" dirty="0" smtClean="0"/>
              <a:t> con </a:t>
            </a:r>
            <a:r>
              <a:rPr lang="en-GB" sz="2000" b="1" dirty="0" err="1" smtClean="0"/>
              <a:t>docenti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universitari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accreditati</a:t>
            </a:r>
            <a:endParaRPr lang="en-GB" sz="2000" b="1" dirty="0" smtClean="0"/>
          </a:p>
        </p:txBody>
      </p:sp>
      <p:sp>
        <p:nvSpPr>
          <p:cNvPr id="5" name="Pentagono 4"/>
          <p:cNvSpPr/>
          <p:nvPr/>
        </p:nvSpPr>
        <p:spPr>
          <a:xfrm rot="5400000">
            <a:off x="5748164" y="-1706942"/>
            <a:ext cx="635514" cy="11770895"/>
          </a:xfrm>
          <a:prstGeom prst="homePlat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uppo 8"/>
          <p:cNvGrpSpPr/>
          <p:nvPr/>
        </p:nvGrpSpPr>
        <p:grpSpPr>
          <a:xfrm>
            <a:off x="393869" y="4727121"/>
            <a:ext cx="11363541" cy="2130879"/>
            <a:chOff x="587825" y="4727121"/>
            <a:chExt cx="11363541" cy="2130879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>
            <a:xfrm>
              <a:off x="1143000" y="4727121"/>
              <a:ext cx="10808366" cy="2130879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GB" sz="2200" dirty="0" smtClean="0"/>
                <a:t>GTechnology </a:t>
              </a:r>
              <a:r>
                <a:rPr lang="en-GB" sz="2200" dirty="0" err="1" smtClean="0"/>
                <a:t>affianca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revisori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legali</a:t>
              </a:r>
              <a:r>
                <a:rPr lang="en-GB" sz="2200" dirty="0" smtClean="0"/>
                <a:t> e le </a:t>
              </a:r>
              <a:r>
                <a:rPr lang="en-GB" sz="2200" dirty="0" err="1" smtClean="0"/>
                <a:t>aziende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garantendo</a:t>
              </a:r>
              <a:r>
                <a:rPr lang="en-GB" sz="2200" dirty="0" smtClean="0"/>
                <a:t> la </a:t>
              </a:r>
              <a:r>
                <a:rPr lang="en-GB" sz="2200" b="1" dirty="0" err="1" smtClean="0"/>
                <a:t>correttezza</a:t>
              </a:r>
              <a:r>
                <a:rPr lang="en-GB" sz="2200" b="1" dirty="0" smtClean="0"/>
                <a:t> e </a:t>
              </a:r>
              <a:r>
                <a:rPr lang="en-GB" sz="2200" b="1" dirty="0" err="1" smtClean="0"/>
                <a:t>completezza</a:t>
              </a:r>
              <a:r>
                <a:rPr lang="en-GB" sz="2200" b="1" dirty="0" smtClean="0"/>
                <a:t> </a:t>
              </a:r>
              <a:r>
                <a:rPr lang="en-GB" sz="2200" b="1" dirty="0" err="1" smtClean="0"/>
                <a:t>tecnica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della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rendicontazione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delle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attività</a:t>
              </a:r>
              <a:r>
                <a:rPr lang="en-GB" sz="2200" dirty="0" smtClean="0"/>
                <a:t> di R&amp;D</a:t>
              </a:r>
            </a:p>
            <a:p>
              <a:pPr marL="0" indent="0">
                <a:lnSpc>
                  <a:spcPct val="100000"/>
                </a:lnSpc>
                <a:buNone/>
              </a:pPr>
              <a:r>
                <a:rPr lang="en-GB" sz="2200" dirty="0" smtClean="0"/>
                <a:t>I </a:t>
              </a:r>
              <a:r>
                <a:rPr lang="en-GB" sz="2200" dirty="0" err="1" smtClean="0"/>
                <a:t>revisori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legali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certificano</a:t>
              </a:r>
              <a:r>
                <a:rPr lang="en-GB" sz="2200" dirty="0" smtClean="0"/>
                <a:t> la </a:t>
              </a:r>
              <a:r>
                <a:rPr lang="en-GB" sz="2200" b="1" dirty="0" err="1" smtClean="0"/>
                <a:t>spesa</a:t>
              </a:r>
              <a:r>
                <a:rPr lang="en-GB" sz="2200" dirty="0" smtClean="0"/>
                <a:t>, GTechnology </a:t>
              </a:r>
              <a:r>
                <a:rPr lang="en-GB" sz="2200" dirty="0" err="1" smtClean="0"/>
                <a:t>che</a:t>
              </a:r>
              <a:r>
                <a:rPr lang="en-GB" sz="2200" dirty="0" smtClean="0"/>
                <a:t> la </a:t>
              </a:r>
              <a:r>
                <a:rPr lang="en-GB" sz="2200" dirty="0" err="1" smtClean="0"/>
                <a:t>spesa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sia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effettivamente</a:t>
              </a:r>
              <a:r>
                <a:rPr lang="en-GB" sz="2200" dirty="0" smtClean="0"/>
                <a:t> </a:t>
              </a:r>
              <a:r>
                <a:rPr lang="en-GB" sz="2200" b="1" dirty="0" smtClean="0"/>
                <a:t>R&amp;D</a:t>
              </a:r>
            </a:p>
            <a:p>
              <a:pPr marL="0" indent="0">
                <a:lnSpc>
                  <a:spcPct val="100000"/>
                </a:lnSpc>
                <a:buNone/>
              </a:pPr>
              <a:r>
                <a:rPr lang="en-GB" sz="2200" dirty="0" err="1" smtClean="0"/>
                <a:t>Progetti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complessi</a:t>
              </a:r>
              <a:r>
                <a:rPr lang="en-GB" sz="2200" dirty="0" smtClean="0"/>
                <a:t>/alto budget: GTechnology è </a:t>
              </a:r>
              <a:r>
                <a:rPr lang="en-GB" sz="2200" dirty="0" err="1" smtClean="0"/>
                <a:t>specializzata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nella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redazione</a:t>
              </a:r>
              <a:r>
                <a:rPr lang="en-GB" sz="2200" dirty="0" smtClean="0"/>
                <a:t> di </a:t>
              </a:r>
              <a:r>
                <a:rPr lang="en-GB" sz="2200" b="1" dirty="0" err="1" smtClean="0"/>
                <a:t>interpelli</a:t>
              </a:r>
              <a:r>
                <a:rPr lang="en-GB" sz="2200" dirty="0" smtClean="0"/>
                <a:t>: </a:t>
              </a:r>
              <a:r>
                <a:rPr lang="en-GB" sz="2200" dirty="0" err="1" smtClean="0"/>
                <a:t>più</a:t>
              </a:r>
              <a:r>
                <a:rPr lang="en-GB" sz="2200" dirty="0" smtClean="0"/>
                <a:t> di 50 </a:t>
              </a:r>
              <a:r>
                <a:rPr lang="en-GB" sz="2200" dirty="0" err="1" smtClean="0"/>
                <a:t>interpelli</a:t>
              </a:r>
              <a:r>
                <a:rPr lang="en-GB" sz="2200" dirty="0" smtClean="0"/>
                <a:t> </a:t>
              </a:r>
              <a:r>
                <a:rPr lang="en-GB" sz="2200" dirty="0" err="1" smtClean="0"/>
                <a:t>presentati</a:t>
              </a:r>
              <a:r>
                <a:rPr lang="en-GB" sz="2200" dirty="0" smtClean="0"/>
                <a:t> dal 2012</a:t>
              </a:r>
            </a:p>
            <a:p>
              <a:pPr>
                <a:lnSpc>
                  <a:spcPct val="100000"/>
                </a:lnSpc>
              </a:pPr>
              <a:endParaRPr lang="en-GB" sz="2200" dirty="0"/>
            </a:p>
          </p:txBody>
        </p:sp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25" y="4849642"/>
              <a:ext cx="432000" cy="432000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25" y="5528859"/>
              <a:ext cx="432000" cy="432000"/>
            </a:xfrm>
            <a:prstGeom prst="rect">
              <a:avLst/>
            </a:prstGeom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25" y="6167255"/>
              <a:ext cx="432000" cy="43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919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7287</TotalTime>
  <Words>913</Words>
  <Application>Microsoft Office PowerPoint</Application>
  <PresentationFormat>Widescreen</PresentationFormat>
  <Paragraphs>145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Yu Gothic UI</vt:lpstr>
      <vt:lpstr>Arial</vt:lpstr>
      <vt:lpstr>Calibri</vt:lpstr>
      <vt:lpstr>Segoe Script</vt:lpstr>
      <vt:lpstr>Wingdings</vt:lpstr>
      <vt:lpstr>Tema di Office</vt:lpstr>
      <vt:lpstr>GTechnology Credito d’Imposta per Ricerca e Sviluppo</vt:lpstr>
      <vt:lpstr>Chi siamo</vt:lpstr>
      <vt:lpstr>Industria 4.0: La nuova direzione delle imprese</vt:lpstr>
      <vt:lpstr>Come cambia la competitività</vt:lpstr>
      <vt:lpstr>Presentazione standard di PowerPoint</vt:lpstr>
      <vt:lpstr>In due parole: Ricerca e Sviluppo</vt:lpstr>
      <vt:lpstr>Credito d’imposta per R&amp;D 1/2</vt:lpstr>
      <vt:lpstr>Credito d’imposta per R&amp;D 2/2</vt:lpstr>
      <vt:lpstr>GTechnology a fianco dei revisori legali</vt:lpstr>
      <vt:lpstr>Altre misure finanziarie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guido.brosca@gmail.com</dc:creator>
  <cp:lastModifiedBy>Guido Brosca</cp:lastModifiedBy>
  <cp:revision>406</cp:revision>
  <dcterms:created xsi:type="dcterms:W3CDTF">2015-01-12T09:48:34Z</dcterms:created>
  <dcterms:modified xsi:type="dcterms:W3CDTF">2017-05-18T12:26:30Z</dcterms:modified>
</cp:coreProperties>
</file>