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3" r:id="rId3"/>
  </p:sldMasterIdLst>
  <p:notesMasterIdLst>
    <p:notesMasterId r:id="rId150"/>
  </p:notesMasterIdLst>
  <p:handoutMasterIdLst>
    <p:handoutMasterId r:id="rId151"/>
  </p:handoutMasterIdLst>
  <p:sldIdLst>
    <p:sldId id="835" r:id="rId4"/>
    <p:sldId id="462" r:id="rId5"/>
    <p:sldId id="634" r:id="rId6"/>
    <p:sldId id="635" r:id="rId7"/>
    <p:sldId id="636" r:id="rId8"/>
    <p:sldId id="714" r:id="rId9"/>
    <p:sldId id="715" r:id="rId10"/>
    <p:sldId id="716" r:id="rId11"/>
    <p:sldId id="719" r:id="rId12"/>
    <p:sldId id="717" r:id="rId13"/>
    <p:sldId id="718" r:id="rId14"/>
    <p:sldId id="720" r:id="rId15"/>
    <p:sldId id="734" r:id="rId16"/>
    <p:sldId id="738" r:id="rId17"/>
    <p:sldId id="743" r:id="rId18"/>
    <p:sldId id="744" r:id="rId19"/>
    <p:sldId id="745" r:id="rId20"/>
    <p:sldId id="746" r:id="rId21"/>
    <p:sldId id="747" r:id="rId22"/>
    <p:sldId id="721" r:id="rId23"/>
    <p:sldId id="741" r:id="rId24"/>
    <p:sldId id="742" r:id="rId25"/>
    <p:sldId id="748" r:id="rId26"/>
    <p:sldId id="722" r:id="rId27"/>
    <p:sldId id="749" r:id="rId28"/>
    <p:sldId id="766" r:id="rId29"/>
    <p:sldId id="847" r:id="rId30"/>
    <p:sldId id="848" r:id="rId31"/>
    <p:sldId id="874" r:id="rId32"/>
    <p:sldId id="875" r:id="rId33"/>
    <p:sldId id="849" r:id="rId34"/>
    <p:sldId id="850" r:id="rId35"/>
    <p:sldId id="851" r:id="rId36"/>
    <p:sldId id="852" r:id="rId37"/>
    <p:sldId id="853" r:id="rId38"/>
    <p:sldId id="854" r:id="rId39"/>
    <p:sldId id="855" r:id="rId40"/>
    <p:sldId id="735" r:id="rId41"/>
    <p:sldId id="750" r:id="rId42"/>
    <p:sldId id="752" r:id="rId43"/>
    <p:sldId id="753" r:id="rId44"/>
    <p:sldId id="754" r:id="rId45"/>
    <p:sldId id="755" r:id="rId46"/>
    <p:sldId id="756" r:id="rId47"/>
    <p:sldId id="761" r:id="rId48"/>
    <p:sldId id="758" r:id="rId49"/>
    <p:sldId id="763" r:id="rId50"/>
    <p:sldId id="764" r:id="rId51"/>
    <p:sldId id="765" r:id="rId52"/>
    <p:sldId id="837" r:id="rId53"/>
    <p:sldId id="839" r:id="rId54"/>
    <p:sldId id="838" r:id="rId55"/>
    <p:sldId id="840" r:id="rId56"/>
    <p:sldId id="841" r:id="rId57"/>
    <p:sldId id="842" r:id="rId58"/>
    <p:sldId id="843" r:id="rId59"/>
    <p:sldId id="844" r:id="rId60"/>
    <p:sldId id="845" r:id="rId61"/>
    <p:sldId id="846" r:id="rId62"/>
    <p:sldId id="637" r:id="rId63"/>
    <p:sldId id="639" r:id="rId64"/>
    <p:sldId id="865" r:id="rId65"/>
    <p:sldId id="866" r:id="rId66"/>
    <p:sldId id="867" r:id="rId67"/>
    <p:sldId id="868" r:id="rId68"/>
    <p:sldId id="869" r:id="rId69"/>
    <p:sldId id="870" r:id="rId70"/>
    <p:sldId id="871" r:id="rId71"/>
    <p:sldId id="872" r:id="rId72"/>
    <p:sldId id="864" r:id="rId73"/>
    <p:sldId id="638" r:id="rId74"/>
    <p:sldId id="640" r:id="rId75"/>
    <p:sldId id="641" r:id="rId76"/>
    <p:sldId id="642" r:id="rId77"/>
    <p:sldId id="643" r:id="rId78"/>
    <p:sldId id="644" r:id="rId79"/>
    <p:sldId id="785" r:id="rId80"/>
    <p:sldId id="780" r:id="rId81"/>
    <p:sldId id="782" r:id="rId82"/>
    <p:sldId id="873" r:id="rId83"/>
    <p:sldId id="781" r:id="rId84"/>
    <p:sldId id="821" r:id="rId85"/>
    <p:sldId id="784" r:id="rId86"/>
    <p:sldId id="822" r:id="rId87"/>
    <p:sldId id="823" r:id="rId88"/>
    <p:sldId id="793" r:id="rId89"/>
    <p:sldId id="794" r:id="rId90"/>
    <p:sldId id="795" r:id="rId91"/>
    <p:sldId id="796" r:id="rId92"/>
    <p:sldId id="797" r:id="rId93"/>
    <p:sldId id="798" r:id="rId94"/>
    <p:sldId id="786" r:id="rId95"/>
    <p:sldId id="787" r:id="rId96"/>
    <p:sldId id="788" r:id="rId97"/>
    <p:sldId id="790" r:id="rId98"/>
    <p:sldId id="791" r:id="rId99"/>
    <p:sldId id="792" r:id="rId100"/>
    <p:sldId id="799" r:id="rId101"/>
    <p:sldId id="800" r:id="rId102"/>
    <p:sldId id="801" r:id="rId103"/>
    <p:sldId id="802" r:id="rId104"/>
    <p:sldId id="803" r:id="rId105"/>
    <p:sldId id="804" r:id="rId106"/>
    <p:sldId id="805" r:id="rId107"/>
    <p:sldId id="693" r:id="rId108"/>
    <p:sldId id="694" r:id="rId109"/>
    <p:sldId id="695" r:id="rId110"/>
    <p:sldId id="696" r:id="rId111"/>
    <p:sldId id="697" r:id="rId112"/>
    <p:sldId id="698" r:id="rId113"/>
    <p:sldId id="649" r:id="rId114"/>
    <p:sldId id="650" r:id="rId115"/>
    <p:sldId id="651" r:id="rId116"/>
    <p:sldId id="652" r:id="rId117"/>
    <p:sldId id="653" r:id="rId118"/>
    <p:sldId id="654" r:id="rId119"/>
    <p:sldId id="655" r:id="rId120"/>
    <p:sldId id="699" r:id="rId121"/>
    <p:sldId id="675" r:id="rId122"/>
    <p:sldId id="676" r:id="rId123"/>
    <p:sldId id="677" r:id="rId124"/>
    <p:sldId id="678" r:id="rId125"/>
    <p:sldId id="679" r:id="rId126"/>
    <p:sldId id="687" r:id="rId127"/>
    <p:sldId id="680" r:id="rId128"/>
    <p:sldId id="681" r:id="rId129"/>
    <p:sldId id="682" r:id="rId130"/>
    <p:sldId id="683" r:id="rId131"/>
    <p:sldId id="684" r:id="rId132"/>
    <p:sldId id="685" r:id="rId133"/>
    <p:sldId id="686" r:id="rId134"/>
    <p:sldId id="723" r:id="rId135"/>
    <p:sldId id="725" r:id="rId136"/>
    <p:sldId id="726" r:id="rId137"/>
    <p:sldId id="727" r:id="rId138"/>
    <p:sldId id="728" r:id="rId139"/>
    <p:sldId id="729" r:id="rId140"/>
    <p:sldId id="730" r:id="rId141"/>
    <p:sldId id="731" r:id="rId142"/>
    <p:sldId id="700" r:id="rId143"/>
    <p:sldId id="701" r:id="rId144"/>
    <p:sldId id="702" r:id="rId145"/>
    <p:sldId id="704" r:id="rId146"/>
    <p:sldId id="703" r:id="rId147"/>
    <p:sldId id="705" r:id="rId148"/>
    <p:sldId id="706" r:id="rId149"/>
  </p:sldIdLst>
  <p:sldSz cx="12192000" cy="6858000"/>
  <p:notesSz cx="9926638"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44B"/>
    <a:srgbClr val="AD2C40"/>
    <a:srgbClr val="CCECFF"/>
    <a:srgbClr val="D11830"/>
    <a:srgbClr val="FF8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6433" autoAdjust="0"/>
  </p:normalViewPr>
  <p:slideViewPr>
    <p:cSldViewPr snapToGrid="0">
      <p:cViewPr varScale="1">
        <p:scale>
          <a:sx n="70" d="100"/>
          <a:sy n="70" d="100"/>
        </p:scale>
        <p:origin x="54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D9E5BB68-0490-40CB-AA52-E54010CB2018}" type="datetimeFigureOut">
              <a:rPr lang="it-IT" smtClean="0"/>
              <a:t>24/03/2017</a:t>
            </a:fld>
            <a:endParaRPr lang="it-IT"/>
          </a:p>
        </p:txBody>
      </p:sp>
      <p:sp>
        <p:nvSpPr>
          <p:cNvPr id="4" name="Segnaposto piè di pagina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58C3713F-0948-41A7-86D4-259566CF3296}" type="slidenum">
              <a:rPr lang="it-IT" smtClean="0"/>
              <a:t>‹N›</a:t>
            </a:fld>
            <a:endParaRPr lang="it-IT"/>
          </a:p>
        </p:txBody>
      </p:sp>
    </p:spTree>
    <p:extLst>
      <p:ext uri="{BB962C8B-B14F-4D97-AF65-F5344CB8AC3E}">
        <p14:creationId xmlns:p14="http://schemas.microsoft.com/office/powerpoint/2010/main" val="2563686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9E83AFAE-095B-49F5-8DD7-FB5E69C6A998}" type="datetimeFigureOut">
              <a:rPr lang="it-IT" smtClean="0"/>
              <a:pPr/>
              <a:t>24/03/2017</a:t>
            </a:fld>
            <a:endParaRPr lang="it-IT"/>
          </a:p>
        </p:txBody>
      </p:sp>
      <p:sp>
        <p:nvSpPr>
          <p:cNvPr id="4" name="Segnaposto immagine diapositiva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8F80DF97-080D-4B85-B429-A8CFFCE27A09}" type="slidenum">
              <a:rPr lang="it-IT" smtClean="0"/>
              <a:pPr/>
              <a:t>‹N›</a:t>
            </a:fld>
            <a:endParaRPr lang="it-IT"/>
          </a:p>
        </p:txBody>
      </p:sp>
    </p:spTree>
    <p:extLst>
      <p:ext uri="{BB962C8B-B14F-4D97-AF65-F5344CB8AC3E}">
        <p14:creationId xmlns:p14="http://schemas.microsoft.com/office/powerpoint/2010/main" val="23546877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F80DF97-080D-4B85-B429-A8CFFCE27A09}" type="slidenum">
              <a:rPr lang="it-IT" smtClean="0"/>
              <a:pPr/>
              <a:t>4</a:t>
            </a:fld>
            <a:endParaRPr lang="it-IT"/>
          </a:p>
        </p:txBody>
      </p:sp>
    </p:spTree>
    <p:extLst>
      <p:ext uri="{BB962C8B-B14F-4D97-AF65-F5344CB8AC3E}">
        <p14:creationId xmlns:p14="http://schemas.microsoft.com/office/powerpoint/2010/main" val="403263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F80DF97-080D-4B85-B429-A8CFFCE27A09}" type="slidenum">
              <a:rPr lang="it-IT" smtClean="0"/>
              <a:pPr/>
              <a:t>5</a:t>
            </a:fld>
            <a:endParaRPr lang="it-IT"/>
          </a:p>
        </p:txBody>
      </p:sp>
    </p:spTree>
    <p:extLst>
      <p:ext uri="{BB962C8B-B14F-4D97-AF65-F5344CB8AC3E}">
        <p14:creationId xmlns:p14="http://schemas.microsoft.com/office/powerpoint/2010/main" val="364982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F80DF97-080D-4B85-B429-A8CFFCE27A09}" type="slidenum">
              <a:rPr lang="it-IT" smtClean="0"/>
              <a:pPr/>
              <a:t>23</a:t>
            </a:fld>
            <a:endParaRPr lang="it-IT"/>
          </a:p>
        </p:txBody>
      </p:sp>
    </p:spTree>
    <p:extLst>
      <p:ext uri="{BB962C8B-B14F-4D97-AF65-F5344CB8AC3E}">
        <p14:creationId xmlns:p14="http://schemas.microsoft.com/office/powerpoint/2010/main" val="268435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5" name="Segnaposto numero diapositiva 4"/>
          <p:cNvSpPr>
            <a:spLocks noGrp="1"/>
          </p:cNvSpPr>
          <p:nvPr>
            <p:ph type="sldNum" sz="quarter" idx="12"/>
          </p:nvPr>
        </p:nvSpPr>
        <p:spPr/>
        <p:txBody>
          <a:bodyPr/>
          <a:lstStyle/>
          <a:p>
            <a:fld id="{3AAAE0FF-0C63-4367-A140-7DF77F2CA4CC}" type="slidenum">
              <a:rPr lang="it-IT" smtClean="0"/>
              <a:pPr/>
              <a:t>‹N›</a:t>
            </a:fld>
            <a:endParaRPr lang="it-IT"/>
          </a:p>
        </p:txBody>
      </p:sp>
      <p:sp>
        <p:nvSpPr>
          <p:cNvPr id="6"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
        <p:nvSpPr>
          <p:cNvPr id="8" name="CasellaDiTesto 7"/>
          <p:cNvSpPr txBox="1"/>
          <p:nvPr userDrawn="1"/>
        </p:nvSpPr>
        <p:spPr>
          <a:xfrm>
            <a:off x="8613912" y="6066096"/>
            <a:ext cx="3591340" cy="923330"/>
          </a:xfrm>
          <a:prstGeom prst="rect">
            <a:avLst/>
          </a:prstGeom>
          <a:noFill/>
        </p:spPr>
        <p:txBody>
          <a:bodyPr wrap="square" rtlCol="0">
            <a:spAutoFit/>
          </a:bodyPr>
          <a:lstStyle/>
          <a:p>
            <a:r>
              <a:rPr lang="it-IT" sz="1800" b="1" i="1" dirty="0">
                <a:solidFill>
                  <a:schemeClr val="bg1">
                    <a:lumMod val="65000"/>
                  </a:schemeClr>
                </a:solidFill>
              </a:rPr>
              <a:t>Prof. Dott. Raffaele MARCELLO</a:t>
            </a:r>
            <a:br>
              <a:rPr lang="it-IT" sz="1800" b="1" i="1" dirty="0">
                <a:solidFill>
                  <a:schemeClr val="bg1">
                    <a:lumMod val="65000"/>
                  </a:schemeClr>
                </a:solidFill>
              </a:rPr>
            </a:br>
            <a:r>
              <a:rPr lang="it-IT" sz="1800" dirty="0"/>
              <a:t/>
            </a:r>
            <a:br>
              <a:rPr lang="it-IT" sz="1800" dirty="0"/>
            </a:br>
            <a:endParaRPr lang="it-IT" dirty="0"/>
          </a:p>
        </p:txBody>
      </p:sp>
    </p:spTree>
    <p:extLst>
      <p:ext uri="{BB962C8B-B14F-4D97-AF65-F5344CB8AC3E}">
        <p14:creationId xmlns:p14="http://schemas.microsoft.com/office/powerpoint/2010/main" val="37795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81540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721880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60812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27798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2499906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390341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955302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62233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3228617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7"/>
          <p:cNvSpPr>
            <a:spLocks noChangeAspect="1"/>
          </p:cNvSpPr>
          <p:nvPr userDrawn="1"/>
        </p:nvSpPr>
        <p:spPr bwMode="auto">
          <a:xfrm rot="2349071">
            <a:off x="9282313" y="2426758"/>
            <a:ext cx="1377817" cy="7223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grpSp>
        <p:nvGrpSpPr>
          <p:cNvPr id="74" name="Group 73"/>
          <p:cNvGrpSpPr/>
          <p:nvPr userDrawn="1"/>
        </p:nvGrpSpPr>
        <p:grpSpPr>
          <a:xfrm>
            <a:off x="-78656" y="-73740"/>
            <a:ext cx="12355023" cy="3160554"/>
            <a:chOff x="-58992" y="-73740"/>
            <a:chExt cx="9266267" cy="3160554"/>
          </a:xfrm>
          <a:effectLst>
            <a:outerShdw blurRad="50800" dist="38100" dir="2700000" algn="tl" rotWithShape="0">
              <a:prstClr val="black">
                <a:alpha val="40000"/>
              </a:prstClr>
            </a:outerShdw>
          </a:effectLst>
        </p:grpSpPr>
        <p:sp>
          <p:nvSpPr>
            <p:cNvPr id="75" name="Freeform 7"/>
            <p:cNvSpPr>
              <a:spLocks/>
            </p:cNvSpPr>
            <p:nvPr/>
          </p:nvSpPr>
          <p:spPr bwMode="auto">
            <a:xfrm rot="535370" flipV="1">
              <a:off x="1939840" y="-60812"/>
              <a:ext cx="1019800" cy="678036"/>
            </a:xfrm>
            <a:custGeom>
              <a:avLst/>
              <a:gdLst/>
              <a:ahLst/>
              <a:cxnLst/>
              <a:rect l="l" t="t" r="r" b="b"/>
              <a:pathLst>
                <a:path w="1019800" h="678036">
                  <a:moveTo>
                    <a:pt x="834352" y="20653"/>
                  </a:moveTo>
                  <a:cubicBezTo>
                    <a:pt x="815935" y="83585"/>
                    <a:pt x="806727" y="206378"/>
                    <a:pt x="814401" y="249356"/>
                  </a:cubicBezTo>
                  <a:cubicBezTo>
                    <a:pt x="823609" y="290798"/>
                    <a:pt x="941781" y="243216"/>
                    <a:pt x="989357" y="269309"/>
                  </a:cubicBezTo>
                  <a:cubicBezTo>
                    <a:pt x="1007773" y="280054"/>
                    <a:pt x="1024655" y="330706"/>
                    <a:pt x="1018516" y="366009"/>
                  </a:cubicBezTo>
                  <a:cubicBezTo>
                    <a:pt x="1012377" y="399777"/>
                    <a:pt x="986287" y="428941"/>
                    <a:pt x="941781" y="430476"/>
                  </a:cubicBezTo>
                  <a:cubicBezTo>
                    <a:pt x="926434" y="430476"/>
                    <a:pt x="908017" y="427406"/>
                    <a:pt x="889601" y="425871"/>
                  </a:cubicBezTo>
                  <a:cubicBezTo>
                    <a:pt x="874254" y="424336"/>
                    <a:pt x="851233" y="418197"/>
                    <a:pt x="838956" y="421267"/>
                  </a:cubicBezTo>
                  <a:cubicBezTo>
                    <a:pt x="823609" y="425871"/>
                    <a:pt x="817470" y="459639"/>
                    <a:pt x="815935" y="476523"/>
                  </a:cubicBezTo>
                  <a:cubicBezTo>
                    <a:pt x="811331" y="547130"/>
                    <a:pt x="826678" y="617736"/>
                    <a:pt x="835886" y="677598"/>
                  </a:cubicBezTo>
                  <a:lnTo>
                    <a:pt x="830865" y="678036"/>
                  </a:lnTo>
                  <a:lnTo>
                    <a:pt x="579460" y="638564"/>
                  </a:lnTo>
                  <a:cubicBezTo>
                    <a:pt x="582752" y="608500"/>
                    <a:pt x="596735" y="573563"/>
                    <a:pt x="594938" y="550199"/>
                  </a:cubicBezTo>
                  <a:cubicBezTo>
                    <a:pt x="593403" y="513361"/>
                    <a:pt x="564244" y="488803"/>
                    <a:pt x="536619" y="484198"/>
                  </a:cubicBezTo>
                  <a:cubicBezTo>
                    <a:pt x="508995" y="481128"/>
                    <a:pt x="476766" y="484198"/>
                    <a:pt x="455280" y="496477"/>
                  </a:cubicBezTo>
                  <a:cubicBezTo>
                    <a:pt x="425004" y="514646"/>
                    <a:pt x="430564" y="577615"/>
                    <a:pt x="436667" y="616145"/>
                  </a:cubicBezTo>
                  <a:lnTo>
                    <a:pt x="205482" y="579848"/>
                  </a:lnTo>
                  <a:cubicBezTo>
                    <a:pt x="210944" y="515341"/>
                    <a:pt x="205166" y="445855"/>
                    <a:pt x="183637" y="430476"/>
                  </a:cubicBezTo>
                  <a:cubicBezTo>
                    <a:pt x="151409" y="407452"/>
                    <a:pt x="56257" y="448895"/>
                    <a:pt x="17889" y="412057"/>
                  </a:cubicBezTo>
                  <a:cubicBezTo>
                    <a:pt x="-5131" y="390568"/>
                    <a:pt x="-5131" y="321497"/>
                    <a:pt x="13285" y="292333"/>
                  </a:cubicBezTo>
                  <a:cubicBezTo>
                    <a:pt x="31702" y="260100"/>
                    <a:pt x="79278" y="266240"/>
                    <a:pt x="120714" y="272380"/>
                  </a:cubicBezTo>
                  <a:cubicBezTo>
                    <a:pt x="134527" y="273915"/>
                    <a:pt x="160617" y="286194"/>
                    <a:pt x="177499" y="281589"/>
                  </a:cubicBezTo>
                  <a:cubicBezTo>
                    <a:pt x="191311" y="276984"/>
                    <a:pt x="194380" y="249356"/>
                    <a:pt x="195915" y="227867"/>
                  </a:cubicBezTo>
                  <a:cubicBezTo>
                    <a:pt x="202054" y="151121"/>
                    <a:pt x="188242" y="89724"/>
                    <a:pt x="183637" y="23723"/>
                  </a:cubicBezTo>
                  <a:cubicBezTo>
                    <a:pt x="228144" y="19118"/>
                    <a:pt x="275720" y="5304"/>
                    <a:pt x="324830" y="699"/>
                  </a:cubicBezTo>
                  <a:cubicBezTo>
                    <a:pt x="375475" y="-2370"/>
                    <a:pt x="432259" y="3769"/>
                    <a:pt x="439933" y="37537"/>
                  </a:cubicBezTo>
                  <a:cubicBezTo>
                    <a:pt x="441468" y="49816"/>
                    <a:pt x="433794" y="92794"/>
                    <a:pt x="432259" y="103539"/>
                  </a:cubicBezTo>
                  <a:cubicBezTo>
                    <a:pt x="429190" y="125028"/>
                    <a:pt x="421516" y="152656"/>
                    <a:pt x="429190" y="174145"/>
                  </a:cubicBezTo>
                  <a:cubicBezTo>
                    <a:pt x="444537" y="217123"/>
                    <a:pt x="547362" y="226332"/>
                    <a:pt x="579591" y="192564"/>
                  </a:cubicBezTo>
                  <a:cubicBezTo>
                    <a:pt x="593403" y="178749"/>
                    <a:pt x="591869" y="143446"/>
                    <a:pt x="590334" y="118888"/>
                  </a:cubicBezTo>
                  <a:cubicBezTo>
                    <a:pt x="587264" y="94329"/>
                    <a:pt x="573452" y="74375"/>
                    <a:pt x="576522" y="51351"/>
                  </a:cubicBezTo>
                  <a:cubicBezTo>
                    <a:pt x="582660" y="-13115"/>
                    <a:pt x="683951" y="6839"/>
                    <a:pt x="742269" y="11444"/>
                  </a:cubicBezTo>
                  <a:cubicBezTo>
                    <a:pt x="774498" y="14513"/>
                    <a:pt x="805192"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6" name="Freeform 7"/>
            <p:cNvSpPr>
              <a:spLocks/>
            </p:cNvSpPr>
            <p:nvPr/>
          </p:nvSpPr>
          <p:spPr bwMode="auto">
            <a:xfrm rot="535370" flipV="1">
              <a:off x="655126" y="-57330"/>
              <a:ext cx="1019644" cy="481486"/>
            </a:xfrm>
            <a:custGeom>
              <a:avLst/>
              <a:gdLst/>
              <a:ahLst/>
              <a:cxnLst/>
              <a:rect l="l" t="t" r="r" b="b"/>
              <a:pathLst>
                <a:path w="1019644" h="481486">
                  <a:moveTo>
                    <a:pt x="834196" y="20653"/>
                  </a:moveTo>
                  <a:cubicBezTo>
                    <a:pt x="815779" y="83585"/>
                    <a:pt x="806571" y="206378"/>
                    <a:pt x="814245" y="249356"/>
                  </a:cubicBezTo>
                  <a:cubicBezTo>
                    <a:pt x="823453" y="290798"/>
                    <a:pt x="941625" y="243216"/>
                    <a:pt x="989201" y="269310"/>
                  </a:cubicBezTo>
                  <a:cubicBezTo>
                    <a:pt x="1007617" y="280054"/>
                    <a:pt x="1024499" y="330706"/>
                    <a:pt x="1018360" y="366010"/>
                  </a:cubicBezTo>
                  <a:cubicBezTo>
                    <a:pt x="1012221" y="399777"/>
                    <a:pt x="986131" y="428941"/>
                    <a:pt x="941625" y="430476"/>
                  </a:cubicBezTo>
                  <a:cubicBezTo>
                    <a:pt x="926278" y="430476"/>
                    <a:pt x="907861" y="427406"/>
                    <a:pt x="889445" y="425871"/>
                  </a:cubicBezTo>
                  <a:cubicBezTo>
                    <a:pt x="874098" y="424336"/>
                    <a:pt x="851077" y="418197"/>
                    <a:pt x="838800" y="421267"/>
                  </a:cubicBezTo>
                  <a:cubicBezTo>
                    <a:pt x="823453" y="425871"/>
                    <a:pt x="817314" y="459639"/>
                    <a:pt x="815779" y="476523"/>
                  </a:cubicBezTo>
                  <a:lnTo>
                    <a:pt x="816007" y="481486"/>
                  </a:lnTo>
                  <a:lnTo>
                    <a:pt x="37" y="353375"/>
                  </a:lnTo>
                  <a:cubicBezTo>
                    <a:pt x="-460" y="330304"/>
                    <a:pt x="4142" y="306566"/>
                    <a:pt x="13129" y="292333"/>
                  </a:cubicBezTo>
                  <a:cubicBezTo>
                    <a:pt x="31546" y="260100"/>
                    <a:pt x="79122" y="266240"/>
                    <a:pt x="120559" y="272380"/>
                  </a:cubicBezTo>
                  <a:cubicBezTo>
                    <a:pt x="134371" y="273915"/>
                    <a:pt x="160461" y="286194"/>
                    <a:pt x="177343" y="281589"/>
                  </a:cubicBezTo>
                  <a:cubicBezTo>
                    <a:pt x="191155" y="276984"/>
                    <a:pt x="194224" y="249356"/>
                    <a:pt x="195759" y="227867"/>
                  </a:cubicBezTo>
                  <a:cubicBezTo>
                    <a:pt x="201898" y="151121"/>
                    <a:pt x="188086" y="89724"/>
                    <a:pt x="183481" y="23723"/>
                  </a:cubicBezTo>
                  <a:cubicBezTo>
                    <a:pt x="227988" y="19118"/>
                    <a:pt x="275564" y="5304"/>
                    <a:pt x="324674" y="699"/>
                  </a:cubicBezTo>
                  <a:cubicBezTo>
                    <a:pt x="375319" y="-2370"/>
                    <a:pt x="432104" y="3769"/>
                    <a:pt x="439777" y="37537"/>
                  </a:cubicBezTo>
                  <a:cubicBezTo>
                    <a:pt x="441312" y="49816"/>
                    <a:pt x="433638" y="92794"/>
                    <a:pt x="432103" y="103539"/>
                  </a:cubicBezTo>
                  <a:cubicBezTo>
                    <a:pt x="429034" y="125028"/>
                    <a:pt x="421361" y="152656"/>
                    <a:pt x="429034" y="174145"/>
                  </a:cubicBezTo>
                  <a:cubicBezTo>
                    <a:pt x="444381" y="217123"/>
                    <a:pt x="547206" y="226332"/>
                    <a:pt x="579435" y="192564"/>
                  </a:cubicBezTo>
                  <a:cubicBezTo>
                    <a:pt x="593247" y="178750"/>
                    <a:pt x="591713" y="143446"/>
                    <a:pt x="590178" y="118888"/>
                  </a:cubicBezTo>
                  <a:cubicBezTo>
                    <a:pt x="587109" y="94329"/>
                    <a:pt x="573296" y="74375"/>
                    <a:pt x="576366" y="51351"/>
                  </a:cubicBezTo>
                  <a:cubicBezTo>
                    <a:pt x="582504" y="-13115"/>
                    <a:pt x="683795" y="6839"/>
                    <a:pt x="742114" y="11444"/>
                  </a:cubicBezTo>
                  <a:cubicBezTo>
                    <a:pt x="774342" y="14514"/>
                    <a:pt x="805036" y="17583"/>
                    <a:pt x="834196"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7" name="Freeform 7"/>
            <p:cNvSpPr>
              <a:spLocks/>
            </p:cNvSpPr>
            <p:nvPr/>
          </p:nvSpPr>
          <p:spPr bwMode="auto">
            <a:xfrm rot="11335370" flipV="1">
              <a:off x="5204267" y="-5904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8" name="Freeform 7"/>
            <p:cNvSpPr>
              <a:spLocks/>
            </p:cNvSpPr>
            <p:nvPr/>
          </p:nvSpPr>
          <p:spPr bwMode="auto">
            <a:xfrm rot="11335370" flipV="1">
              <a:off x="4101517" y="-73740"/>
              <a:ext cx="835345" cy="361468"/>
            </a:xfrm>
            <a:custGeom>
              <a:avLst/>
              <a:gdLst/>
              <a:ahLst/>
              <a:cxnLst/>
              <a:rect l="l" t="t" r="r" b="b"/>
              <a:pathLst>
                <a:path w="835345" h="361468">
                  <a:moveTo>
                    <a:pt x="330181" y="360230"/>
                  </a:moveTo>
                  <a:cubicBezTo>
                    <a:pt x="278617" y="355482"/>
                    <a:pt x="233745" y="338192"/>
                    <a:pt x="192347" y="327826"/>
                  </a:cubicBezTo>
                  <a:cubicBezTo>
                    <a:pt x="212222" y="260301"/>
                    <a:pt x="215311" y="116039"/>
                    <a:pt x="183079" y="93002"/>
                  </a:cubicBezTo>
                  <a:cubicBezTo>
                    <a:pt x="150847" y="69966"/>
                    <a:pt x="55694" y="111431"/>
                    <a:pt x="17386" y="74574"/>
                  </a:cubicBezTo>
                  <a:cubicBezTo>
                    <a:pt x="2973" y="61170"/>
                    <a:pt x="-2434" y="29162"/>
                    <a:pt x="1000" y="0"/>
                  </a:cubicBezTo>
                  <a:lnTo>
                    <a:pt x="817512" y="128196"/>
                  </a:lnTo>
                  <a:cubicBezTo>
                    <a:pt x="816110" y="132132"/>
                    <a:pt x="815657" y="135900"/>
                    <a:pt x="815367" y="139075"/>
                  </a:cubicBezTo>
                  <a:cubicBezTo>
                    <a:pt x="810733" y="209694"/>
                    <a:pt x="826077" y="280242"/>
                    <a:pt x="835345" y="340135"/>
                  </a:cubicBezTo>
                  <a:cubicBezTo>
                    <a:pt x="790858" y="344743"/>
                    <a:pt x="757082" y="346254"/>
                    <a:pt x="711050" y="350862"/>
                  </a:cubicBezTo>
                  <a:cubicBezTo>
                    <a:pt x="680363" y="353957"/>
                    <a:pt x="620429" y="369291"/>
                    <a:pt x="591286" y="350862"/>
                  </a:cubicBezTo>
                  <a:cubicBezTo>
                    <a:pt x="554522" y="326314"/>
                    <a:pt x="597465" y="252671"/>
                    <a:pt x="594375" y="212718"/>
                  </a:cubicBezTo>
                  <a:cubicBezTo>
                    <a:pt x="592830" y="175860"/>
                    <a:pt x="563688" y="151312"/>
                    <a:pt x="536089" y="146705"/>
                  </a:cubicBezTo>
                  <a:cubicBezTo>
                    <a:pt x="508491" y="143682"/>
                    <a:pt x="476259" y="146705"/>
                    <a:pt x="454736" y="159015"/>
                  </a:cubicBezTo>
                  <a:cubicBezTo>
                    <a:pt x="424049" y="177444"/>
                    <a:pt x="430125" y="241873"/>
                    <a:pt x="436303" y="280242"/>
                  </a:cubicBezTo>
                  <a:cubicBezTo>
                    <a:pt x="437848" y="294063"/>
                    <a:pt x="442482" y="310981"/>
                    <a:pt x="440937" y="323218"/>
                  </a:cubicBezTo>
                  <a:cubicBezTo>
                    <a:pt x="436303" y="344743"/>
                    <a:pt x="411794" y="356981"/>
                    <a:pt x="384093" y="360076"/>
                  </a:cubicBezTo>
                  <a:cubicBezTo>
                    <a:pt x="365299" y="362002"/>
                    <a:pt x="347368" y="361813"/>
                    <a:pt x="330181" y="360230"/>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9" name="Freeform 8"/>
            <p:cNvSpPr>
              <a:spLocks/>
            </p:cNvSpPr>
            <p:nvPr/>
          </p:nvSpPr>
          <p:spPr bwMode="auto">
            <a:xfrm rot="535370" flipV="1">
              <a:off x="1550961" y="655821"/>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80" name="Freeform 79"/>
            <p:cNvSpPr>
              <a:spLocks/>
            </p:cNvSpPr>
            <p:nvPr/>
          </p:nvSpPr>
          <p:spPr bwMode="auto">
            <a:xfrm rot="16735370" flipV="1">
              <a:off x="2505919" y="-141953"/>
              <a:ext cx="203360" cy="407716"/>
            </a:xfrm>
            <a:custGeom>
              <a:avLst/>
              <a:gdLst/>
              <a:ahLst/>
              <a:cxnLst/>
              <a:rect l="l" t="t" r="r" b="b"/>
              <a:pathLst>
                <a:path w="203360" h="407716">
                  <a:moveTo>
                    <a:pt x="183638" y="3296"/>
                  </a:moveTo>
                  <a:lnTo>
                    <a:pt x="203360" y="0"/>
                  </a:lnTo>
                  <a:lnTo>
                    <a:pt x="191277" y="76961"/>
                  </a:lnTo>
                  <a:cubicBezTo>
                    <a:pt x="188411" y="52354"/>
                    <a:pt x="185371" y="28152"/>
                    <a:pt x="183638" y="3296"/>
                  </a:cubicBezTo>
                  <a:close/>
                  <a:moveTo>
                    <a:pt x="2998" y="299895"/>
                  </a:moveTo>
                  <a:cubicBezTo>
                    <a:pt x="5228" y="288982"/>
                    <a:pt x="8681" y="279197"/>
                    <a:pt x="13285" y="271907"/>
                  </a:cubicBezTo>
                  <a:cubicBezTo>
                    <a:pt x="31702" y="239673"/>
                    <a:pt x="79278" y="245813"/>
                    <a:pt x="120714" y="251953"/>
                  </a:cubicBezTo>
                  <a:cubicBezTo>
                    <a:pt x="130819" y="253075"/>
                    <a:pt x="147492" y="259948"/>
                    <a:pt x="162539" y="259996"/>
                  </a:cubicBezTo>
                  <a:lnTo>
                    <a:pt x="140036" y="403330"/>
                  </a:lnTo>
                  <a:cubicBezTo>
                    <a:pt x="98675" y="405017"/>
                    <a:pt x="44562" y="417239"/>
                    <a:pt x="17890" y="391630"/>
                  </a:cubicBezTo>
                  <a:cubicBezTo>
                    <a:pt x="624" y="375513"/>
                    <a:pt x="-3692" y="332632"/>
                    <a:pt x="2998" y="29989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1" name="Freeform 7"/>
            <p:cNvSpPr>
              <a:spLocks/>
            </p:cNvSpPr>
            <p:nvPr/>
          </p:nvSpPr>
          <p:spPr bwMode="auto">
            <a:xfrm rot="11335370" flipV="1">
              <a:off x="2818096" y="-55536"/>
              <a:ext cx="642998" cy="135494"/>
            </a:xfrm>
            <a:custGeom>
              <a:avLst/>
              <a:gdLst/>
              <a:ahLst/>
              <a:cxnLst/>
              <a:rect l="l" t="t" r="r" b="b"/>
              <a:pathLst>
                <a:path w="642998" h="135494">
                  <a:moveTo>
                    <a:pt x="425632" y="133097"/>
                  </a:moveTo>
                  <a:cubicBezTo>
                    <a:pt x="415435" y="131992"/>
                    <a:pt x="406225" y="129494"/>
                    <a:pt x="398939" y="124887"/>
                  </a:cubicBezTo>
                  <a:cubicBezTo>
                    <a:pt x="379933" y="112196"/>
                    <a:pt x="382230" y="86382"/>
                    <a:pt x="388519" y="58900"/>
                  </a:cubicBezTo>
                  <a:lnTo>
                    <a:pt x="640526" y="98466"/>
                  </a:lnTo>
                  <a:cubicBezTo>
                    <a:pt x="641359" y="103776"/>
                    <a:pt x="642201" y="109008"/>
                    <a:pt x="642998" y="114161"/>
                  </a:cubicBezTo>
                  <a:cubicBezTo>
                    <a:pt x="598512" y="118768"/>
                    <a:pt x="564735" y="120280"/>
                    <a:pt x="518703" y="124887"/>
                  </a:cubicBezTo>
                  <a:cubicBezTo>
                    <a:pt x="495687" y="127209"/>
                    <a:pt x="456221" y="136414"/>
                    <a:pt x="425632" y="133097"/>
                  </a:cubicBezTo>
                  <a:close/>
                  <a:moveTo>
                    <a:pt x="137834" y="134256"/>
                  </a:moveTo>
                  <a:cubicBezTo>
                    <a:pt x="86270" y="129508"/>
                    <a:pt x="41397" y="112217"/>
                    <a:pt x="0" y="101851"/>
                  </a:cubicBezTo>
                  <a:cubicBezTo>
                    <a:pt x="7719" y="75625"/>
                    <a:pt x="12906" y="37825"/>
                    <a:pt x="13370" y="0"/>
                  </a:cubicBezTo>
                  <a:lnTo>
                    <a:pt x="241668" y="35843"/>
                  </a:lnTo>
                  <a:cubicBezTo>
                    <a:pt x="242141" y="42421"/>
                    <a:pt x="243048" y="48626"/>
                    <a:pt x="243956" y="54267"/>
                  </a:cubicBezTo>
                  <a:cubicBezTo>
                    <a:pt x="245501" y="68089"/>
                    <a:pt x="250135" y="85006"/>
                    <a:pt x="248590" y="97244"/>
                  </a:cubicBezTo>
                  <a:cubicBezTo>
                    <a:pt x="243956" y="118768"/>
                    <a:pt x="219447" y="131006"/>
                    <a:pt x="191746" y="134102"/>
                  </a:cubicBezTo>
                  <a:cubicBezTo>
                    <a:pt x="172953" y="136027"/>
                    <a:pt x="155021" y="135838"/>
                    <a:pt x="137834" y="13425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2" name="Freeform 7"/>
            <p:cNvSpPr>
              <a:spLocks/>
            </p:cNvSpPr>
            <p:nvPr/>
          </p:nvSpPr>
          <p:spPr bwMode="auto">
            <a:xfrm rot="5935370">
              <a:off x="2630821" y="73232"/>
              <a:ext cx="893534" cy="698936"/>
            </a:xfrm>
            <a:custGeom>
              <a:avLst/>
              <a:gdLst/>
              <a:ahLst/>
              <a:cxnLst/>
              <a:rect l="l" t="t" r="r" b="b"/>
              <a:pathLst>
                <a:path w="893534" h="698936">
                  <a:moveTo>
                    <a:pt x="892874" y="331342"/>
                  </a:moveTo>
                  <a:cubicBezTo>
                    <a:pt x="889858" y="299632"/>
                    <a:pt x="876933" y="277366"/>
                    <a:pt x="863091" y="269294"/>
                  </a:cubicBezTo>
                  <a:cubicBezTo>
                    <a:pt x="815574" y="243224"/>
                    <a:pt x="707180" y="313606"/>
                    <a:pt x="688112" y="249374"/>
                  </a:cubicBezTo>
                  <a:cubicBezTo>
                    <a:pt x="680566" y="206390"/>
                    <a:pt x="689743" y="83589"/>
                    <a:pt x="708098" y="20685"/>
                  </a:cubicBezTo>
                  <a:lnTo>
                    <a:pt x="616121" y="11459"/>
                  </a:lnTo>
                  <a:cubicBezTo>
                    <a:pt x="557794" y="6847"/>
                    <a:pt x="456437" y="-13073"/>
                    <a:pt x="450319" y="51368"/>
                  </a:cubicBezTo>
                  <a:cubicBezTo>
                    <a:pt x="447260" y="74363"/>
                    <a:pt x="461128" y="94352"/>
                    <a:pt x="464085" y="118955"/>
                  </a:cubicBezTo>
                  <a:cubicBezTo>
                    <a:pt x="465614" y="143487"/>
                    <a:pt x="467144" y="178713"/>
                    <a:pt x="453378" y="192551"/>
                  </a:cubicBezTo>
                  <a:cubicBezTo>
                    <a:pt x="421155" y="226310"/>
                    <a:pt x="318268" y="217084"/>
                    <a:pt x="302973" y="174170"/>
                  </a:cubicBezTo>
                  <a:cubicBezTo>
                    <a:pt x="295223" y="152713"/>
                    <a:pt x="302973" y="125035"/>
                    <a:pt x="305930" y="103508"/>
                  </a:cubicBezTo>
                  <a:cubicBezTo>
                    <a:pt x="307459" y="92815"/>
                    <a:pt x="315209" y="49831"/>
                    <a:pt x="313680" y="37599"/>
                  </a:cubicBezTo>
                  <a:cubicBezTo>
                    <a:pt x="305930" y="3841"/>
                    <a:pt x="249235" y="-2379"/>
                    <a:pt x="198556" y="696"/>
                  </a:cubicBezTo>
                  <a:cubicBezTo>
                    <a:pt x="149407" y="5309"/>
                    <a:pt x="101889" y="19148"/>
                    <a:pt x="57328" y="23761"/>
                  </a:cubicBezTo>
                  <a:cubicBezTo>
                    <a:pt x="62019" y="89739"/>
                    <a:pt x="75785" y="151105"/>
                    <a:pt x="69667" y="227917"/>
                  </a:cubicBezTo>
                  <a:cubicBezTo>
                    <a:pt x="68035" y="249374"/>
                    <a:pt x="65078" y="276982"/>
                    <a:pt x="51210" y="281595"/>
                  </a:cubicBezTo>
                  <a:cubicBezTo>
                    <a:pt x="36470" y="285636"/>
                    <a:pt x="14608" y="276696"/>
                    <a:pt x="0" y="273786"/>
                  </a:cubicBezTo>
                  <a:lnTo>
                    <a:pt x="23446" y="423118"/>
                  </a:lnTo>
                  <a:lnTo>
                    <a:pt x="57328" y="430466"/>
                  </a:lnTo>
                  <a:cubicBezTo>
                    <a:pt x="89653" y="453531"/>
                    <a:pt x="86491" y="597789"/>
                    <a:pt x="66607" y="665306"/>
                  </a:cubicBezTo>
                  <a:cubicBezTo>
                    <a:pt x="121875" y="679145"/>
                    <a:pt x="183159" y="705284"/>
                    <a:pt x="258412" y="697526"/>
                  </a:cubicBezTo>
                  <a:cubicBezTo>
                    <a:pt x="286046" y="694451"/>
                    <a:pt x="310620" y="682220"/>
                    <a:pt x="315209" y="660693"/>
                  </a:cubicBezTo>
                  <a:cubicBezTo>
                    <a:pt x="316739" y="648462"/>
                    <a:pt x="312150" y="631548"/>
                    <a:pt x="310620" y="617709"/>
                  </a:cubicBezTo>
                  <a:cubicBezTo>
                    <a:pt x="304401" y="579338"/>
                    <a:pt x="298282" y="514897"/>
                    <a:pt x="328975" y="496515"/>
                  </a:cubicBezTo>
                  <a:cubicBezTo>
                    <a:pt x="350491" y="484214"/>
                    <a:pt x="382713" y="481138"/>
                    <a:pt x="410449" y="484214"/>
                  </a:cubicBezTo>
                  <a:cubicBezTo>
                    <a:pt x="438082" y="488827"/>
                    <a:pt x="467144" y="513359"/>
                    <a:pt x="468775" y="550192"/>
                  </a:cubicBezTo>
                  <a:cubicBezTo>
                    <a:pt x="471834" y="590171"/>
                    <a:pt x="428905" y="663768"/>
                    <a:pt x="465614" y="688370"/>
                  </a:cubicBezTo>
                  <a:cubicBezTo>
                    <a:pt x="494778" y="706752"/>
                    <a:pt x="554736" y="691446"/>
                    <a:pt x="585428" y="688370"/>
                  </a:cubicBezTo>
                  <a:cubicBezTo>
                    <a:pt x="631417" y="683757"/>
                    <a:pt x="665168" y="682220"/>
                    <a:pt x="709729" y="677607"/>
                  </a:cubicBezTo>
                  <a:cubicBezTo>
                    <a:pt x="700450" y="617709"/>
                    <a:pt x="685052" y="547187"/>
                    <a:pt x="689743" y="476526"/>
                  </a:cubicBezTo>
                  <a:cubicBezTo>
                    <a:pt x="691272" y="459612"/>
                    <a:pt x="697391" y="425853"/>
                    <a:pt x="712788" y="421240"/>
                  </a:cubicBezTo>
                  <a:cubicBezTo>
                    <a:pt x="725024" y="418165"/>
                    <a:pt x="747968" y="424386"/>
                    <a:pt x="763467" y="425853"/>
                  </a:cubicBezTo>
                  <a:cubicBezTo>
                    <a:pt x="781720" y="427391"/>
                    <a:pt x="800176" y="430466"/>
                    <a:pt x="815574" y="430466"/>
                  </a:cubicBezTo>
                  <a:cubicBezTo>
                    <a:pt x="860032" y="428999"/>
                    <a:pt x="886137" y="415998"/>
                    <a:pt x="892255" y="366025"/>
                  </a:cubicBezTo>
                  <a:cubicBezTo>
                    <a:pt x="893784" y="353532"/>
                    <a:pt x="893880" y="341912"/>
                    <a:pt x="892874"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3" name="Freeform 7"/>
            <p:cNvSpPr>
              <a:spLocks/>
            </p:cNvSpPr>
            <p:nvPr/>
          </p:nvSpPr>
          <p:spPr bwMode="auto">
            <a:xfrm rot="16735370" flipV="1">
              <a:off x="1835702" y="548858"/>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4" name="Freeform 7"/>
            <p:cNvSpPr>
              <a:spLocks/>
            </p:cNvSpPr>
            <p:nvPr/>
          </p:nvSpPr>
          <p:spPr bwMode="auto">
            <a:xfrm rot="11335370" flipV="1">
              <a:off x="2478679" y="654166"/>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5" name="Freeform 7"/>
            <p:cNvSpPr>
              <a:spLocks/>
            </p:cNvSpPr>
            <p:nvPr/>
          </p:nvSpPr>
          <p:spPr bwMode="auto">
            <a:xfrm rot="5935370">
              <a:off x="1423152" y="-42876"/>
              <a:ext cx="741016" cy="697267"/>
            </a:xfrm>
            <a:custGeom>
              <a:avLst/>
              <a:gdLst/>
              <a:ahLst/>
              <a:cxnLst/>
              <a:rect l="l" t="t" r="r" b="b"/>
              <a:pathLst>
                <a:path w="741016" h="697267">
                  <a:moveTo>
                    <a:pt x="740356" y="331342"/>
                  </a:moveTo>
                  <a:cubicBezTo>
                    <a:pt x="737340" y="299631"/>
                    <a:pt x="724415" y="277366"/>
                    <a:pt x="710573" y="269294"/>
                  </a:cubicBezTo>
                  <a:cubicBezTo>
                    <a:pt x="663056" y="243224"/>
                    <a:pt x="554662" y="313605"/>
                    <a:pt x="535594" y="249374"/>
                  </a:cubicBezTo>
                  <a:cubicBezTo>
                    <a:pt x="528048" y="206390"/>
                    <a:pt x="537225" y="83589"/>
                    <a:pt x="555580" y="20685"/>
                  </a:cubicBezTo>
                  <a:lnTo>
                    <a:pt x="463603" y="11459"/>
                  </a:lnTo>
                  <a:cubicBezTo>
                    <a:pt x="405277" y="6846"/>
                    <a:pt x="303919" y="-13073"/>
                    <a:pt x="297801" y="51368"/>
                  </a:cubicBezTo>
                  <a:cubicBezTo>
                    <a:pt x="294742" y="74363"/>
                    <a:pt x="308610" y="94352"/>
                    <a:pt x="311567" y="118954"/>
                  </a:cubicBezTo>
                  <a:cubicBezTo>
                    <a:pt x="313096" y="143487"/>
                    <a:pt x="314626" y="178713"/>
                    <a:pt x="300860" y="192551"/>
                  </a:cubicBezTo>
                  <a:cubicBezTo>
                    <a:pt x="268638" y="226309"/>
                    <a:pt x="165750" y="217084"/>
                    <a:pt x="150455" y="174170"/>
                  </a:cubicBezTo>
                  <a:cubicBezTo>
                    <a:pt x="142705" y="152713"/>
                    <a:pt x="150455" y="125035"/>
                    <a:pt x="153412" y="103508"/>
                  </a:cubicBezTo>
                  <a:cubicBezTo>
                    <a:pt x="154941" y="92815"/>
                    <a:pt x="162691" y="49831"/>
                    <a:pt x="161162" y="37599"/>
                  </a:cubicBezTo>
                  <a:cubicBezTo>
                    <a:pt x="153412" y="3841"/>
                    <a:pt x="96717" y="-2379"/>
                    <a:pt x="46038" y="696"/>
                  </a:cubicBezTo>
                  <a:cubicBezTo>
                    <a:pt x="30468" y="2157"/>
                    <a:pt x="15063" y="4544"/>
                    <a:pt x="0" y="8036"/>
                  </a:cubicBezTo>
                  <a:lnTo>
                    <a:pt x="108143" y="696828"/>
                  </a:lnTo>
                  <a:cubicBezTo>
                    <a:pt x="134883" y="693762"/>
                    <a:pt x="158230" y="681620"/>
                    <a:pt x="162691" y="660693"/>
                  </a:cubicBezTo>
                  <a:cubicBezTo>
                    <a:pt x="164221" y="648462"/>
                    <a:pt x="159632" y="631547"/>
                    <a:pt x="158102" y="617709"/>
                  </a:cubicBezTo>
                  <a:cubicBezTo>
                    <a:pt x="151883" y="579337"/>
                    <a:pt x="145765" y="514896"/>
                    <a:pt x="176457" y="496515"/>
                  </a:cubicBezTo>
                  <a:cubicBezTo>
                    <a:pt x="197973" y="484214"/>
                    <a:pt x="230195" y="481138"/>
                    <a:pt x="257931" y="484213"/>
                  </a:cubicBezTo>
                  <a:cubicBezTo>
                    <a:pt x="285564" y="488827"/>
                    <a:pt x="314626" y="513359"/>
                    <a:pt x="316257" y="550192"/>
                  </a:cubicBezTo>
                  <a:cubicBezTo>
                    <a:pt x="319316" y="590171"/>
                    <a:pt x="276387" y="663768"/>
                    <a:pt x="313096" y="688370"/>
                  </a:cubicBezTo>
                  <a:cubicBezTo>
                    <a:pt x="342260" y="706752"/>
                    <a:pt x="402218" y="691445"/>
                    <a:pt x="432911" y="688370"/>
                  </a:cubicBezTo>
                  <a:cubicBezTo>
                    <a:pt x="478899" y="683757"/>
                    <a:pt x="512651" y="682220"/>
                    <a:pt x="557211" y="677607"/>
                  </a:cubicBezTo>
                  <a:cubicBezTo>
                    <a:pt x="547932" y="617709"/>
                    <a:pt x="532535" y="547187"/>
                    <a:pt x="537225" y="476525"/>
                  </a:cubicBezTo>
                  <a:cubicBezTo>
                    <a:pt x="538755" y="459611"/>
                    <a:pt x="544873" y="425853"/>
                    <a:pt x="560270" y="421240"/>
                  </a:cubicBezTo>
                  <a:cubicBezTo>
                    <a:pt x="572506" y="418165"/>
                    <a:pt x="595450" y="424385"/>
                    <a:pt x="610949" y="425853"/>
                  </a:cubicBezTo>
                  <a:cubicBezTo>
                    <a:pt x="629202" y="427391"/>
                    <a:pt x="647658" y="430466"/>
                    <a:pt x="663056" y="430466"/>
                  </a:cubicBezTo>
                  <a:cubicBezTo>
                    <a:pt x="707514" y="428998"/>
                    <a:pt x="733619" y="415998"/>
                    <a:pt x="739737" y="366025"/>
                  </a:cubicBezTo>
                  <a:cubicBezTo>
                    <a:pt x="741266" y="353532"/>
                    <a:pt x="741362" y="341912"/>
                    <a:pt x="740356"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6" name="Freeform 7"/>
            <p:cNvSpPr>
              <a:spLocks/>
            </p:cNvSpPr>
            <p:nvPr/>
          </p:nvSpPr>
          <p:spPr bwMode="auto">
            <a:xfrm rot="16735370" flipV="1">
              <a:off x="566074" y="35696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7" name="Freeform 7"/>
            <p:cNvSpPr>
              <a:spLocks/>
            </p:cNvSpPr>
            <p:nvPr/>
          </p:nvSpPr>
          <p:spPr bwMode="auto">
            <a:xfrm rot="11335370" flipV="1">
              <a:off x="1209052" y="462275"/>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8" name="Freeform 7"/>
            <p:cNvSpPr>
              <a:spLocks/>
            </p:cNvSpPr>
            <p:nvPr/>
          </p:nvSpPr>
          <p:spPr bwMode="auto">
            <a:xfrm rot="535370" flipV="1">
              <a:off x="-19033" y="-39699"/>
              <a:ext cx="398816" cy="304721"/>
            </a:xfrm>
            <a:custGeom>
              <a:avLst/>
              <a:gdLst/>
              <a:ahLst/>
              <a:cxnLst/>
              <a:rect l="l" t="t" r="r" b="b"/>
              <a:pathLst>
                <a:path w="398816" h="304721">
                  <a:moveTo>
                    <a:pt x="219644" y="15087"/>
                  </a:moveTo>
                  <a:cubicBezTo>
                    <a:pt x="201227" y="78019"/>
                    <a:pt x="192019" y="200812"/>
                    <a:pt x="199693" y="243789"/>
                  </a:cubicBezTo>
                  <a:cubicBezTo>
                    <a:pt x="208901" y="285232"/>
                    <a:pt x="327073" y="237650"/>
                    <a:pt x="374649" y="263743"/>
                  </a:cubicBezTo>
                  <a:cubicBezTo>
                    <a:pt x="384153" y="269288"/>
                    <a:pt x="393249" y="285463"/>
                    <a:pt x="398816" y="304721"/>
                  </a:cubicBezTo>
                  <a:lnTo>
                    <a:pt x="0" y="242106"/>
                  </a:lnTo>
                  <a:lnTo>
                    <a:pt x="37978" y="215"/>
                  </a:lnTo>
                  <a:cubicBezTo>
                    <a:pt x="68349" y="-1084"/>
                    <a:pt x="102063" y="3864"/>
                    <a:pt x="127562" y="5877"/>
                  </a:cubicBezTo>
                  <a:cubicBezTo>
                    <a:pt x="159790" y="8947"/>
                    <a:pt x="190484" y="12017"/>
                    <a:pt x="219644" y="1508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89" name="Freeform 7"/>
            <p:cNvSpPr>
              <a:spLocks/>
            </p:cNvSpPr>
            <p:nvPr/>
          </p:nvSpPr>
          <p:spPr bwMode="auto">
            <a:xfrm rot="5935370">
              <a:off x="247436" y="-124890"/>
              <a:ext cx="506897" cy="692337"/>
            </a:xfrm>
            <a:custGeom>
              <a:avLst/>
              <a:gdLst/>
              <a:ahLst/>
              <a:cxnLst/>
              <a:rect l="l" t="t" r="r" b="b"/>
              <a:pathLst>
                <a:path w="506897" h="692337">
                  <a:moveTo>
                    <a:pt x="506237" y="326412"/>
                  </a:moveTo>
                  <a:cubicBezTo>
                    <a:pt x="503221" y="294701"/>
                    <a:pt x="490297" y="272436"/>
                    <a:pt x="476454" y="264364"/>
                  </a:cubicBezTo>
                  <a:cubicBezTo>
                    <a:pt x="428937" y="238294"/>
                    <a:pt x="320543" y="308676"/>
                    <a:pt x="301475" y="244444"/>
                  </a:cubicBezTo>
                  <a:cubicBezTo>
                    <a:pt x="293929" y="201460"/>
                    <a:pt x="303107" y="78659"/>
                    <a:pt x="321461" y="15755"/>
                  </a:cubicBezTo>
                  <a:lnTo>
                    <a:pt x="229485" y="6529"/>
                  </a:lnTo>
                  <a:cubicBezTo>
                    <a:pt x="171158" y="1916"/>
                    <a:pt x="69800" y="-18003"/>
                    <a:pt x="63682" y="46438"/>
                  </a:cubicBezTo>
                  <a:cubicBezTo>
                    <a:pt x="60623" y="69433"/>
                    <a:pt x="74491" y="89422"/>
                    <a:pt x="77448" y="114024"/>
                  </a:cubicBezTo>
                  <a:cubicBezTo>
                    <a:pt x="78978" y="138557"/>
                    <a:pt x="80507" y="173783"/>
                    <a:pt x="66741" y="187621"/>
                  </a:cubicBezTo>
                  <a:cubicBezTo>
                    <a:pt x="53124" y="201887"/>
                    <a:pt x="26890" y="208477"/>
                    <a:pt x="0" y="206497"/>
                  </a:cubicBezTo>
                  <a:lnTo>
                    <a:pt x="44581" y="490442"/>
                  </a:lnTo>
                  <a:cubicBezTo>
                    <a:pt x="65336" y="498295"/>
                    <a:pt x="80955" y="518542"/>
                    <a:pt x="82139" y="545262"/>
                  </a:cubicBezTo>
                  <a:cubicBezTo>
                    <a:pt x="83897" y="568239"/>
                    <a:pt x="70465" y="602320"/>
                    <a:pt x="66806" y="632003"/>
                  </a:cubicBezTo>
                  <a:lnTo>
                    <a:pt x="74022" y="677963"/>
                  </a:lnTo>
                  <a:lnTo>
                    <a:pt x="78977" y="683440"/>
                  </a:lnTo>
                  <a:cubicBezTo>
                    <a:pt x="108141" y="701822"/>
                    <a:pt x="168099" y="686515"/>
                    <a:pt x="198792" y="683440"/>
                  </a:cubicBezTo>
                  <a:cubicBezTo>
                    <a:pt x="244780" y="678827"/>
                    <a:pt x="278532" y="677290"/>
                    <a:pt x="323093" y="672677"/>
                  </a:cubicBezTo>
                  <a:cubicBezTo>
                    <a:pt x="313813" y="612779"/>
                    <a:pt x="298416" y="542257"/>
                    <a:pt x="303107" y="471595"/>
                  </a:cubicBezTo>
                  <a:cubicBezTo>
                    <a:pt x="304636" y="454681"/>
                    <a:pt x="310754" y="420923"/>
                    <a:pt x="326152" y="416310"/>
                  </a:cubicBezTo>
                  <a:cubicBezTo>
                    <a:pt x="338388" y="413235"/>
                    <a:pt x="361331" y="419455"/>
                    <a:pt x="376830" y="420923"/>
                  </a:cubicBezTo>
                  <a:cubicBezTo>
                    <a:pt x="395083" y="422461"/>
                    <a:pt x="413540" y="425536"/>
                    <a:pt x="428937" y="425536"/>
                  </a:cubicBezTo>
                  <a:cubicBezTo>
                    <a:pt x="473395" y="424068"/>
                    <a:pt x="499500" y="411068"/>
                    <a:pt x="505618" y="361095"/>
                  </a:cubicBezTo>
                  <a:cubicBezTo>
                    <a:pt x="507148" y="348602"/>
                    <a:pt x="507243" y="336982"/>
                    <a:pt x="506237" y="32641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0" name="Freeform 7"/>
            <p:cNvSpPr>
              <a:spLocks/>
            </p:cNvSpPr>
            <p:nvPr/>
          </p:nvSpPr>
          <p:spPr bwMode="auto">
            <a:xfrm rot="16735370" flipV="1">
              <a:off x="-274540" y="454239"/>
              <a:ext cx="650714" cy="203408"/>
            </a:xfrm>
            <a:custGeom>
              <a:avLst/>
              <a:gdLst/>
              <a:ahLst/>
              <a:cxnLst/>
              <a:rect l="l" t="t" r="r" b="b"/>
              <a:pathLst>
                <a:path w="650714" h="203408">
                  <a:moveTo>
                    <a:pt x="392884" y="51352"/>
                  </a:moveTo>
                  <a:cubicBezTo>
                    <a:pt x="399023" y="-13115"/>
                    <a:pt x="500313" y="6839"/>
                    <a:pt x="558632" y="11444"/>
                  </a:cubicBezTo>
                  <a:cubicBezTo>
                    <a:pt x="590860" y="14513"/>
                    <a:pt x="621555" y="17583"/>
                    <a:pt x="650714" y="20653"/>
                  </a:cubicBezTo>
                  <a:cubicBezTo>
                    <a:pt x="636979" y="67589"/>
                    <a:pt x="628365" y="147823"/>
                    <a:pt x="628097" y="203408"/>
                  </a:cubicBezTo>
                  <a:lnTo>
                    <a:pt x="404198" y="168254"/>
                  </a:lnTo>
                  <a:cubicBezTo>
                    <a:pt x="408570" y="152882"/>
                    <a:pt x="407633" y="133882"/>
                    <a:pt x="406696" y="118888"/>
                  </a:cubicBezTo>
                  <a:cubicBezTo>
                    <a:pt x="403627" y="94329"/>
                    <a:pt x="389815" y="74375"/>
                    <a:pt x="392884" y="51352"/>
                  </a:cubicBezTo>
                  <a:close/>
                  <a:moveTo>
                    <a:pt x="0" y="23723"/>
                  </a:moveTo>
                  <a:cubicBezTo>
                    <a:pt x="44506" y="19118"/>
                    <a:pt x="92082" y="5304"/>
                    <a:pt x="141192" y="699"/>
                  </a:cubicBezTo>
                  <a:cubicBezTo>
                    <a:pt x="191838" y="-2371"/>
                    <a:pt x="248622" y="3769"/>
                    <a:pt x="256295" y="37537"/>
                  </a:cubicBezTo>
                  <a:cubicBezTo>
                    <a:pt x="257830" y="49817"/>
                    <a:pt x="250157" y="92794"/>
                    <a:pt x="248621" y="103539"/>
                  </a:cubicBezTo>
                  <a:cubicBezTo>
                    <a:pt x="246916" y="115480"/>
                    <a:pt x="243789" y="129318"/>
                    <a:pt x="243352" y="143001"/>
                  </a:cubicBezTo>
                  <a:lnTo>
                    <a:pt x="8546" y="106136"/>
                  </a:lnTo>
                  <a:cubicBezTo>
                    <a:pt x="5510" y="78489"/>
                    <a:pt x="1938" y="51514"/>
                    <a:pt x="0" y="23723"/>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1" name="Freeform 7"/>
            <p:cNvSpPr>
              <a:spLocks/>
            </p:cNvSpPr>
            <p:nvPr/>
          </p:nvSpPr>
          <p:spPr bwMode="auto">
            <a:xfrm rot="11335370" flipV="1">
              <a:off x="-21617" y="265783"/>
              <a:ext cx="977935" cy="698936"/>
            </a:xfrm>
            <a:custGeom>
              <a:avLst/>
              <a:gdLst/>
              <a:ahLst/>
              <a:cxnLst/>
              <a:rect l="l" t="t" r="r" b="b"/>
              <a:pathLst>
                <a:path w="977935"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4"/>
                    <a:pt x="275685" y="5312"/>
                    <a:pt x="324805"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70" y="217099"/>
                    <a:pt x="547342" y="226314"/>
                    <a:pt x="579575" y="192552"/>
                  </a:cubicBezTo>
                  <a:cubicBezTo>
                    <a:pt x="593374" y="178730"/>
                    <a:pt x="591829" y="143456"/>
                    <a:pt x="590284" y="118908"/>
                  </a:cubicBezTo>
                  <a:cubicBezTo>
                    <a:pt x="587298" y="94361"/>
                    <a:pt x="573396" y="74348"/>
                    <a:pt x="576485" y="51384"/>
                  </a:cubicBezTo>
                  <a:cubicBezTo>
                    <a:pt x="582664" y="-13117"/>
                    <a:pt x="683995" y="6824"/>
                    <a:pt x="742281" y="11431"/>
                  </a:cubicBezTo>
                  <a:lnTo>
                    <a:pt x="834343" y="20645"/>
                  </a:lnTo>
                  <a:cubicBezTo>
                    <a:pt x="815910" y="83563"/>
                    <a:pt x="806745" y="206373"/>
                    <a:pt x="814366" y="249350"/>
                  </a:cubicBezTo>
                  <a:cubicBezTo>
                    <a:pt x="822975" y="287870"/>
                    <a:pt x="925519" y="249542"/>
                    <a:pt x="977935" y="265655"/>
                  </a:cubicBezTo>
                  <a:lnTo>
                    <a:pt x="952189" y="429635"/>
                  </a:lnTo>
                  <a:cubicBezTo>
                    <a:pt x="948882" y="430872"/>
                    <a:pt x="945411" y="430726"/>
                    <a:pt x="941750" y="430470"/>
                  </a:cubicBezTo>
                  <a:cubicBezTo>
                    <a:pt x="926406" y="430470"/>
                    <a:pt x="907973" y="427375"/>
                    <a:pt x="889643" y="425863"/>
                  </a:cubicBezTo>
                  <a:cubicBezTo>
                    <a:pt x="874196" y="424351"/>
                    <a:pt x="851232" y="418161"/>
                    <a:pt x="838978" y="421256"/>
                  </a:cubicBezTo>
                  <a:cubicBezTo>
                    <a:pt x="823634" y="425863"/>
                    <a:pt x="817455" y="459625"/>
                    <a:pt x="815910" y="476543"/>
                  </a:cubicBezTo>
                  <a:cubicBezTo>
                    <a:pt x="811276" y="547162"/>
                    <a:pt x="826620" y="617710"/>
                    <a:pt x="835888" y="677603"/>
                  </a:cubicBezTo>
                  <a:cubicBezTo>
                    <a:pt x="791401" y="682211"/>
                    <a:pt x="757625" y="683722"/>
                    <a:pt x="711593" y="688330"/>
                  </a:cubicBezTo>
                  <a:cubicBezTo>
                    <a:pt x="680905" y="691425"/>
                    <a:pt x="620972" y="706759"/>
                    <a:pt x="591829" y="688330"/>
                  </a:cubicBezTo>
                  <a:cubicBezTo>
                    <a:pt x="555066" y="663782"/>
                    <a:pt x="598008" y="590139"/>
                    <a:pt x="594918" y="550186"/>
                  </a:cubicBezTo>
                  <a:cubicBezTo>
                    <a:pt x="593374" y="513328"/>
                    <a:pt x="564231" y="488780"/>
                    <a:pt x="536632" y="484173"/>
                  </a:cubicBezTo>
                  <a:cubicBezTo>
                    <a:pt x="509034" y="481150"/>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2" name="Freeform 8"/>
            <p:cNvSpPr>
              <a:spLocks/>
            </p:cNvSpPr>
            <p:nvPr/>
          </p:nvSpPr>
          <p:spPr bwMode="auto">
            <a:xfrm rot="535370" flipV="1">
              <a:off x="5359832" y="1238938"/>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93" name="Freeform 7"/>
            <p:cNvSpPr>
              <a:spLocks/>
            </p:cNvSpPr>
            <p:nvPr/>
          </p:nvSpPr>
          <p:spPr bwMode="auto">
            <a:xfrm rot="5935370">
              <a:off x="7038781" y="-12135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4" name="Freeform 7"/>
            <p:cNvSpPr>
              <a:spLocks/>
            </p:cNvSpPr>
            <p:nvPr/>
          </p:nvSpPr>
          <p:spPr bwMode="auto">
            <a:xfrm rot="16735370" flipV="1">
              <a:off x="5941517" y="-15714"/>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5" name="Freeform 7"/>
            <p:cNvSpPr>
              <a:spLocks/>
            </p:cNvSpPr>
            <p:nvPr/>
          </p:nvSpPr>
          <p:spPr bwMode="auto">
            <a:xfrm rot="11335370" flipV="1">
              <a:off x="6486731" y="-31755"/>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6" name="Freeform 7"/>
            <p:cNvSpPr>
              <a:spLocks/>
            </p:cNvSpPr>
            <p:nvPr/>
          </p:nvSpPr>
          <p:spPr bwMode="auto">
            <a:xfrm rot="16735370" flipV="1">
              <a:off x="4753931" y="-111680"/>
              <a:ext cx="600013" cy="698936"/>
            </a:xfrm>
            <a:custGeom>
              <a:avLst/>
              <a:gdLst/>
              <a:ahLst/>
              <a:cxnLst/>
              <a:rect l="l" t="t" r="r" b="b"/>
              <a:pathLst>
                <a:path w="600013" h="698936">
                  <a:moveTo>
                    <a:pt x="576522" y="51351"/>
                  </a:moveTo>
                  <a:cubicBezTo>
                    <a:pt x="578179" y="33943"/>
                    <a:pt x="586776" y="22690"/>
                    <a:pt x="600013" y="16394"/>
                  </a:cubicBezTo>
                  <a:lnTo>
                    <a:pt x="586289" y="103803"/>
                  </a:lnTo>
                  <a:cubicBezTo>
                    <a:pt x="582093" y="85582"/>
                    <a:pt x="574114" y="69411"/>
                    <a:pt x="576522" y="51351"/>
                  </a:cubicBezTo>
                  <a:close/>
                  <a:moveTo>
                    <a:pt x="2998" y="320321"/>
                  </a:moveTo>
                  <a:cubicBezTo>
                    <a:pt x="5228" y="309409"/>
                    <a:pt x="8682" y="299624"/>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8" y="23723"/>
                  </a:cubicBezTo>
                  <a:cubicBezTo>
                    <a:pt x="228144" y="19118"/>
                    <a:pt x="275720" y="5304"/>
                    <a:pt x="324830" y="699"/>
                  </a:cubicBezTo>
                  <a:cubicBezTo>
                    <a:pt x="375476" y="-2370"/>
                    <a:pt x="432260" y="3769"/>
                    <a:pt x="439933" y="37537"/>
                  </a:cubicBezTo>
                  <a:cubicBezTo>
                    <a:pt x="441468" y="49816"/>
                    <a:pt x="433794" y="92794"/>
                    <a:pt x="432259" y="103539"/>
                  </a:cubicBezTo>
                  <a:cubicBezTo>
                    <a:pt x="429190" y="125028"/>
                    <a:pt x="421517" y="152656"/>
                    <a:pt x="429190" y="174145"/>
                  </a:cubicBezTo>
                  <a:cubicBezTo>
                    <a:pt x="443607" y="214518"/>
                    <a:pt x="535218" y="225092"/>
                    <a:pt x="571739" y="196477"/>
                  </a:cubicBezTo>
                  <a:lnTo>
                    <a:pt x="526552" y="484288"/>
                  </a:lnTo>
                  <a:cubicBezTo>
                    <a:pt x="501487" y="481988"/>
                    <a:pt x="474213" y="485657"/>
                    <a:pt x="455280" y="496477"/>
                  </a:cubicBezTo>
                  <a:cubicBezTo>
                    <a:pt x="424586" y="514896"/>
                    <a:pt x="430725" y="579363"/>
                    <a:pt x="436863" y="617736"/>
                  </a:cubicBezTo>
                  <a:cubicBezTo>
                    <a:pt x="438398" y="631550"/>
                    <a:pt x="443002" y="648434"/>
                    <a:pt x="441468" y="660713"/>
                  </a:cubicBezTo>
                  <a:cubicBezTo>
                    <a:pt x="436863" y="682202"/>
                    <a:pt x="412308" y="694482"/>
                    <a:pt x="384684" y="697551"/>
                  </a:cubicBezTo>
                  <a:cubicBezTo>
                    <a:pt x="309483" y="705226"/>
                    <a:pt x="248095" y="679132"/>
                    <a:pt x="192846" y="665318"/>
                  </a:cubicBezTo>
                  <a:cubicBezTo>
                    <a:pt x="212797" y="597782"/>
                    <a:pt x="215866" y="453499"/>
                    <a:pt x="183638" y="430476"/>
                  </a:cubicBezTo>
                  <a:cubicBezTo>
                    <a:pt x="151409" y="407452"/>
                    <a:pt x="56257" y="448895"/>
                    <a:pt x="17890" y="412057"/>
                  </a:cubicBezTo>
                  <a:cubicBezTo>
                    <a:pt x="624" y="395940"/>
                    <a:pt x="-3692" y="353059"/>
                    <a:pt x="2998" y="32032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7" name="Freeform 7"/>
            <p:cNvSpPr>
              <a:spLocks/>
            </p:cNvSpPr>
            <p:nvPr/>
          </p:nvSpPr>
          <p:spPr bwMode="auto">
            <a:xfrm rot="535370" flipV="1">
              <a:off x="5744793" y="49365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8" name="Freeform 7"/>
            <p:cNvSpPr>
              <a:spLocks/>
            </p:cNvSpPr>
            <p:nvPr/>
          </p:nvSpPr>
          <p:spPr bwMode="auto">
            <a:xfrm rot="5935370">
              <a:off x="6386390" y="59397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99" name="Freeform 7"/>
            <p:cNvSpPr>
              <a:spLocks/>
            </p:cNvSpPr>
            <p:nvPr/>
          </p:nvSpPr>
          <p:spPr bwMode="auto">
            <a:xfrm rot="16735370" flipV="1">
              <a:off x="5644573" y="113197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0" name="Freeform 7"/>
            <p:cNvSpPr>
              <a:spLocks/>
            </p:cNvSpPr>
            <p:nvPr/>
          </p:nvSpPr>
          <p:spPr bwMode="auto">
            <a:xfrm rot="11335370" flipV="1">
              <a:off x="6287550" y="1237283"/>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1" name="Freeform 7"/>
            <p:cNvSpPr>
              <a:spLocks/>
            </p:cNvSpPr>
            <p:nvPr/>
          </p:nvSpPr>
          <p:spPr bwMode="auto">
            <a:xfrm rot="535370" flipV="1">
              <a:off x="4475166" y="30176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2" name="Freeform 7"/>
            <p:cNvSpPr>
              <a:spLocks/>
            </p:cNvSpPr>
            <p:nvPr/>
          </p:nvSpPr>
          <p:spPr bwMode="auto">
            <a:xfrm rot="16735370" flipV="1">
              <a:off x="4374946" y="94008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3" name="Freeform 7"/>
            <p:cNvSpPr>
              <a:spLocks/>
            </p:cNvSpPr>
            <p:nvPr/>
          </p:nvSpPr>
          <p:spPr bwMode="auto">
            <a:xfrm rot="16735370" flipV="1">
              <a:off x="3570247" y="-207934"/>
              <a:ext cx="399501" cy="691245"/>
            </a:xfrm>
            <a:custGeom>
              <a:avLst/>
              <a:gdLst/>
              <a:ahLst/>
              <a:cxnLst/>
              <a:rect l="l" t="t" r="r" b="b"/>
              <a:pathLst>
                <a:path w="399501" h="691245">
                  <a:moveTo>
                    <a:pt x="2998" y="320318"/>
                  </a:moveTo>
                  <a:cubicBezTo>
                    <a:pt x="5228" y="309405"/>
                    <a:pt x="8681" y="299620"/>
                    <a:pt x="13285" y="292330"/>
                  </a:cubicBezTo>
                  <a:cubicBezTo>
                    <a:pt x="31702" y="260096"/>
                    <a:pt x="79278" y="266236"/>
                    <a:pt x="120715" y="272375"/>
                  </a:cubicBezTo>
                  <a:cubicBezTo>
                    <a:pt x="134527" y="273910"/>
                    <a:pt x="160617" y="286190"/>
                    <a:pt x="177499" y="281585"/>
                  </a:cubicBezTo>
                  <a:cubicBezTo>
                    <a:pt x="191311" y="276980"/>
                    <a:pt x="194381" y="249352"/>
                    <a:pt x="195915" y="227863"/>
                  </a:cubicBezTo>
                  <a:cubicBezTo>
                    <a:pt x="202054" y="151117"/>
                    <a:pt x="188242" y="89721"/>
                    <a:pt x="183638" y="23719"/>
                  </a:cubicBezTo>
                  <a:cubicBezTo>
                    <a:pt x="228144" y="19114"/>
                    <a:pt x="275720" y="5300"/>
                    <a:pt x="324830" y="695"/>
                  </a:cubicBezTo>
                  <a:cubicBezTo>
                    <a:pt x="350566" y="-865"/>
                    <a:pt x="377888" y="-46"/>
                    <a:pt x="399501" y="5734"/>
                  </a:cubicBezTo>
                  <a:lnTo>
                    <a:pt x="291873" y="691245"/>
                  </a:lnTo>
                  <a:cubicBezTo>
                    <a:pt x="256029" y="684418"/>
                    <a:pt x="223493" y="672977"/>
                    <a:pt x="192846" y="665314"/>
                  </a:cubicBezTo>
                  <a:cubicBezTo>
                    <a:pt x="212797" y="597778"/>
                    <a:pt x="215866" y="453496"/>
                    <a:pt x="183638" y="430472"/>
                  </a:cubicBezTo>
                  <a:cubicBezTo>
                    <a:pt x="151409" y="407448"/>
                    <a:pt x="56257" y="448891"/>
                    <a:pt x="17890" y="412053"/>
                  </a:cubicBezTo>
                  <a:cubicBezTo>
                    <a:pt x="624" y="395936"/>
                    <a:pt x="-3692" y="353055"/>
                    <a:pt x="2998" y="320318"/>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4" name="Freeform 7"/>
            <p:cNvSpPr>
              <a:spLocks/>
            </p:cNvSpPr>
            <p:nvPr/>
          </p:nvSpPr>
          <p:spPr bwMode="auto">
            <a:xfrm rot="535370" flipV="1">
              <a:off x="3202981" y="10202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5" name="Freeform 7"/>
            <p:cNvSpPr>
              <a:spLocks/>
            </p:cNvSpPr>
            <p:nvPr/>
          </p:nvSpPr>
          <p:spPr bwMode="auto">
            <a:xfrm rot="5935370">
              <a:off x="3844578" y="20234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6" name="Freeform 7"/>
            <p:cNvSpPr>
              <a:spLocks/>
            </p:cNvSpPr>
            <p:nvPr/>
          </p:nvSpPr>
          <p:spPr bwMode="auto">
            <a:xfrm rot="16735370" flipV="1">
              <a:off x="3102762" y="740346"/>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8" name="Freeform 7"/>
            <p:cNvSpPr>
              <a:spLocks/>
            </p:cNvSpPr>
            <p:nvPr/>
          </p:nvSpPr>
          <p:spPr bwMode="auto">
            <a:xfrm rot="535370" flipV="1">
              <a:off x="8655898" y="-40632"/>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09" name="Freeform 7"/>
            <p:cNvSpPr>
              <a:spLocks/>
            </p:cNvSpPr>
            <p:nvPr/>
          </p:nvSpPr>
          <p:spPr bwMode="auto">
            <a:xfrm rot="16735370" flipV="1">
              <a:off x="8365755" y="286349"/>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0" name="Freeform 7"/>
            <p:cNvSpPr>
              <a:spLocks/>
            </p:cNvSpPr>
            <p:nvPr/>
          </p:nvSpPr>
          <p:spPr bwMode="auto">
            <a:xfrm rot="11335370" flipV="1">
              <a:off x="9041852" y="547379"/>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1" name="Freeform 7"/>
            <p:cNvSpPr>
              <a:spLocks/>
            </p:cNvSpPr>
            <p:nvPr/>
          </p:nvSpPr>
          <p:spPr bwMode="auto">
            <a:xfrm rot="535370" flipV="1">
              <a:off x="7372432" y="-55141"/>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2" name="Freeform 7"/>
            <p:cNvSpPr>
              <a:spLocks/>
            </p:cNvSpPr>
            <p:nvPr/>
          </p:nvSpPr>
          <p:spPr bwMode="auto">
            <a:xfrm rot="5935370">
              <a:off x="8098596" y="-186450"/>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3" name="Freeform 7"/>
            <p:cNvSpPr>
              <a:spLocks/>
            </p:cNvSpPr>
            <p:nvPr/>
          </p:nvSpPr>
          <p:spPr bwMode="auto">
            <a:xfrm rot="16735370" flipV="1">
              <a:off x="7153307" y="10144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4" name="Freeform 7"/>
            <p:cNvSpPr>
              <a:spLocks/>
            </p:cNvSpPr>
            <p:nvPr/>
          </p:nvSpPr>
          <p:spPr bwMode="auto">
            <a:xfrm rot="11335370" flipV="1">
              <a:off x="7766276" y="164552"/>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5" name="Freeform 7"/>
            <p:cNvSpPr>
              <a:spLocks/>
            </p:cNvSpPr>
            <p:nvPr/>
          </p:nvSpPr>
          <p:spPr bwMode="auto">
            <a:xfrm rot="535370" flipV="1">
              <a:off x="8300413" y="877268"/>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6" name="Freeform 7"/>
            <p:cNvSpPr>
              <a:spLocks/>
            </p:cNvSpPr>
            <p:nvPr/>
          </p:nvSpPr>
          <p:spPr bwMode="auto">
            <a:xfrm rot="5935370">
              <a:off x="8864950" y="12926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7" name="Freeform 7"/>
            <p:cNvSpPr>
              <a:spLocks/>
            </p:cNvSpPr>
            <p:nvPr/>
          </p:nvSpPr>
          <p:spPr bwMode="auto">
            <a:xfrm rot="16735370" flipV="1">
              <a:off x="8193680" y="152017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8" name="Freeform 7"/>
            <p:cNvSpPr>
              <a:spLocks/>
            </p:cNvSpPr>
            <p:nvPr/>
          </p:nvSpPr>
          <p:spPr bwMode="auto">
            <a:xfrm rot="11335370" flipV="1">
              <a:off x="8839819" y="1588209"/>
              <a:ext cx="356421" cy="680626"/>
            </a:xfrm>
            <a:custGeom>
              <a:avLst/>
              <a:gdLst/>
              <a:ahLst/>
              <a:cxnLst/>
              <a:rect l="l" t="t" r="r" b="b"/>
              <a:pathLst>
                <a:path w="356421" h="680626">
                  <a:moveTo>
                    <a:pt x="0" y="680626"/>
                  </a:moveTo>
                  <a:lnTo>
                    <a:pt x="106861" y="0"/>
                  </a:lnTo>
                  <a:lnTo>
                    <a:pt x="170997" y="6419"/>
                  </a:lnTo>
                  <a:cubicBezTo>
                    <a:pt x="152563" y="69337"/>
                    <a:pt x="143399" y="192148"/>
                    <a:pt x="151019" y="235124"/>
                  </a:cubicBezTo>
                  <a:cubicBezTo>
                    <a:pt x="160287" y="276589"/>
                    <a:pt x="278404" y="229005"/>
                    <a:pt x="325980" y="255064"/>
                  </a:cubicBezTo>
                  <a:cubicBezTo>
                    <a:pt x="344413" y="265790"/>
                    <a:pt x="361301" y="316470"/>
                    <a:pt x="355123" y="351816"/>
                  </a:cubicBezTo>
                  <a:cubicBezTo>
                    <a:pt x="349047" y="385578"/>
                    <a:pt x="348428" y="421140"/>
                    <a:pt x="278403" y="416244"/>
                  </a:cubicBezTo>
                  <a:cubicBezTo>
                    <a:pt x="263059" y="416244"/>
                    <a:pt x="244627" y="413149"/>
                    <a:pt x="226296" y="411637"/>
                  </a:cubicBezTo>
                  <a:cubicBezTo>
                    <a:pt x="210850" y="410125"/>
                    <a:pt x="187885" y="403935"/>
                    <a:pt x="175631" y="407030"/>
                  </a:cubicBezTo>
                  <a:cubicBezTo>
                    <a:pt x="160287" y="411637"/>
                    <a:pt x="154108" y="445399"/>
                    <a:pt x="152563" y="462317"/>
                  </a:cubicBezTo>
                  <a:cubicBezTo>
                    <a:pt x="147930" y="532937"/>
                    <a:pt x="163273" y="603484"/>
                    <a:pt x="172542" y="663377"/>
                  </a:cubicBezTo>
                  <a:cubicBezTo>
                    <a:pt x="128055" y="667985"/>
                    <a:pt x="94277" y="669496"/>
                    <a:pt x="48246" y="674104"/>
                  </a:cubicBezTo>
                  <a:cubicBezTo>
                    <a:pt x="35697" y="675370"/>
                    <a:pt x="18258" y="678682"/>
                    <a:pt x="0" y="68062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9" name="Freeform 7"/>
            <p:cNvSpPr>
              <a:spLocks/>
            </p:cNvSpPr>
            <p:nvPr/>
          </p:nvSpPr>
          <p:spPr bwMode="auto">
            <a:xfrm rot="535370" flipV="1">
              <a:off x="7024274" y="68996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0" name="Freeform 7"/>
            <p:cNvSpPr>
              <a:spLocks/>
            </p:cNvSpPr>
            <p:nvPr/>
          </p:nvSpPr>
          <p:spPr bwMode="auto">
            <a:xfrm rot="5935370">
              <a:off x="7665871" y="79028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1" name="Freeform 7"/>
            <p:cNvSpPr>
              <a:spLocks/>
            </p:cNvSpPr>
            <p:nvPr/>
          </p:nvSpPr>
          <p:spPr bwMode="auto">
            <a:xfrm rot="16735370" flipV="1">
              <a:off x="6924054" y="1328286"/>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3" name="Freeform 7"/>
            <p:cNvSpPr>
              <a:spLocks/>
            </p:cNvSpPr>
            <p:nvPr/>
          </p:nvSpPr>
          <p:spPr bwMode="auto">
            <a:xfrm rot="535370" flipV="1">
              <a:off x="460792" y="99593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4" name="Freeform 7"/>
            <p:cNvSpPr>
              <a:spLocks/>
            </p:cNvSpPr>
            <p:nvPr/>
          </p:nvSpPr>
          <p:spPr bwMode="auto">
            <a:xfrm rot="5935370">
              <a:off x="1102389" y="1096256"/>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5" name="Freeform 7"/>
            <p:cNvSpPr>
              <a:spLocks/>
            </p:cNvSpPr>
            <p:nvPr/>
          </p:nvSpPr>
          <p:spPr bwMode="auto">
            <a:xfrm rot="535370" flipV="1">
              <a:off x="-37341" y="878270"/>
              <a:ext cx="265687" cy="425963"/>
            </a:xfrm>
            <a:custGeom>
              <a:avLst/>
              <a:gdLst/>
              <a:ahLst/>
              <a:cxnLst/>
              <a:rect l="l" t="t" r="r" b="b"/>
              <a:pathLst>
                <a:path w="265687" h="425963">
                  <a:moveTo>
                    <a:pt x="214445" y="3924"/>
                  </a:moveTo>
                  <a:cubicBezTo>
                    <a:pt x="222247" y="5201"/>
                    <a:pt x="229297" y="7312"/>
                    <a:pt x="235244" y="10573"/>
                  </a:cubicBezTo>
                  <a:cubicBezTo>
                    <a:pt x="253660" y="21318"/>
                    <a:pt x="270542" y="71970"/>
                    <a:pt x="264403" y="107273"/>
                  </a:cubicBezTo>
                  <a:cubicBezTo>
                    <a:pt x="258264" y="141041"/>
                    <a:pt x="232174" y="170205"/>
                    <a:pt x="187668" y="171740"/>
                  </a:cubicBezTo>
                  <a:cubicBezTo>
                    <a:pt x="172321" y="171740"/>
                    <a:pt x="153905" y="168670"/>
                    <a:pt x="135488" y="167135"/>
                  </a:cubicBezTo>
                  <a:cubicBezTo>
                    <a:pt x="120141" y="165600"/>
                    <a:pt x="97121" y="159461"/>
                    <a:pt x="84843" y="162531"/>
                  </a:cubicBezTo>
                  <a:cubicBezTo>
                    <a:pt x="69496" y="167135"/>
                    <a:pt x="63357" y="200903"/>
                    <a:pt x="61822" y="217787"/>
                  </a:cubicBezTo>
                  <a:cubicBezTo>
                    <a:pt x="57218" y="288394"/>
                    <a:pt x="72565" y="359000"/>
                    <a:pt x="81774" y="418862"/>
                  </a:cubicBezTo>
                  <a:cubicBezTo>
                    <a:pt x="52002" y="421942"/>
                    <a:pt x="27037" y="423649"/>
                    <a:pt x="0" y="425963"/>
                  </a:cubicBezTo>
                  <a:lnTo>
                    <a:pt x="66878" y="0"/>
                  </a:lnTo>
                  <a:cubicBezTo>
                    <a:pt x="89139" y="20011"/>
                    <a:pt x="166184" y="-3975"/>
                    <a:pt x="214445" y="3924"/>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6" name="Freeform 7"/>
            <p:cNvSpPr>
              <a:spLocks/>
            </p:cNvSpPr>
            <p:nvPr/>
          </p:nvSpPr>
          <p:spPr bwMode="auto">
            <a:xfrm rot="5935370">
              <a:off x="-169802" y="896557"/>
              <a:ext cx="1019725" cy="698936"/>
            </a:xfrm>
            <a:custGeom>
              <a:avLst/>
              <a:gdLst/>
              <a:ahLst/>
              <a:cxnLst/>
              <a:rect l="l" t="t" r="r" b="b"/>
              <a:pathLst>
                <a:path w="1019725" h="698936">
                  <a:moveTo>
                    <a:pt x="1019065" y="331342"/>
                  </a:moveTo>
                  <a:cubicBezTo>
                    <a:pt x="1016049" y="299631"/>
                    <a:pt x="1003124" y="277366"/>
                    <a:pt x="989282" y="269293"/>
                  </a:cubicBezTo>
                  <a:cubicBezTo>
                    <a:pt x="941765" y="243224"/>
                    <a:pt x="833371" y="313606"/>
                    <a:pt x="814303" y="249374"/>
                  </a:cubicBezTo>
                  <a:cubicBezTo>
                    <a:pt x="806757" y="206390"/>
                    <a:pt x="815934" y="83589"/>
                    <a:pt x="834289" y="20685"/>
                  </a:cubicBezTo>
                  <a:lnTo>
                    <a:pt x="742312" y="11459"/>
                  </a:lnTo>
                  <a:cubicBezTo>
                    <a:pt x="683986" y="6846"/>
                    <a:pt x="582628" y="-13073"/>
                    <a:pt x="576510" y="51368"/>
                  </a:cubicBezTo>
                  <a:cubicBezTo>
                    <a:pt x="573451" y="74363"/>
                    <a:pt x="587319" y="94352"/>
                    <a:pt x="590276" y="118954"/>
                  </a:cubicBezTo>
                  <a:cubicBezTo>
                    <a:pt x="591806" y="143487"/>
                    <a:pt x="593335" y="178713"/>
                    <a:pt x="579569" y="192551"/>
                  </a:cubicBezTo>
                  <a:cubicBezTo>
                    <a:pt x="547347" y="226310"/>
                    <a:pt x="444460" y="217084"/>
                    <a:pt x="429164" y="174170"/>
                  </a:cubicBezTo>
                  <a:cubicBezTo>
                    <a:pt x="421414" y="152712"/>
                    <a:pt x="429164" y="125035"/>
                    <a:pt x="432121" y="103508"/>
                  </a:cubicBezTo>
                  <a:cubicBezTo>
                    <a:pt x="433651" y="92814"/>
                    <a:pt x="441400" y="49830"/>
                    <a:pt x="439871" y="37599"/>
                  </a:cubicBezTo>
                  <a:cubicBezTo>
                    <a:pt x="432121" y="3841"/>
                    <a:pt x="375426" y="-2379"/>
                    <a:pt x="324747" y="696"/>
                  </a:cubicBezTo>
                  <a:cubicBezTo>
                    <a:pt x="275598" y="5309"/>
                    <a:pt x="228080" y="19148"/>
                    <a:pt x="183519" y="23760"/>
                  </a:cubicBezTo>
                  <a:cubicBezTo>
                    <a:pt x="188210" y="89739"/>
                    <a:pt x="201976" y="151105"/>
                    <a:pt x="195858" y="227917"/>
                  </a:cubicBezTo>
                  <a:cubicBezTo>
                    <a:pt x="194226" y="249374"/>
                    <a:pt x="191269" y="276982"/>
                    <a:pt x="177402" y="281595"/>
                  </a:cubicBezTo>
                  <a:cubicBezTo>
                    <a:pt x="160576" y="286208"/>
                    <a:pt x="134472" y="273907"/>
                    <a:pt x="120604" y="272369"/>
                  </a:cubicBezTo>
                  <a:cubicBezTo>
                    <a:pt x="79307" y="266288"/>
                    <a:pt x="31687" y="260068"/>
                    <a:pt x="13230" y="292358"/>
                  </a:cubicBezTo>
                  <a:cubicBezTo>
                    <a:pt x="-5124" y="321503"/>
                    <a:pt x="-5124" y="390627"/>
                    <a:pt x="17921" y="412084"/>
                  </a:cubicBezTo>
                  <a:cubicBezTo>
                    <a:pt x="56160" y="448918"/>
                    <a:pt x="151297" y="407471"/>
                    <a:pt x="183520" y="430466"/>
                  </a:cubicBezTo>
                  <a:cubicBezTo>
                    <a:pt x="215844" y="453531"/>
                    <a:pt x="212683" y="597789"/>
                    <a:pt x="192799" y="665306"/>
                  </a:cubicBezTo>
                  <a:cubicBezTo>
                    <a:pt x="248066" y="679144"/>
                    <a:pt x="309350" y="705284"/>
                    <a:pt x="384603" y="697526"/>
                  </a:cubicBezTo>
                  <a:cubicBezTo>
                    <a:pt x="412237" y="694451"/>
                    <a:pt x="436811" y="682220"/>
                    <a:pt x="441401" y="660693"/>
                  </a:cubicBezTo>
                  <a:cubicBezTo>
                    <a:pt x="442930" y="648461"/>
                    <a:pt x="438342" y="631547"/>
                    <a:pt x="436812" y="617709"/>
                  </a:cubicBezTo>
                  <a:cubicBezTo>
                    <a:pt x="430592" y="579338"/>
                    <a:pt x="424474" y="514896"/>
                    <a:pt x="455166" y="496515"/>
                  </a:cubicBezTo>
                  <a:cubicBezTo>
                    <a:pt x="476682" y="484214"/>
                    <a:pt x="508904" y="481138"/>
                    <a:pt x="536640" y="484214"/>
                  </a:cubicBezTo>
                  <a:cubicBezTo>
                    <a:pt x="564273" y="488827"/>
                    <a:pt x="593335" y="513359"/>
                    <a:pt x="594966" y="550192"/>
                  </a:cubicBezTo>
                  <a:cubicBezTo>
                    <a:pt x="597889" y="588385"/>
                    <a:pt x="558840" y="657260"/>
                    <a:pt x="587978" y="684139"/>
                  </a:cubicBezTo>
                  <a:lnTo>
                    <a:pt x="830931" y="645994"/>
                  </a:lnTo>
                  <a:cubicBezTo>
                    <a:pt x="821966" y="593604"/>
                    <a:pt x="812045" y="535113"/>
                    <a:pt x="815935" y="476525"/>
                  </a:cubicBezTo>
                  <a:cubicBezTo>
                    <a:pt x="817464" y="459611"/>
                    <a:pt x="823582" y="425853"/>
                    <a:pt x="838979" y="421240"/>
                  </a:cubicBezTo>
                  <a:cubicBezTo>
                    <a:pt x="851216" y="418165"/>
                    <a:pt x="874159" y="424385"/>
                    <a:pt x="889658" y="425853"/>
                  </a:cubicBezTo>
                  <a:cubicBezTo>
                    <a:pt x="907911" y="427391"/>
                    <a:pt x="926367" y="430466"/>
                    <a:pt x="941765" y="430466"/>
                  </a:cubicBezTo>
                  <a:cubicBezTo>
                    <a:pt x="986223" y="428998"/>
                    <a:pt x="1012328" y="415998"/>
                    <a:pt x="1018446" y="366025"/>
                  </a:cubicBezTo>
                  <a:cubicBezTo>
                    <a:pt x="1019975" y="353532"/>
                    <a:pt x="1020071" y="341912"/>
                    <a:pt x="1019065"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7" name="Freeform 7"/>
            <p:cNvSpPr>
              <a:spLocks/>
            </p:cNvSpPr>
            <p:nvPr/>
          </p:nvSpPr>
          <p:spPr bwMode="auto">
            <a:xfrm rot="11335370" flipV="1">
              <a:off x="-58992" y="1556189"/>
              <a:ext cx="808783" cy="698936"/>
            </a:xfrm>
            <a:custGeom>
              <a:avLst/>
              <a:gdLst/>
              <a:ahLst/>
              <a:cxnLst/>
              <a:rect l="l" t="t" r="r" b="b"/>
              <a:pathLst>
                <a:path w="808783"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5"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3"/>
                    <a:pt x="275685" y="5312"/>
                    <a:pt x="324805" y="705"/>
                  </a:cubicBezTo>
                  <a:cubicBezTo>
                    <a:pt x="375471" y="-2390"/>
                    <a:pt x="432212" y="3800"/>
                    <a:pt x="439936" y="37562"/>
                  </a:cubicBezTo>
                  <a:cubicBezTo>
                    <a:pt x="441480" y="49800"/>
                    <a:pt x="433757" y="92777"/>
                    <a:pt x="432212" y="103503"/>
                  </a:cubicBezTo>
                  <a:cubicBezTo>
                    <a:pt x="429226" y="125027"/>
                    <a:pt x="421502" y="152671"/>
                    <a:pt x="429226" y="174123"/>
                  </a:cubicBezTo>
                  <a:cubicBezTo>
                    <a:pt x="444570" y="217099"/>
                    <a:pt x="547342" y="226314"/>
                    <a:pt x="579574" y="192551"/>
                  </a:cubicBezTo>
                  <a:cubicBezTo>
                    <a:pt x="593374" y="178730"/>
                    <a:pt x="591829" y="143456"/>
                    <a:pt x="590284" y="118908"/>
                  </a:cubicBezTo>
                  <a:cubicBezTo>
                    <a:pt x="587298" y="94361"/>
                    <a:pt x="573396" y="74348"/>
                    <a:pt x="576485" y="51384"/>
                  </a:cubicBezTo>
                  <a:cubicBezTo>
                    <a:pt x="582664" y="-13117"/>
                    <a:pt x="683995" y="6824"/>
                    <a:pt x="742281" y="11431"/>
                  </a:cubicBezTo>
                  <a:lnTo>
                    <a:pt x="808783" y="18087"/>
                  </a:lnTo>
                  <a:lnTo>
                    <a:pt x="703369" y="689493"/>
                  </a:lnTo>
                  <a:cubicBezTo>
                    <a:pt x="671131" y="693746"/>
                    <a:pt x="618543" y="705223"/>
                    <a:pt x="591829" y="688330"/>
                  </a:cubicBezTo>
                  <a:cubicBezTo>
                    <a:pt x="555066" y="663782"/>
                    <a:pt x="598008" y="590139"/>
                    <a:pt x="594918" y="550186"/>
                  </a:cubicBezTo>
                  <a:cubicBezTo>
                    <a:pt x="593374" y="513328"/>
                    <a:pt x="564231" y="488780"/>
                    <a:pt x="536632" y="484173"/>
                  </a:cubicBezTo>
                  <a:cubicBezTo>
                    <a:pt x="509034" y="481149"/>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8" name="Freeform 7"/>
            <p:cNvSpPr>
              <a:spLocks/>
            </p:cNvSpPr>
            <p:nvPr/>
          </p:nvSpPr>
          <p:spPr bwMode="auto">
            <a:xfrm rot="535370" flipV="1">
              <a:off x="8088398" y="215914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9" name="Freeform 7"/>
            <p:cNvSpPr>
              <a:spLocks/>
            </p:cNvSpPr>
            <p:nvPr/>
          </p:nvSpPr>
          <p:spPr bwMode="auto">
            <a:xfrm rot="5935370">
              <a:off x="8630200" y="2509739"/>
              <a:ext cx="824714" cy="329436"/>
            </a:xfrm>
            <a:custGeom>
              <a:avLst/>
              <a:gdLst/>
              <a:ahLst/>
              <a:cxnLst/>
              <a:rect l="l" t="t" r="r" b="b"/>
              <a:pathLst>
                <a:path w="824714" h="329436">
                  <a:moveTo>
                    <a:pt x="824714" y="0"/>
                  </a:moveTo>
                  <a:lnTo>
                    <a:pt x="11559" y="127668"/>
                  </a:lnTo>
                  <a:cubicBezTo>
                    <a:pt x="18329" y="181356"/>
                    <a:pt x="12434" y="253587"/>
                    <a:pt x="0" y="295806"/>
                  </a:cubicBezTo>
                  <a:cubicBezTo>
                    <a:pt x="55268" y="309644"/>
                    <a:pt x="116552" y="335784"/>
                    <a:pt x="191805" y="328026"/>
                  </a:cubicBezTo>
                  <a:cubicBezTo>
                    <a:pt x="219439" y="324951"/>
                    <a:pt x="244013" y="312720"/>
                    <a:pt x="248602" y="291193"/>
                  </a:cubicBezTo>
                  <a:cubicBezTo>
                    <a:pt x="250132" y="278962"/>
                    <a:pt x="245543" y="262048"/>
                    <a:pt x="244013" y="248209"/>
                  </a:cubicBezTo>
                  <a:cubicBezTo>
                    <a:pt x="237794" y="209838"/>
                    <a:pt x="231676" y="145397"/>
                    <a:pt x="262368" y="127015"/>
                  </a:cubicBezTo>
                  <a:cubicBezTo>
                    <a:pt x="283884" y="114714"/>
                    <a:pt x="316106" y="111639"/>
                    <a:pt x="343842" y="114714"/>
                  </a:cubicBezTo>
                  <a:cubicBezTo>
                    <a:pt x="371475" y="119327"/>
                    <a:pt x="400537" y="143859"/>
                    <a:pt x="402168" y="180693"/>
                  </a:cubicBezTo>
                  <a:cubicBezTo>
                    <a:pt x="405227" y="220671"/>
                    <a:pt x="362298" y="294269"/>
                    <a:pt x="399007" y="318871"/>
                  </a:cubicBezTo>
                  <a:cubicBezTo>
                    <a:pt x="428171" y="337253"/>
                    <a:pt x="488129" y="321946"/>
                    <a:pt x="518822" y="318871"/>
                  </a:cubicBezTo>
                  <a:cubicBezTo>
                    <a:pt x="564810" y="314258"/>
                    <a:pt x="598562" y="312720"/>
                    <a:pt x="643122" y="308107"/>
                  </a:cubicBezTo>
                  <a:cubicBezTo>
                    <a:pt x="633843" y="248210"/>
                    <a:pt x="618446" y="177687"/>
                    <a:pt x="623136" y="107026"/>
                  </a:cubicBezTo>
                  <a:cubicBezTo>
                    <a:pt x="624666" y="90112"/>
                    <a:pt x="630784" y="56353"/>
                    <a:pt x="646181" y="51741"/>
                  </a:cubicBezTo>
                  <a:cubicBezTo>
                    <a:pt x="658418" y="48665"/>
                    <a:pt x="681361" y="54886"/>
                    <a:pt x="696860" y="56353"/>
                  </a:cubicBezTo>
                  <a:cubicBezTo>
                    <a:pt x="715113" y="57891"/>
                    <a:pt x="733569" y="60967"/>
                    <a:pt x="748966" y="60966"/>
                  </a:cubicBezTo>
                  <a:cubicBezTo>
                    <a:pt x="792356" y="59534"/>
                    <a:pt x="818263" y="47118"/>
                    <a:pt x="824714" y="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30" name="Freeform 7"/>
            <p:cNvSpPr>
              <a:spLocks/>
            </p:cNvSpPr>
            <p:nvPr/>
          </p:nvSpPr>
          <p:spPr bwMode="auto">
            <a:xfrm rot="535370" flipV="1">
              <a:off x="1728487" y="118199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31" name="Freeform 7"/>
            <p:cNvSpPr>
              <a:spLocks/>
            </p:cNvSpPr>
            <p:nvPr/>
          </p:nvSpPr>
          <p:spPr bwMode="auto">
            <a:xfrm rot="11335370" flipV="1">
              <a:off x="5010973" y="1046679"/>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grpSp>
      <p:grpSp>
        <p:nvGrpSpPr>
          <p:cNvPr id="7" name="Group 6"/>
          <p:cNvGrpSpPr/>
          <p:nvPr userDrawn="1"/>
        </p:nvGrpSpPr>
        <p:grpSpPr>
          <a:xfrm>
            <a:off x="-75056" y="3764260"/>
            <a:ext cx="12355023" cy="3160554"/>
            <a:chOff x="-56292" y="3764260"/>
            <a:chExt cx="9266267" cy="3160554"/>
          </a:xfrm>
        </p:grpSpPr>
        <p:sp>
          <p:nvSpPr>
            <p:cNvPr id="10" name="Freeform 8"/>
            <p:cNvSpPr>
              <a:spLocks/>
            </p:cNvSpPr>
            <p:nvPr/>
          </p:nvSpPr>
          <p:spPr bwMode="auto">
            <a:xfrm rot="21064630">
              <a:off x="1553661" y="6160007"/>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11" name="Freeform 10"/>
            <p:cNvSpPr>
              <a:spLocks/>
            </p:cNvSpPr>
            <p:nvPr/>
          </p:nvSpPr>
          <p:spPr bwMode="auto">
            <a:xfrm rot="4864630">
              <a:off x="2508619" y="6585311"/>
              <a:ext cx="203360" cy="407716"/>
            </a:xfrm>
            <a:custGeom>
              <a:avLst/>
              <a:gdLst/>
              <a:ahLst/>
              <a:cxnLst/>
              <a:rect l="l" t="t" r="r" b="b"/>
              <a:pathLst>
                <a:path w="203360" h="407716">
                  <a:moveTo>
                    <a:pt x="183638" y="3296"/>
                  </a:moveTo>
                  <a:lnTo>
                    <a:pt x="203360" y="0"/>
                  </a:lnTo>
                  <a:lnTo>
                    <a:pt x="191277" y="76961"/>
                  </a:lnTo>
                  <a:cubicBezTo>
                    <a:pt x="188411" y="52354"/>
                    <a:pt x="185371" y="28152"/>
                    <a:pt x="183638" y="3296"/>
                  </a:cubicBezTo>
                  <a:close/>
                  <a:moveTo>
                    <a:pt x="2998" y="299895"/>
                  </a:moveTo>
                  <a:cubicBezTo>
                    <a:pt x="5228" y="288982"/>
                    <a:pt x="8681" y="279197"/>
                    <a:pt x="13285" y="271907"/>
                  </a:cubicBezTo>
                  <a:cubicBezTo>
                    <a:pt x="31702" y="239673"/>
                    <a:pt x="79278" y="245813"/>
                    <a:pt x="120714" y="251953"/>
                  </a:cubicBezTo>
                  <a:cubicBezTo>
                    <a:pt x="130819" y="253075"/>
                    <a:pt x="147492" y="259948"/>
                    <a:pt x="162539" y="259996"/>
                  </a:cubicBezTo>
                  <a:lnTo>
                    <a:pt x="140036" y="403330"/>
                  </a:lnTo>
                  <a:cubicBezTo>
                    <a:pt x="98675" y="405017"/>
                    <a:pt x="44562" y="417239"/>
                    <a:pt x="17890" y="391630"/>
                  </a:cubicBezTo>
                  <a:cubicBezTo>
                    <a:pt x="624" y="375513"/>
                    <a:pt x="-3692" y="332632"/>
                    <a:pt x="2998" y="29989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 name="Freeform 7"/>
            <p:cNvSpPr>
              <a:spLocks/>
            </p:cNvSpPr>
            <p:nvPr/>
          </p:nvSpPr>
          <p:spPr bwMode="auto">
            <a:xfrm rot="10264630">
              <a:off x="2820796" y="6771116"/>
              <a:ext cx="642998" cy="135494"/>
            </a:xfrm>
            <a:custGeom>
              <a:avLst/>
              <a:gdLst/>
              <a:ahLst/>
              <a:cxnLst/>
              <a:rect l="l" t="t" r="r" b="b"/>
              <a:pathLst>
                <a:path w="642998" h="135494">
                  <a:moveTo>
                    <a:pt x="425632" y="133097"/>
                  </a:moveTo>
                  <a:cubicBezTo>
                    <a:pt x="415435" y="131992"/>
                    <a:pt x="406225" y="129494"/>
                    <a:pt x="398939" y="124887"/>
                  </a:cubicBezTo>
                  <a:cubicBezTo>
                    <a:pt x="379933" y="112196"/>
                    <a:pt x="382230" y="86382"/>
                    <a:pt x="388519" y="58900"/>
                  </a:cubicBezTo>
                  <a:lnTo>
                    <a:pt x="640526" y="98466"/>
                  </a:lnTo>
                  <a:cubicBezTo>
                    <a:pt x="641359" y="103776"/>
                    <a:pt x="642201" y="109008"/>
                    <a:pt x="642998" y="114161"/>
                  </a:cubicBezTo>
                  <a:cubicBezTo>
                    <a:pt x="598512" y="118768"/>
                    <a:pt x="564735" y="120280"/>
                    <a:pt x="518703" y="124887"/>
                  </a:cubicBezTo>
                  <a:cubicBezTo>
                    <a:pt x="495687" y="127209"/>
                    <a:pt x="456221" y="136414"/>
                    <a:pt x="425632" y="133097"/>
                  </a:cubicBezTo>
                  <a:close/>
                  <a:moveTo>
                    <a:pt x="137834" y="134256"/>
                  </a:moveTo>
                  <a:cubicBezTo>
                    <a:pt x="86270" y="129508"/>
                    <a:pt x="41397" y="112217"/>
                    <a:pt x="0" y="101851"/>
                  </a:cubicBezTo>
                  <a:cubicBezTo>
                    <a:pt x="7719" y="75625"/>
                    <a:pt x="12906" y="37825"/>
                    <a:pt x="13370" y="0"/>
                  </a:cubicBezTo>
                  <a:lnTo>
                    <a:pt x="241668" y="35843"/>
                  </a:lnTo>
                  <a:cubicBezTo>
                    <a:pt x="242141" y="42421"/>
                    <a:pt x="243048" y="48626"/>
                    <a:pt x="243956" y="54267"/>
                  </a:cubicBezTo>
                  <a:cubicBezTo>
                    <a:pt x="245501" y="68089"/>
                    <a:pt x="250135" y="85006"/>
                    <a:pt x="248590" y="97244"/>
                  </a:cubicBezTo>
                  <a:cubicBezTo>
                    <a:pt x="243956" y="118768"/>
                    <a:pt x="219447" y="131006"/>
                    <a:pt x="191746" y="134102"/>
                  </a:cubicBezTo>
                  <a:cubicBezTo>
                    <a:pt x="172953" y="136027"/>
                    <a:pt x="155021" y="135838"/>
                    <a:pt x="137834" y="13425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3" name="Freeform 7"/>
            <p:cNvSpPr>
              <a:spLocks/>
            </p:cNvSpPr>
            <p:nvPr/>
          </p:nvSpPr>
          <p:spPr bwMode="auto">
            <a:xfrm rot="21064630">
              <a:off x="1942540" y="6233850"/>
              <a:ext cx="1019800" cy="678036"/>
            </a:xfrm>
            <a:custGeom>
              <a:avLst/>
              <a:gdLst/>
              <a:ahLst/>
              <a:cxnLst/>
              <a:rect l="l" t="t" r="r" b="b"/>
              <a:pathLst>
                <a:path w="1019800" h="678036">
                  <a:moveTo>
                    <a:pt x="834352" y="20653"/>
                  </a:moveTo>
                  <a:cubicBezTo>
                    <a:pt x="815935" y="83585"/>
                    <a:pt x="806727" y="206378"/>
                    <a:pt x="814401" y="249356"/>
                  </a:cubicBezTo>
                  <a:cubicBezTo>
                    <a:pt x="823609" y="290798"/>
                    <a:pt x="941781" y="243216"/>
                    <a:pt x="989357" y="269309"/>
                  </a:cubicBezTo>
                  <a:cubicBezTo>
                    <a:pt x="1007773" y="280054"/>
                    <a:pt x="1024655" y="330706"/>
                    <a:pt x="1018516" y="366009"/>
                  </a:cubicBezTo>
                  <a:cubicBezTo>
                    <a:pt x="1012377" y="399777"/>
                    <a:pt x="986287" y="428941"/>
                    <a:pt x="941781" y="430476"/>
                  </a:cubicBezTo>
                  <a:cubicBezTo>
                    <a:pt x="926434" y="430476"/>
                    <a:pt x="908017" y="427406"/>
                    <a:pt x="889601" y="425871"/>
                  </a:cubicBezTo>
                  <a:cubicBezTo>
                    <a:pt x="874254" y="424336"/>
                    <a:pt x="851233" y="418197"/>
                    <a:pt x="838956" y="421267"/>
                  </a:cubicBezTo>
                  <a:cubicBezTo>
                    <a:pt x="823609" y="425871"/>
                    <a:pt x="817470" y="459639"/>
                    <a:pt x="815935" y="476523"/>
                  </a:cubicBezTo>
                  <a:cubicBezTo>
                    <a:pt x="811331" y="547130"/>
                    <a:pt x="826678" y="617736"/>
                    <a:pt x="835886" y="677598"/>
                  </a:cubicBezTo>
                  <a:lnTo>
                    <a:pt x="830865" y="678036"/>
                  </a:lnTo>
                  <a:lnTo>
                    <a:pt x="579460" y="638564"/>
                  </a:lnTo>
                  <a:cubicBezTo>
                    <a:pt x="582752" y="608500"/>
                    <a:pt x="596735" y="573563"/>
                    <a:pt x="594938" y="550199"/>
                  </a:cubicBezTo>
                  <a:cubicBezTo>
                    <a:pt x="593403" y="513361"/>
                    <a:pt x="564244" y="488803"/>
                    <a:pt x="536619" y="484198"/>
                  </a:cubicBezTo>
                  <a:cubicBezTo>
                    <a:pt x="508995" y="481128"/>
                    <a:pt x="476766" y="484198"/>
                    <a:pt x="455280" y="496477"/>
                  </a:cubicBezTo>
                  <a:cubicBezTo>
                    <a:pt x="425004" y="514646"/>
                    <a:pt x="430564" y="577615"/>
                    <a:pt x="436667" y="616145"/>
                  </a:cubicBezTo>
                  <a:lnTo>
                    <a:pt x="205482" y="579848"/>
                  </a:lnTo>
                  <a:cubicBezTo>
                    <a:pt x="210944" y="515341"/>
                    <a:pt x="205166" y="445855"/>
                    <a:pt x="183637" y="430476"/>
                  </a:cubicBezTo>
                  <a:cubicBezTo>
                    <a:pt x="151409" y="407452"/>
                    <a:pt x="56257" y="448895"/>
                    <a:pt x="17889" y="412057"/>
                  </a:cubicBezTo>
                  <a:cubicBezTo>
                    <a:pt x="-5131" y="390568"/>
                    <a:pt x="-5131" y="321497"/>
                    <a:pt x="13285" y="292333"/>
                  </a:cubicBezTo>
                  <a:cubicBezTo>
                    <a:pt x="31702" y="260100"/>
                    <a:pt x="79278" y="266240"/>
                    <a:pt x="120714" y="272380"/>
                  </a:cubicBezTo>
                  <a:cubicBezTo>
                    <a:pt x="134527" y="273915"/>
                    <a:pt x="160617" y="286194"/>
                    <a:pt x="177499" y="281589"/>
                  </a:cubicBezTo>
                  <a:cubicBezTo>
                    <a:pt x="191311" y="276984"/>
                    <a:pt x="194380" y="249356"/>
                    <a:pt x="195915" y="227867"/>
                  </a:cubicBezTo>
                  <a:cubicBezTo>
                    <a:pt x="202054" y="151121"/>
                    <a:pt x="188242" y="89724"/>
                    <a:pt x="183637" y="23723"/>
                  </a:cubicBezTo>
                  <a:cubicBezTo>
                    <a:pt x="228144" y="19118"/>
                    <a:pt x="275720" y="5304"/>
                    <a:pt x="324830" y="699"/>
                  </a:cubicBezTo>
                  <a:cubicBezTo>
                    <a:pt x="375475" y="-2370"/>
                    <a:pt x="432259" y="3769"/>
                    <a:pt x="439933" y="37537"/>
                  </a:cubicBezTo>
                  <a:cubicBezTo>
                    <a:pt x="441468" y="49816"/>
                    <a:pt x="433794" y="92794"/>
                    <a:pt x="432259" y="103539"/>
                  </a:cubicBezTo>
                  <a:cubicBezTo>
                    <a:pt x="429190" y="125028"/>
                    <a:pt x="421516" y="152656"/>
                    <a:pt x="429190" y="174145"/>
                  </a:cubicBezTo>
                  <a:cubicBezTo>
                    <a:pt x="444537" y="217123"/>
                    <a:pt x="547362" y="226332"/>
                    <a:pt x="579591" y="192564"/>
                  </a:cubicBezTo>
                  <a:cubicBezTo>
                    <a:pt x="593403" y="178749"/>
                    <a:pt x="591869" y="143446"/>
                    <a:pt x="590334" y="118888"/>
                  </a:cubicBezTo>
                  <a:cubicBezTo>
                    <a:pt x="587264" y="94329"/>
                    <a:pt x="573452" y="74375"/>
                    <a:pt x="576522" y="51351"/>
                  </a:cubicBezTo>
                  <a:cubicBezTo>
                    <a:pt x="582660" y="-13115"/>
                    <a:pt x="683951" y="6839"/>
                    <a:pt x="742269" y="11444"/>
                  </a:cubicBezTo>
                  <a:cubicBezTo>
                    <a:pt x="774498" y="14513"/>
                    <a:pt x="805192"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4" name="Freeform 7"/>
            <p:cNvSpPr>
              <a:spLocks/>
            </p:cNvSpPr>
            <p:nvPr/>
          </p:nvSpPr>
          <p:spPr bwMode="auto">
            <a:xfrm rot="15664630" flipV="1">
              <a:off x="2633521" y="6078906"/>
              <a:ext cx="893534" cy="698936"/>
            </a:xfrm>
            <a:custGeom>
              <a:avLst/>
              <a:gdLst/>
              <a:ahLst/>
              <a:cxnLst/>
              <a:rect l="l" t="t" r="r" b="b"/>
              <a:pathLst>
                <a:path w="893534" h="698936">
                  <a:moveTo>
                    <a:pt x="892874" y="331342"/>
                  </a:moveTo>
                  <a:cubicBezTo>
                    <a:pt x="889858" y="299632"/>
                    <a:pt x="876933" y="277366"/>
                    <a:pt x="863091" y="269294"/>
                  </a:cubicBezTo>
                  <a:cubicBezTo>
                    <a:pt x="815574" y="243224"/>
                    <a:pt x="707180" y="313606"/>
                    <a:pt x="688112" y="249374"/>
                  </a:cubicBezTo>
                  <a:cubicBezTo>
                    <a:pt x="680566" y="206390"/>
                    <a:pt x="689743" y="83589"/>
                    <a:pt x="708098" y="20685"/>
                  </a:cubicBezTo>
                  <a:lnTo>
                    <a:pt x="616121" y="11459"/>
                  </a:lnTo>
                  <a:cubicBezTo>
                    <a:pt x="557794" y="6847"/>
                    <a:pt x="456437" y="-13073"/>
                    <a:pt x="450319" y="51368"/>
                  </a:cubicBezTo>
                  <a:cubicBezTo>
                    <a:pt x="447260" y="74363"/>
                    <a:pt x="461128" y="94352"/>
                    <a:pt x="464085" y="118955"/>
                  </a:cubicBezTo>
                  <a:cubicBezTo>
                    <a:pt x="465614" y="143487"/>
                    <a:pt x="467144" y="178713"/>
                    <a:pt x="453378" y="192551"/>
                  </a:cubicBezTo>
                  <a:cubicBezTo>
                    <a:pt x="421155" y="226310"/>
                    <a:pt x="318268" y="217084"/>
                    <a:pt x="302973" y="174170"/>
                  </a:cubicBezTo>
                  <a:cubicBezTo>
                    <a:pt x="295223" y="152713"/>
                    <a:pt x="302973" y="125035"/>
                    <a:pt x="305930" y="103508"/>
                  </a:cubicBezTo>
                  <a:cubicBezTo>
                    <a:pt x="307459" y="92815"/>
                    <a:pt x="315209" y="49831"/>
                    <a:pt x="313680" y="37599"/>
                  </a:cubicBezTo>
                  <a:cubicBezTo>
                    <a:pt x="305930" y="3841"/>
                    <a:pt x="249235" y="-2379"/>
                    <a:pt x="198556" y="696"/>
                  </a:cubicBezTo>
                  <a:cubicBezTo>
                    <a:pt x="149407" y="5309"/>
                    <a:pt x="101889" y="19148"/>
                    <a:pt x="57328" y="23761"/>
                  </a:cubicBezTo>
                  <a:cubicBezTo>
                    <a:pt x="62019" y="89739"/>
                    <a:pt x="75785" y="151105"/>
                    <a:pt x="69667" y="227917"/>
                  </a:cubicBezTo>
                  <a:cubicBezTo>
                    <a:pt x="68035" y="249374"/>
                    <a:pt x="65078" y="276982"/>
                    <a:pt x="51210" y="281595"/>
                  </a:cubicBezTo>
                  <a:cubicBezTo>
                    <a:pt x="36470" y="285636"/>
                    <a:pt x="14608" y="276696"/>
                    <a:pt x="0" y="273786"/>
                  </a:cubicBezTo>
                  <a:lnTo>
                    <a:pt x="23446" y="423118"/>
                  </a:lnTo>
                  <a:lnTo>
                    <a:pt x="57328" y="430466"/>
                  </a:lnTo>
                  <a:cubicBezTo>
                    <a:pt x="89653" y="453531"/>
                    <a:pt x="86491" y="597789"/>
                    <a:pt x="66607" y="665306"/>
                  </a:cubicBezTo>
                  <a:cubicBezTo>
                    <a:pt x="121875" y="679145"/>
                    <a:pt x="183159" y="705284"/>
                    <a:pt x="258412" y="697526"/>
                  </a:cubicBezTo>
                  <a:cubicBezTo>
                    <a:pt x="286046" y="694451"/>
                    <a:pt x="310620" y="682220"/>
                    <a:pt x="315209" y="660693"/>
                  </a:cubicBezTo>
                  <a:cubicBezTo>
                    <a:pt x="316739" y="648462"/>
                    <a:pt x="312150" y="631548"/>
                    <a:pt x="310620" y="617709"/>
                  </a:cubicBezTo>
                  <a:cubicBezTo>
                    <a:pt x="304401" y="579338"/>
                    <a:pt x="298282" y="514897"/>
                    <a:pt x="328975" y="496515"/>
                  </a:cubicBezTo>
                  <a:cubicBezTo>
                    <a:pt x="350491" y="484214"/>
                    <a:pt x="382713" y="481138"/>
                    <a:pt x="410449" y="484214"/>
                  </a:cubicBezTo>
                  <a:cubicBezTo>
                    <a:pt x="438082" y="488827"/>
                    <a:pt x="467144" y="513359"/>
                    <a:pt x="468775" y="550192"/>
                  </a:cubicBezTo>
                  <a:cubicBezTo>
                    <a:pt x="471834" y="590171"/>
                    <a:pt x="428905" y="663768"/>
                    <a:pt x="465614" y="688370"/>
                  </a:cubicBezTo>
                  <a:cubicBezTo>
                    <a:pt x="494778" y="706752"/>
                    <a:pt x="554736" y="691446"/>
                    <a:pt x="585428" y="688370"/>
                  </a:cubicBezTo>
                  <a:cubicBezTo>
                    <a:pt x="631417" y="683757"/>
                    <a:pt x="665168" y="682220"/>
                    <a:pt x="709729" y="677607"/>
                  </a:cubicBezTo>
                  <a:cubicBezTo>
                    <a:pt x="700450" y="617709"/>
                    <a:pt x="685052" y="547187"/>
                    <a:pt x="689743" y="476526"/>
                  </a:cubicBezTo>
                  <a:cubicBezTo>
                    <a:pt x="691272" y="459612"/>
                    <a:pt x="697391" y="425853"/>
                    <a:pt x="712788" y="421240"/>
                  </a:cubicBezTo>
                  <a:cubicBezTo>
                    <a:pt x="725024" y="418165"/>
                    <a:pt x="747968" y="424386"/>
                    <a:pt x="763467" y="425853"/>
                  </a:cubicBezTo>
                  <a:cubicBezTo>
                    <a:pt x="781720" y="427391"/>
                    <a:pt x="800176" y="430466"/>
                    <a:pt x="815574" y="430466"/>
                  </a:cubicBezTo>
                  <a:cubicBezTo>
                    <a:pt x="860032" y="428999"/>
                    <a:pt x="886137" y="415998"/>
                    <a:pt x="892255" y="366025"/>
                  </a:cubicBezTo>
                  <a:cubicBezTo>
                    <a:pt x="893784" y="353532"/>
                    <a:pt x="893880" y="341912"/>
                    <a:pt x="892874"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5" name="Freeform 7"/>
            <p:cNvSpPr>
              <a:spLocks/>
            </p:cNvSpPr>
            <p:nvPr/>
          </p:nvSpPr>
          <p:spPr bwMode="auto">
            <a:xfrm rot="4864630">
              <a:off x="1838402" y="5582340"/>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6" name="Freeform 7"/>
            <p:cNvSpPr>
              <a:spLocks/>
            </p:cNvSpPr>
            <p:nvPr/>
          </p:nvSpPr>
          <p:spPr bwMode="auto">
            <a:xfrm rot="10264630">
              <a:off x="2481379" y="5497981"/>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7" name="Freeform 7"/>
            <p:cNvSpPr>
              <a:spLocks/>
            </p:cNvSpPr>
            <p:nvPr/>
          </p:nvSpPr>
          <p:spPr bwMode="auto">
            <a:xfrm rot="21064630">
              <a:off x="657826" y="6426918"/>
              <a:ext cx="1019644" cy="481486"/>
            </a:xfrm>
            <a:custGeom>
              <a:avLst/>
              <a:gdLst/>
              <a:ahLst/>
              <a:cxnLst/>
              <a:rect l="l" t="t" r="r" b="b"/>
              <a:pathLst>
                <a:path w="1019644" h="481486">
                  <a:moveTo>
                    <a:pt x="834196" y="20653"/>
                  </a:moveTo>
                  <a:cubicBezTo>
                    <a:pt x="815779" y="83585"/>
                    <a:pt x="806571" y="206378"/>
                    <a:pt x="814245" y="249356"/>
                  </a:cubicBezTo>
                  <a:cubicBezTo>
                    <a:pt x="823453" y="290798"/>
                    <a:pt x="941625" y="243216"/>
                    <a:pt x="989201" y="269310"/>
                  </a:cubicBezTo>
                  <a:cubicBezTo>
                    <a:pt x="1007617" y="280054"/>
                    <a:pt x="1024499" y="330706"/>
                    <a:pt x="1018360" y="366010"/>
                  </a:cubicBezTo>
                  <a:cubicBezTo>
                    <a:pt x="1012221" y="399777"/>
                    <a:pt x="986131" y="428941"/>
                    <a:pt x="941625" y="430476"/>
                  </a:cubicBezTo>
                  <a:cubicBezTo>
                    <a:pt x="926278" y="430476"/>
                    <a:pt x="907861" y="427406"/>
                    <a:pt x="889445" y="425871"/>
                  </a:cubicBezTo>
                  <a:cubicBezTo>
                    <a:pt x="874098" y="424336"/>
                    <a:pt x="851077" y="418197"/>
                    <a:pt x="838800" y="421267"/>
                  </a:cubicBezTo>
                  <a:cubicBezTo>
                    <a:pt x="823453" y="425871"/>
                    <a:pt x="817314" y="459639"/>
                    <a:pt x="815779" y="476523"/>
                  </a:cubicBezTo>
                  <a:lnTo>
                    <a:pt x="816007" y="481486"/>
                  </a:lnTo>
                  <a:lnTo>
                    <a:pt x="37" y="353375"/>
                  </a:lnTo>
                  <a:cubicBezTo>
                    <a:pt x="-460" y="330304"/>
                    <a:pt x="4142" y="306566"/>
                    <a:pt x="13129" y="292333"/>
                  </a:cubicBezTo>
                  <a:cubicBezTo>
                    <a:pt x="31546" y="260100"/>
                    <a:pt x="79122" y="266240"/>
                    <a:pt x="120559" y="272380"/>
                  </a:cubicBezTo>
                  <a:cubicBezTo>
                    <a:pt x="134371" y="273915"/>
                    <a:pt x="160461" y="286194"/>
                    <a:pt x="177343" y="281589"/>
                  </a:cubicBezTo>
                  <a:cubicBezTo>
                    <a:pt x="191155" y="276984"/>
                    <a:pt x="194224" y="249356"/>
                    <a:pt x="195759" y="227867"/>
                  </a:cubicBezTo>
                  <a:cubicBezTo>
                    <a:pt x="201898" y="151121"/>
                    <a:pt x="188086" y="89724"/>
                    <a:pt x="183481" y="23723"/>
                  </a:cubicBezTo>
                  <a:cubicBezTo>
                    <a:pt x="227988" y="19118"/>
                    <a:pt x="275564" y="5304"/>
                    <a:pt x="324674" y="699"/>
                  </a:cubicBezTo>
                  <a:cubicBezTo>
                    <a:pt x="375319" y="-2370"/>
                    <a:pt x="432104" y="3769"/>
                    <a:pt x="439777" y="37537"/>
                  </a:cubicBezTo>
                  <a:cubicBezTo>
                    <a:pt x="441312" y="49816"/>
                    <a:pt x="433638" y="92794"/>
                    <a:pt x="432103" y="103539"/>
                  </a:cubicBezTo>
                  <a:cubicBezTo>
                    <a:pt x="429034" y="125028"/>
                    <a:pt x="421361" y="152656"/>
                    <a:pt x="429034" y="174145"/>
                  </a:cubicBezTo>
                  <a:cubicBezTo>
                    <a:pt x="444381" y="217123"/>
                    <a:pt x="547206" y="226332"/>
                    <a:pt x="579435" y="192564"/>
                  </a:cubicBezTo>
                  <a:cubicBezTo>
                    <a:pt x="593247" y="178750"/>
                    <a:pt x="591713" y="143446"/>
                    <a:pt x="590178" y="118888"/>
                  </a:cubicBezTo>
                  <a:cubicBezTo>
                    <a:pt x="587109" y="94329"/>
                    <a:pt x="573296" y="74375"/>
                    <a:pt x="576366" y="51351"/>
                  </a:cubicBezTo>
                  <a:cubicBezTo>
                    <a:pt x="582504" y="-13115"/>
                    <a:pt x="683795" y="6839"/>
                    <a:pt x="742114" y="11444"/>
                  </a:cubicBezTo>
                  <a:cubicBezTo>
                    <a:pt x="774342" y="14514"/>
                    <a:pt x="805036" y="17583"/>
                    <a:pt x="834196"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8" name="Freeform 7"/>
            <p:cNvSpPr>
              <a:spLocks/>
            </p:cNvSpPr>
            <p:nvPr/>
          </p:nvSpPr>
          <p:spPr bwMode="auto">
            <a:xfrm rot="15664630" flipV="1">
              <a:off x="1425852" y="6196683"/>
              <a:ext cx="741016" cy="697267"/>
            </a:xfrm>
            <a:custGeom>
              <a:avLst/>
              <a:gdLst/>
              <a:ahLst/>
              <a:cxnLst/>
              <a:rect l="l" t="t" r="r" b="b"/>
              <a:pathLst>
                <a:path w="741016" h="697267">
                  <a:moveTo>
                    <a:pt x="740356" y="331342"/>
                  </a:moveTo>
                  <a:cubicBezTo>
                    <a:pt x="737340" y="299631"/>
                    <a:pt x="724415" y="277366"/>
                    <a:pt x="710573" y="269294"/>
                  </a:cubicBezTo>
                  <a:cubicBezTo>
                    <a:pt x="663056" y="243224"/>
                    <a:pt x="554662" y="313605"/>
                    <a:pt x="535594" y="249374"/>
                  </a:cubicBezTo>
                  <a:cubicBezTo>
                    <a:pt x="528048" y="206390"/>
                    <a:pt x="537225" y="83589"/>
                    <a:pt x="555580" y="20685"/>
                  </a:cubicBezTo>
                  <a:lnTo>
                    <a:pt x="463603" y="11459"/>
                  </a:lnTo>
                  <a:cubicBezTo>
                    <a:pt x="405277" y="6846"/>
                    <a:pt x="303919" y="-13073"/>
                    <a:pt x="297801" y="51368"/>
                  </a:cubicBezTo>
                  <a:cubicBezTo>
                    <a:pt x="294742" y="74363"/>
                    <a:pt x="308610" y="94352"/>
                    <a:pt x="311567" y="118954"/>
                  </a:cubicBezTo>
                  <a:cubicBezTo>
                    <a:pt x="313096" y="143487"/>
                    <a:pt x="314626" y="178713"/>
                    <a:pt x="300860" y="192551"/>
                  </a:cubicBezTo>
                  <a:cubicBezTo>
                    <a:pt x="268638" y="226309"/>
                    <a:pt x="165750" y="217084"/>
                    <a:pt x="150455" y="174170"/>
                  </a:cubicBezTo>
                  <a:cubicBezTo>
                    <a:pt x="142705" y="152713"/>
                    <a:pt x="150455" y="125035"/>
                    <a:pt x="153412" y="103508"/>
                  </a:cubicBezTo>
                  <a:cubicBezTo>
                    <a:pt x="154941" y="92815"/>
                    <a:pt x="162691" y="49831"/>
                    <a:pt x="161162" y="37599"/>
                  </a:cubicBezTo>
                  <a:cubicBezTo>
                    <a:pt x="153412" y="3841"/>
                    <a:pt x="96717" y="-2379"/>
                    <a:pt x="46038" y="696"/>
                  </a:cubicBezTo>
                  <a:cubicBezTo>
                    <a:pt x="30468" y="2157"/>
                    <a:pt x="15063" y="4544"/>
                    <a:pt x="0" y="8036"/>
                  </a:cubicBezTo>
                  <a:lnTo>
                    <a:pt x="108143" y="696828"/>
                  </a:lnTo>
                  <a:cubicBezTo>
                    <a:pt x="134883" y="693762"/>
                    <a:pt x="158230" y="681620"/>
                    <a:pt x="162691" y="660693"/>
                  </a:cubicBezTo>
                  <a:cubicBezTo>
                    <a:pt x="164221" y="648462"/>
                    <a:pt x="159632" y="631547"/>
                    <a:pt x="158102" y="617709"/>
                  </a:cubicBezTo>
                  <a:cubicBezTo>
                    <a:pt x="151883" y="579337"/>
                    <a:pt x="145765" y="514896"/>
                    <a:pt x="176457" y="496515"/>
                  </a:cubicBezTo>
                  <a:cubicBezTo>
                    <a:pt x="197973" y="484214"/>
                    <a:pt x="230195" y="481138"/>
                    <a:pt x="257931" y="484213"/>
                  </a:cubicBezTo>
                  <a:cubicBezTo>
                    <a:pt x="285564" y="488827"/>
                    <a:pt x="314626" y="513359"/>
                    <a:pt x="316257" y="550192"/>
                  </a:cubicBezTo>
                  <a:cubicBezTo>
                    <a:pt x="319316" y="590171"/>
                    <a:pt x="276387" y="663768"/>
                    <a:pt x="313096" y="688370"/>
                  </a:cubicBezTo>
                  <a:cubicBezTo>
                    <a:pt x="342260" y="706752"/>
                    <a:pt x="402218" y="691445"/>
                    <a:pt x="432911" y="688370"/>
                  </a:cubicBezTo>
                  <a:cubicBezTo>
                    <a:pt x="478899" y="683757"/>
                    <a:pt x="512651" y="682220"/>
                    <a:pt x="557211" y="677607"/>
                  </a:cubicBezTo>
                  <a:cubicBezTo>
                    <a:pt x="547932" y="617709"/>
                    <a:pt x="532535" y="547187"/>
                    <a:pt x="537225" y="476525"/>
                  </a:cubicBezTo>
                  <a:cubicBezTo>
                    <a:pt x="538755" y="459611"/>
                    <a:pt x="544873" y="425853"/>
                    <a:pt x="560270" y="421240"/>
                  </a:cubicBezTo>
                  <a:cubicBezTo>
                    <a:pt x="572506" y="418165"/>
                    <a:pt x="595450" y="424385"/>
                    <a:pt x="610949" y="425853"/>
                  </a:cubicBezTo>
                  <a:cubicBezTo>
                    <a:pt x="629202" y="427391"/>
                    <a:pt x="647658" y="430466"/>
                    <a:pt x="663056" y="430466"/>
                  </a:cubicBezTo>
                  <a:cubicBezTo>
                    <a:pt x="707514" y="428998"/>
                    <a:pt x="733619" y="415998"/>
                    <a:pt x="739737" y="366025"/>
                  </a:cubicBezTo>
                  <a:cubicBezTo>
                    <a:pt x="741266" y="353532"/>
                    <a:pt x="741362" y="341912"/>
                    <a:pt x="740356"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9" name="Freeform 7"/>
            <p:cNvSpPr>
              <a:spLocks/>
            </p:cNvSpPr>
            <p:nvPr/>
          </p:nvSpPr>
          <p:spPr bwMode="auto">
            <a:xfrm rot="4864630">
              <a:off x="568774" y="577423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0" name="Freeform 7"/>
            <p:cNvSpPr>
              <a:spLocks/>
            </p:cNvSpPr>
            <p:nvPr/>
          </p:nvSpPr>
          <p:spPr bwMode="auto">
            <a:xfrm rot="10264630">
              <a:off x="1211752" y="5689872"/>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1" name="Freeform 7"/>
            <p:cNvSpPr>
              <a:spLocks/>
            </p:cNvSpPr>
            <p:nvPr/>
          </p:nvSpPr>
          <p:spPr bwMode="auto">
            <a:xfrm rot="21064630">
              <a:off x="-16333" y="6586052"/>
              <a:ext cx="398816" cy="304721"/>
            </a:xfrm>
            <a:custGeom>
              <a:avLst/>
              <a:gdLst/>
              <a:ahLst/>
              <a:cxnLst/>
              <a:rect l="l" t="t" r="r" b="b"/>
              <a:pathLst>
                <a:path w="398816" h="304721">
                  <a:moveTo>
                    <a:pt x="219644" y="15087"/>
                  </a:moveTo>
                  <a:cubicBezTo>
                    <a:pt x="201227" y="78019"/>
                    <a:pt x="192019" y="200812"/>
                    <a:pt x="199693" y="243789"/>
                  </a:cubicBezTo>
                  <a:cubicBezTo>
                    <a:pt x="208901" y="285232"/>
                    <a:pt x="327073" y="237650"/>
                    <a:pt x="374649" y="263743"/>
                  </a:cubicBezTo>
                  <a:cubicBezTo>
                    <a:pt x="384153" y="269288"/>
                    <a:pt x="393249" y="285463"/>
                    <a:pt x="398816" y="304721"/>
                  </a:cubicBezTo>
                  <a:lnTo>
                    <a:pt x="0" y="242106"/>
                  </a:lnTo>
                  <a:lnTo>
                    <a:pt x="37978" y="215"/>
                  </a:lnTo>
                  <a:cubicBezTo>
                    <a:pt x="68349" y="-1084"/>
                    <a:pt x="102063" y="3864"/>
                    <a:pt x="127562" y="5877"/>
                  </a:cubicBezTo>
                  <a:cubicBezTo>
                    <a:pt x="159790" y="8947"/>
                    <a:pt x="190484" y="12017"/>
                    <a:pt x="219644" y="1508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2" name="Freeform 7"/>
            <p:cNvSpPr>
              <a:spLocks/>
            </p:cNvSpPr>
            <p:nvPr/>
          </p:nvSpPr>
          <p:spPr bwMode="auto">
            <a:xfrm rot="15664630" flipV="1">
              <a:off x="250136" y="6283627"/>
              <a:ext cx="506897" cy="692337"/>
            </a:xfrm>
            <a:custGeom>
              <a:avLst/>
              <a:gdLst/>
              <a:ahLst/>
              <a:cxnLst/>
              <a:rect l="l" t="t" r="r" b="b"/>
              <a:pathLst>
                <a:path w="506897" h="692337">
                  <a:moveTo>
                    <a:pt x="506237" y="326412"/>
                  </a:moveTo>
                  <a:cubicBezTo>
                    <a:pt x="503221" y="294701"/>
                    <a:pt x="490297" y="272436"/>
                    <a:pt x="476454" y="264364"/>
                  </a:cubicBezTo>
                  <a:cubicBezTo>
                    <a:pt x="428937" y="238294"/>
                    <a:pt x="320543" y="308676"/>
                    <a:pt x="301475" y="244444"/>
                  </a:cubicBezTo>
                  <a:cubicBezTo>
                    <a:pt x="293929" y="201460"/>
                    <a:pt x="303107" y="78659"/>
                    <a:pt x="321461" y="15755"/>
                  </a:cubicBezTo>
                  <a:lnTo>
                    <a:pt x="229485" y="6529"/>
                  </a:lnTo>
                  <a:cubicBezTo>
                    <a:pt x="171158" y="1916"/>
                    <a:pt x="69800" y="-18003"/>
                    <a:pt x="63682" y="46438"/>
                  </a:cubicBezTo>
                  <a:cubicBezTo>
                    <a:pt x="60623" y="69433"/>
                    <a:pt x="74491" y="89422"/>
                    <a:pt x="77448" y="114024"/>
                  </a:cubicBezTo>
                  <a:cubicBezTo>
                    <a:pt x="78978" y="138557"/>
                    <a:pt x="80507" y="173783"/>
                    <a:pt x="66741" y="187621"/>
                  </a:cubicBezTo>
                  <a:cubicBezTo>
                    <a:pt x="53124" y="201887"/>
                    <a:pt x="26890" y="208477"/>
                    <a:pt x="0" y="206497"/>
                  </a:cubicBezTo>
                  <a:lnTo>
                    <a:pt x="44581" y="490442"/>
                  </a:lnTo>
                  <a:cubicBezTo>
                    <a:pt x="65336" y="498295"/>
                    <a:pt x="80955" y="518542"/>
                    <a:pt x="82139" y="545262"/>
                  </a:cubicBezTo>
                  <a:cubicBezTo>
                    <a:pt x="83897" y="568239"/>
                    <a:pt x="70465" y="602320"/>
                    <a:pt x="66806" y="632003"/>
                  </a:cubicBezTo>
                  <a:lnTo>
                    <a:pt x="74022" y="677963"/>
                  </a:lnTo>
                  <a:lnTo>
                    <a:pt x="78977" y="683440"/>
                  </a:lnTo>
                  <a:cubicBezTo>
                    <a:pt x="108141" y="701822"/>
                    <a:pt x="168099" y="686515"/>
                    <a:pt x="198792" y="683440"/>
                  </a:cubicBezTo>
                  <a:cubicBezTo>
                    <a:pt x="244780" y="678827"/>
                    <a:pt x="278532" y="677290"/>
                    <a:pt x="323093" y="672677"/>
                  </a:cubicBezTo>
                  <a:cubicBezTo>
                    <a:pt x="313813" y="612779"/>
                    <a:pt x="298416" y="542257"/>
                    <a:pt x="303107" y="471595"/>
                  </a:cubicBezTo>
                  <a:cubicBezTo>
                    <a:pt x="304636" y="454681"/>
                    <a:pt x="310754" y="420923"/>
                    <a:pt x="326152" y="416310"/>
                  </a:cubicBezTo>
                  <a:cubicBezTo>
                    <a:pt x="338388" y="413235"/>
                    <a:pt x="361331" y="419455"/>
                    <a:pt x="376830" y="420923"/>
                  </a:cubicBezTo>
                  <a:cubicBezTo>
                    <a:pt x="395083" y="422461"/>
                    <a:pt x="413540" y="425536"/>
                    <a:pt x="428937" y="425536"/>
                  </a:cubicBezTo>
                  <a:cubicBezTo>
                    <a:pt x="473395" y="424068"/>
                    <a:pt x="499500" y="411068"/>
                    <a:pt x="505618" y="361095"/>
                  </a:cubicBezTo>
                  <a:cubicBezTo>
                    <a:pt x="507148" y="348602"/>
                    <a:pt x="507243" y="336982"/>
                    <a:pt x="506237" y="32641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3" name="Freeform 7"/>
            <p:cNvSpPr>
              <a:spLocks/>
            </p:cNvSpPr>
            <p:nvPr/>
          </p:nvSpPr>
          <p:spPr bwMode="auto">
            <a:xfrm rot="4864630">
              <a:off x="-271840" y="6193427"/>
              <a:ext cx="650714" cy="203408"/>
            </a:xfrm>
            <a:custGeom>
              <a:avLst/>
              <a:gdLst/>
              <a:ahLst/>
              <a:cxnLst/>
              <a:rect l="l" t="t" r="r" b="b"/>
              <a:pathLst>
                <a:path w="650714" h="203408">
                  <a:moveTo>
                    <a:pt x="392884" y="51352"/>
                  </a:moveTo>
                  <a:cubicBezTo>
                    <a:pt x="399023" y="-13115"/>
                    <a:pt x="500313" y="6839"/>
                    <a:pt x="558632" y="11444"/>
                  </a:cubicBezTo>
                  <a:cubicBezTo>
                    <a:pt x="590860" y="14513"/>
                    <a:pt x="621555" y="17583"/>
                    <a:pt x="650714" y="20653"/>
                  </a:cubicBezTo>
                  <a:cubicBezTo>
                    <a:pt x="636979" y="67589"/>
                    <a:pt x="628365" y="147823"/>
                    <a:pt x="628097" y="203408"/>
                  </a:cubicBezTo>
                  <a:lnTo>
                    <a:pt x="404198" y="168254"/>
                  </a:lnTo>
                  <a:cubicBezTo>
                    <a:pt x="408570" y="152882"/>
                    <a:pt x="407633" y="133882"/>
                    <a:pt x="406696" y="118888"/>
                  </a:cubicBezTo>
                  <a:cubicBezTo>
                    <a:pt x="403627" y="94329"/>
                    <a:pt x="389815" y="74375"/>
                    <a:pt x="392884" y="51352"/>
                  </a:cubicBezTo>
                  <a:close/>
                  <a:moveTo>
                    <a:pt x="0" y="23723"/>
                  </a:moveTo>
                  <a:cubicBezTo>
                    <a:pt x="44506" y="19118"/>
                    <a:pt x="92082" y="5304"/>
                    <a:pt x="141192" y="699"/>
                  </a:cubicBezTo>
                  <a:cubicBezTo>
                    <a:pt x="191838" y="-2371"/>
                    <a:pt x="248622" y="3769"/>
                    <a:pt x="256295" y="37537"/>
                  </a:cubicBezTo>
                  <a:cubicBezTo>
                    <a:pt x="257830" y="49817"/>
                    <a:pt x="250157" y="92794"/>
                    <a:pt x="248621" y="103539"/>
                  </a:cubicBezTo>
                  <a:cubicBezTo>
                    <a:pt x="246916" y="115480"/>
                    <a:pt x="243789" y="129318"/>
                    <a:pt x="243352" y="143001"/>
                  </a:cubicBezTo>
                  <a:lnTo>
                    <a:pt x="8546" y="106136"/>
                  </a:lnTo>
                  <a:cubicBezTo>
                    <a:pt x="5510" y="78489"/>
                    <a:pt x="1938" y="51514"/>
                    <a:pt x="0" y="23723"/>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4" name="Freeform 7"/>
            <p:cNvSpPr>
              <a:spLocks/>
            </p:cNvSpPr>
            <p:nvPr/>
          </p:nvSpPr>
          <p:spPr bwMode="auto">
            <a:xfrm rot="10264630">
              <a:off x="-18917" y="5886355"/>
              <a:ext cx="977935" cy="698936"/>
            </a:xfrm>
            <a:custGeom>
              <a:avLst/>
              <a:gdLst/>
              <a:ahLst/>
              <a:cxnLst/>
              <a:rect l="l" t="t" r="r" b="b"/>
              <a:pathLst>
                <a:path w="977935"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4"/>
                    <a:pt x="275685" y="5312"/>
                    <a:pt x="324805"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70" y="217099"/>
                    <a:pt x="547342" y="226314"/>
                    <a:pt x="579575" y="192552"/>
                  </a:cubicBezTo>
                  <a:cubicBezTo>
                    <a:pt x="593374" y="178730"/>
                    <a:pt x="591829" y="143456"/>
                    <a:pt x="590284" y="118908"/>
                  </a:cubicBezTo>
                  <a:cubicBezTo>
                    <a:pt x="587298" y="94361"/>
                    <a:pt x="573396" y="74348"/>
                    <a:pt x="576485" y="51384"/>
                  </a:cubicBezTo>
                  <a:cubicBezTo>
                    <a:pt x="582664" y="-13117"/>
                    <a:pt x="683995" y="6824"/>
                    <a:pt x="742281" y="11431"/>
                  </a:cubicBezTo>
                  <a:lnTo>
                    <a:pt x="834343" y="20645"/>
                  </a:lnTo>
                  <a:cubicBezTo>
                    <a:pt x="815910" y="83563"/>
                    <a:pt x="806745" y="206373"/>
                    <a:pt x="814366" y="249350"/>
                  </a:cubicBezTo>
                  <a:cubicBezTo>
                    <a:pt x="822975" y="287870"/>
                    <a:pt x="925519" y="249542"/>
                    <a:pt x="977935" y="265655"/>
                  </a:cubicBezTo>
                  <a:lnTo>
                    <a:pt x="952189" y="429635"/>
                  </a:lnTo>
                  <a:cubicBezTo>
                    <a:pt x="948882" y="430872"/>
                    <a:pt x="945411" y="430726"/>
                    <a:pt x="941750" y="430470"/>
                  </a:cubicBezTo>
                  <a:cubicBezTo>
                    <a:pt x="926406" y="430470"/>
                    <a:pt x="907973" y="427375"/>
                    <a:pt x="889643" y="425863"/>
                  </a:cubicBezTo>
                  <a:cubicBezTo>
                    <a:pt x="874196" y="424351"/>
                    <a:pt x="851232" y="418161"/>
                    <a:pt x="838978" y="421256"/>
                  </a:cubicBezTo>
                  <a:cubicBezTo>
                    <a:pt x="823634" y="425863"/>
                    <a:pt x="817455" y="459625"/>
                    <a:pt x="815910" y="476543"/>
                  </a:cubicBezTo>
                  <a:cubicBezTo>
                    <a:pt x="811276" y="547162"/>
                    <a:pt x="826620" y="617710"/>
                    <a:pt x="835888" y="677603"/>
                  </a:cubicBezTo>
                  <a:cubicBezTo>
                    <a:pt x="791401" y="682211"/>
                    <a:pt x="757625" y="683722"/>
                    <a:pt x="711593" y="688330"/>
                  </a:cubicBezTo>
                  <a:cubicBezTo>
                    <a:pt x="680905" y="691425"/>
                    <a:pt x="620972" y="706759"/>
                    <a:pt x="591829" y="688330"/>
                  </a:cubicBezTo>
                  <a:cubicBezTo>
                    <a:pt x="555066" y="663782"/>
                    <a:pt x="598008" y="590139"/>
                    <a:pt x="594918" y="550186"/>
                  </a:cubicBezTo>
                  <a:cubicBezTo>
                    <a:pt x="593374" y="513328"/>
                    <a:pt x="564231" y="488780"/>
                    <a:pt x="536632" y="484173"/>
                  </a:cubicBezTo>
                  <a:cubicBezTo>
                    <a:pt x="509034" y="481150"/>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6" name="Freeform 7"/>
            <p:cNvSpPr>
              <a:spLocks/>
            </p:cNvSpPr>
            <p:nvPr/>
          </p:nvSpPr>
          <p:spPr bwMode="auto">
            <a:xfrm rot="15664630" flipV="1">
              <a:off x="7041481" y="655719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7" name="Freeform 7"/>
            <p:cNvSpPr>
              <a:spLocks/>
            </p:cNvSpPr>
            <p:nvPr/>
          </p:nvSpPr>
          <p:spPr bwMode="auto">
            <a:xfrm rot="4864630">
              <a:off x="5944217" y="6167852"/>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8" name="Freeform 7"/>
            <p:cNvSpPr>
              <a:spLocks/>
            </p:cNvSpPr>
            <p:nvPr/>
          </p:nvSpPr>
          <p:spPr bwMode="auto">
            <a:xfrm rot="10264630">
              <a:off x="6489431" y="6183892"/>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9" name="Freeform 7"/>
            <p:cNvSpPr>
              <a:spLocks/>
            </p:cNvSpPr>
            <p:nvPr/>
          </p:nvSpPr>
          <p:spPr bwMode="auto">
            <a:xfrm rot="4864630">
              <a:off x="4756631" y="6263818"/>
              <a:ext cx="600013" cy="698936"/>
            </a:xfrm>
            <a:custGeom>
              <a:avLst/>
              <a:gdLst/>
              <a:ahLst/>
              <a:cxnLst/>
              <a:rect l="l" t="t" r="r" b="b"/>
              <a:pathLst>
                <a:path w="600013" h="698936">
                  <a:moveTo>
                    <a:pt x="576522" y="51351"/>
                  </a:moveTo>
                  <a:cubicBezTo>
                    <a:pt x="578179" y="33943"/>
                    <a:pt x="586776" y="22690"/>
                    <a:pt x="600013" y="16394"/>
                  </a:cubicBezTo>
                  <a:lnTo>
                    <a:pt x="586289" y="103803"/>
                  </a:lnTo>
                  <a:cubicBezTo>
                    <a:pt x="582093" y="85582"/>
                    <a:pt x="574114" y="69411"/>
                    <a:pt x="576522" y="51351"/>
                  </a:cubicBezTo>
                  <a:close/>
                  <a:moveTo>
                    <a:pt x="2998" y="320321"/>
                  </a:moveTo>
                  <a:cubicBezTo>
                    <a:pt x="5228" y="309409"/>
                    <a:pt x="8682" y="299624"/>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8" y="23723"/>
                  </a:cubicBezTo>
                  <a:cubicBezTo>
                    <a:pt x="228144" y="19118"/>
                    <a:pt x="275720" y="5304"/>
                    <a:pt x="324830" y="699"/>
                  </a:cubicBezTo>
                  <a:cubicBezTo>
                    <a:pt x="375476" y="-2370"/>
                    <a:pt x="432260" y="3769"/>
                    <a:pt x="439933" y="37537"/>
                  </a:cubicBezTo>
                  <a:cubicBezTo>
                    <a:pt x="441468" y="49816"/>
                    <a:pt x="433794" y="92794"/>
                    <a:pt x="432259" y="103539"/>
                  </a:cubicBezTo>
                  <a:cubicBezTo>
                    <a:pt x="429190" y="125028"/>
                    <a:pt x="421517" y="152656"/>
                    <a:pt x="429190" y="174145"/>
                  </a:cubicBezTo>
                  <a:cubicBezTo>
                    <a:pt x="443607" y="214518"/>
                    <a:pt x="535218" y="225092"/>
                    <a:pt x="571739" y="196477"/>
                  </a:cubicBezTo>
                  <a:lnTo>
                    <a:pt x="526552" y="484288"/>
                  </a:lnTo>
                  <a:cubicBezTo>
                    <a:pt x="501487" y="481988"/>
                    <a:pt x="474213" y="485657"/>
                    <a:pt x="455280" y="496477"/>
                  </a:cubicBezTo>
                  <a:cubicBezTo>
                    <a:pt x="424586" y="514896"/>
                    <a:pt x="430725" y="579363"/>
                    <a:pt x="436863" y="617736"/>
                  </a:cubicBezTo>
                  <a:cubicBezTo>
                    <a:pt x="438398" y="631550"/>
                    <a:pt x="443002" y="648434"/>
                    <a:pt x="441468" y="660713"/>
                  </a:cubicBezTo>
                  <a:cubicBezTo>
                    <a:pt x="436863" y="682202"/>
                    <a:pt x="412308" y="694482"/>
                    <a:pt x="384684" y="697551"/>
                  </a:cubicBezTo>
                  <a:cubicBezTo>
                    <a:pt x="309483" y="705226"/>
                    <a:pt x="248095" y="679132"/>
                    <a:pt x="192846" y="665318"/>
                  </a:cubicBezTo>
                  <a:cubicBezTo>
                    <a:pt x="212797" y="597782"/>
                    <a:pt x="215866" y="453499"/>
                    <a:pt x="183638" y="430476"/>
                  </a:cubicBezTo>
                  <a:cubicBezTo>
                    <a:pt x="151409" y="407452"/>
                    <a:pt x="56257" y="448895"/>
                    <a:pt x="17890" y="412057"/>
                  </a:cubicBezTo>
                  <a:cubicBezTo>
                    <a:pt x="624" y="395940"/>
                    <a:pt x="-3692" y="353059"/>
                    <a:pt x="2998" y="32032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0" name="Freeform 7"/>
            <p:cNvSpPr>
              <a:spLocks/>
            </p:cNvSpPr>
            <p:nvPr/>
          </p:nvSpPr>
          <p:spPr bwMode="auto">
            <a:xfrm rot="10264630">
              <a:off x="5206967" y="637678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1" name="Freeform 7"/>
            <p:cNvSpPr>
              <a:spLocks/>
            </p:cNvSpPr>
            <p:nvPr/>
          </p:nvSpPr>
          <p:spPr bwMode="auto">
            <a:xfrm rot="21064630">
              <a:off x="5747493" y="563754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2" name="Freeform 7"/>
            <p:cNvSpPr>
              <a:spLocks/>
            </p:cNvSpPr>
            <p:nvPr/>
          </p:nvSpPr>
          <p:spPr bwMode="auto">
            <a:xfrm rot="15664630" flipV="1">
              <a:off x="6389090" y="555816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3" name="Freeform 7"/>
            <p:cNvSpPr>
              <a:spLocks/>
            </p:cNvSpPr>
            <p:nvPr/>
          </p:nvSpPr>
          <p:spPr bwMode="auto">
            <a:xfrm rot="4864630">
              <a:off x="5647273" y="499922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4" name="Freeform 7"/>
            <p:cNvSpPr>
              <a:spLocks/>
            </p:cNvSpPr>
            <p:nvPr/>
          </p:nvSpPr>
          <p:spPr bwMode="auto">
            <a:xfrm rot="10264630">
              <a:off x="6290250" y="4914864"/>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5" name="Freeform 7"/>
            <p:cNvSpPr>
              <a:spLocks/>
            </p:cNvSpPr>
            <p:nvPr/>
          </p:nvSpPr>
          <p:spPr bwMode="auto">
            <a:xfrm rot="21064630">
              <a:off x="4477866" y="582943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6" name="Freeform 7"/>
            <p:cNvSpPr>
              <a:spLocks/>
            </p:cNvSpPr>
            <p:nvPr/>
          </p:nvSpPr>
          <p:spPr bwMode="auto">
            <a:xfrm rot="4864630">
              <a:off x="4377646" y="519111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7" name="Freeform 7"/>
            <p:cNvSpPr>
              <a:spLocks/>
            </p:cNvSpPr>
            <p:nvPr/>
          </p:nvSpPr>
          <p:spPr bwMode="auto">
            <a:xfrm rot="4864630">
              <a:off x="3572947" y="6367763"/>
              <a:ext cx="399501" cy="691245"/>
            </a:xfrm>
            <a:custGeom>
              <a:avLst/>
              <a:gdLst/>
              <a:ahLst/>
              <a:cxnLst/>
              <a:rect l="l" t="t" r="r" b="b"/>
              <a:pathLst>
                <a:path w="399501" h="691245">
                  <a:moveTo>
                    <a:pt x="2998" y="320318"/>
                  </a:moveTo>
                  <a:cubicBezTo>
                    <a:pt x="5228" y="309405"/>
                    <a:pt x="8681" y="299620"/>
                    <a:pt x="13285" y="292330"/>
                  </a:cubicBezTo>
                  <a:cubicBezTo>
                    <a:pt x="31702" y="260096"/>
                    <a:pt x="79278" y="266236"/>
                    <a:pt x="120715" y="272375"/>
                  </a:cubicBezTo>
                  <a:cubicBezTo>
                    <a:pt x="134527" y="273910"/>
                    <a:pt x="160617" y="286190"/>
                    <a:pt x="177499" y="281585"/>
                  </a:cubicBezTo>
                  <a:cubicBezTo>
                    <a:pt x="191311" y="276980"/>
                    <a:pt x="194381" y="249352"/>
                    <a:pt x="195915" y="227863"/>
                  </a:cubicBezTo>
                  <a:cubicBezTo>
                    <a:pt x="202054" y="151117"/>
                    <a:pt x="188242" y="89721"/>
                    <a:pt x="183638" y="23719"/>
                  </a:cubicBezTo>
                  <a:cubicBezTo>
                    <a:pt x="228144" y="19114"/>
                    <a:pt x="275720" y="5300"/>
                    <a:pt x="324830" y="695"/>
                  </a:cubicBezTo>
                  <a:cubicBezTo>
                    <a:pt x="350566" y="-865"/>
                    <a:pt x="377888" y="-46"/>
                    <a:pt x="399501" y="5734"/>
                  </a:cubicBezTo>
                  <a:lnTo>
                    <a:pt x="291873" y="691245"/>
                  </a:lnTo>
                  <a:cubicBezTo>
                    <a:pt x="256029" y="684418"/>
                    <a:pt x="223493" y="672977"/>
                    <a:pt x="192846" y="665314"/>
                  </a:cubicBezTo>
                  <a:cubicBezTo>
                    <a:pt x="212797" y="597778"/>
                    <a:pt x="215866" y="453496"/>
                    <a:pt x="183638" y="430472"/>
                  </a:cubicBezTo>
                  <a:cubicBezTo>
                    <a:pt x="151409" y="407448"/>
                    <a:pt x="56257" y="448891"/>
                    <a:pt x="17890" y="412053"/>
                  </a:cubicBezTo>
                  <a:cubicBezTo>
                    <a:pt x="624" y="395936"/>
                    <a:pt x="-3692" y="353055"/>
                    <a:pt x="2998" y="320318"/>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8" name="Freeform 7"/>
            <p:cNvSpPr>
              <a:spLocks/>
            </p:cNvSpPr>
            <p:nvPr/>
          </p:nvSpPr>
          <p:spPr bwMode="auto">
            <a:xfrm rot="10264630">
              <a:off x="4104217" y="6563346"/>
              <a:ext cx="835345" cy="361468"/>
            </a:xfrm>
            <a:custGeom>
              <a:avLst/>
              <a:gdLst/>
              <a:ahLst/>
              <a:cxnLst/>
              <a:rect l="l" t="t" r="r" b="b"/>
              <a:pathLst>
                <a:path w="835345" h="361468">
                  <a:moveTo>
                    <a:pt x="330181" y="360230"/>
                  </a:moveTo>
                  <a:cubicBezTo>
                    <a:pt x="278617" y="355482"/>
                    <a:pt x="233745" y="338192"/>
                    <a:pt x="192347" y="327826"/>
                  </a:cubicBezTo>
                  <a:cubicBezTo>
                    <a:pt x="212222" y="260301"/>
                    <a:pt x="215311" y="116039"/>
                    <a:pt x="183079" y="93002"/>
                  </a:cubicBezTo>
                  <a:cubicBezTo>
                    <a:pt x="150847" y="69966"/>
                    <a:pt x="55694" y="111431"/>
                    <a:pt x="17386" y="74574"/>
                  </a:cubicBezTo>
                  <a:cubicBezTo>
                    <a:pt x="2973" y="61170"/>
                    <a:pt x="-2434" y="29162"/>
                    <a:pt x="1000" y="0"/>
                  </a:cubicBezTo>
                  <a:lnTo>
                    <a:pt x="817512" y="128196"/>
                  </a:lnTo>
                  <a:cubicBezTo>
                    <a:pt x="816110" y="132132"/>
                    <a:pt x="815657" y="135900"/>
                    <a:pt x="815367" y="139075"/>
                  </a:cubicBezTo>
                  <a:cubicBezTo>
                    <a:pt x="810733" y="209694"/>
                    <a:pt x="826077" y="280242"/>
                    <a:pt x="835345" y="340135"/>
                  </a:cubicBezTo>
                  <a:cubicBezTo>
                    <a:pt x="790858" y="344743"/>
                    <a:pt x="757082" y="346254"/>
                    <a:pt x="711050" y="350862"/>
                  </a:cubicBezTo>
                  <a:cubicBezTo>
                    <a:pt x="680363" y="353957"/>
                    <a:pt x="620429" y="369291"/>
                    <a:pt x="591286" y="350862"/>
                  </a:cubicBezTo>
                  <a:cubicBezTo>
                    <a:pt x="554522" y="326314"/>
                    <a:pt x="597465" y="252671"/>
                    <a:pt x="594375" y="212718"/>
                  </a:cubicBezTo>
                  <a:cubicBezTo>
                    <a:pt x="592830" y="175860"/>
                    <a:pt x="563688" y="151312"/>
                    <a:pt x="536089" y="146705"/>
                  </a:cubicBezTo>
                  <a:cubicBezTo>
                    <a:pt x="508491" y="143682"/>
                    <a:pt x="476259" y="146705"/>
                    <a:pt x="454736" y="159015"/>
                  </a:cubicBezTo>
                  <a:cubicBezTo>
                    <a:pt x="424049" y="177444"/>
                    <a:pt x="430125" y="241873"/>
                    <a:pt x="436303" y="280242"/>
                  </a:cubicBezTo>
                  <a:cubicBezTo>
                    <a:pt x="437848" y="294063"/>
                    <a:pt x="442482" y="310981"/>
                    <a:pt x="440937" y="323218"/>
                  </a:cubicBezTo>
                  <a:cubicBezTo>
                    <a:pt x="436303" y="344743"/>
                    <a:pt x="411794" y="356981"/>
                    <a:pt x="384093" y="360076"/>
                  </a:cubicBezTo>
                  <a:cubicBezTo>
                    <a:pt x="365299" y="362002"/>
                    <a:pt x="347368" y="361813"/>
                    <a:pt x="330181" y="360230"/>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9" name="Freeform 7"/>
            <p:cNvSpPr>
              <a:spLocks/>
            </p:cNvSpPr>
            <p:nvPr/>
          </p:nvSpPr>
          <p:spPr bwMode="auto">
            <a:xfrm rot="21064630">
              <a:off x="3205681" y="602917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0" name="Freeform 7"/>
            <p:cNvSpPr>
              <a:spLocks/>
            </p:cNvSpPr>
            <p:nvPr/>
          </p:nvSpPr>
          <p:spPr bwMode="auto">
            <a:xfrm rot="15664630" flipV="1">
              <a:off x="3847278" y="594979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1" name="Freeform 7"/>
            <p:cNvSpPr>
              <a:spLocks/>
            </p:cNvSpPr>
            <p:nvPr/>
          </p:nvSpPr>
          <p:spPr bwMode="auto">
            <a:xfrm rot="4864630">
              <a:off x="3105462" y="5390852"/>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2" name="Freeform 7"/>
            <p:cNvSpPr>
              <a:spLocks/>
            </p:cNvSpPr>
            <p:nvPr/>
          </p:nvSpPr>
          <p:spPr bwMode="auto">
            <a:xfrm rot="10264630">
              <a:off x="3748438" y="5306493"/>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4" name="Freeform 7"/>
            <p:cNvSpPr>
              <a:spLocks/>
            </p:cNvSpPr>
            <p:nvPr/>
          </p:nvSpPr>
          <p:spPr bwMode="auto">
            <a:xfrm rot="21064630">
              <a:off x="8658598" y="6544289"/>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5" name="Freeform 7"/>
            <p:cNvSpPr>
              <a:spLocks/>
            </p:cNvSpPr>
            <p:nvPr/>
          </p:nvSpPr>
          <p:spPr bwMode="auto">
            <a:xfrm rot="4864630">
              <a:off x="8368455" y="5925656"/>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6" name="Freeform 7"/>
            <p:cNvSpPr>
              <a:spLocks/>
            </p:cNvSpPr>
            <p:nvPr/>
          </p:nvSpPr>
          <p:spPr bwMode="auto">
            <a:xfrm rot="10264630">
              <a:off x="9044552" y="6134003"/>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7" name="Freeform 7"/>
            <p:cNvSpPr>
              <a:spLocks/>
            </p:cNvSpPr>
            <p:nvPr/>
          </p:nvSpPr>
          <p:spPr bwMode="auto">
            <a:xfrm rot="21064630">
              <a:off x="7375132" y="6726619"/>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8" name="Freeform 7"/>
            <p:cNvSpPr>
              <a:spLocks/>
            </p:cNvSpPr>
            <p:nvPr/>
          </p:nvSpPr>
          <p:spPr bwMode="auto">
            <a:xfrm rot="15664630" flipV="1">
              <a:off x="8101296" y="6350688"/>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9" name="Freeform 7"/>
            <p:cNvSpPr>
              <a:spLocks/>
            </p:cNvSpPr>
            <p:nvPr/>
          </p:nvSpPr>
          <p:spPr bwMode="auto">
            <a:xfrm rot="4864630">
              <a:off x="7156007" y="605068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0" name="Freeform 7"/>
            <p:cNvSpPr>
              <a:spLocks/>
            </p:cNvSpPr>
            <p:nvPr/>
          </p:nvSpPr>
          <p:spPr bwMode="auto">
            <a:xfrm rot="10264630">
              <a:off x="7768976" y="5987595"/>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1" name="Freeform 7"/>
            <p:cNvSpPr>
              <a:spLocks/>
            </p:cNvSpPr>
            <p:nvPr/>
          </p:nvSpPr>
          <p:spPr bwMode="auto">
            <a:xfrm rot="21064630">
              <a:off x="8303113" y="5274870"/>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2" name="Freeform 7"/>
            <p:cNvSpPr>
              <a:spLocks/>
            </p:cNvSpPr>
            <p:nvPr/>
          </p:nvSpPr>
          <p:spPr bwMode="auto">
            <a:xfrm rot="15664630" flipV="1">
              <a:off x="8867650" y="54673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3" name="Freeform 7"/>
            <p:cNvSpPr>
              <a:spLocks/>
            </p:cNvSpPr>
            <p:nvPr/>
          </p:nvSpPr>
          <p:spPr bwMode="auto">
            <a:xfrm rot="4864630">
              <a:off x="8196380" y="461102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4" name="Freeform 7"/>
            <p:cNvSpPr>
              <a:spLocks/>
            </p:cNvSpPr>
            <p:nvPr/>
          </p:nvSpPr>
          <p:spPr bwMode="auto">
            <a:xfrm rot="10264630">
              <a:off x="8842519" y="4582239"/>
              <a:ext cx="356421" cy="680626"/>
            </a:xfrm>
            <a:custGeom>
              <a:avLst/>
              <a:gdLst/>
              <a:ahLst/>
              <a:cxnLst/>
              <a:rect l="l" t="t" r="r" b="b"/>
              <a:pathLst>
                <a:path w="356421" h="680626">
                  <a:moveTo>
                    <a:pt x="0" y="680626"/>
                  </a:moveTo>
                  <a:lnTo>
                    <a:pt x="106861" y="0"/>
                  </a:lnTo>
                  <a:lnTo>
                    <a:pt x="170997" y="6419"/>
                  </a:lnTo>
                  <a:cubicBezTo>
                    <a:pt x="152563" y="69337"/>
                    <a:pt x="143399" y="192148"/>
                    <a:pt x="151019" y="235124"/>
                  </a:cubicBezTo>
                  <a:cubicBezTo>
                    <a:pt x="160287" y="276589"/>
                    <a:pt x="278404" y="229005"/>
                    <a:pt x="325980" y="255064"/>
                  </a:cubicBezTo>
                  <a:cubicBezTo>
                    <a:pt x="344413" y="265790"/>
                    <a:pt x="361301" y="316470"/>
                    <a:pt x="355123" y="351816"/>
                  </a:cubicBezTo>
                  <a:cubicBezTo>
                    <a:pt x="349047" y="385578"/>
                    <a:pt x="348428" y="421140"/>
                    <a:pt x="278403" y="416244"/>
                  </a:cubicBezTo>
                  <a:cubicBezTo>
                    <a:pt x="263059" y="416244"/>
                    <a:pt x="244627" y="413149"/>
                    <a:pt x="226296" y="411637"/>
                  </a:cubicBezTo>
                  <a:cubicBezTo>
                    <a:pt x="210850" y="410125"/>
                    <a:pt x="187885" y="403935"/>
                    <a:pt x="175631" y="407030"/>
                  </a:cubicBezTo>
                  <a:cubicBezTo>
                    <a:pt x="160287" y="411637"/>
                    <a:pt x="154108" y="445399"/>
                    <a:pt x="152563" y="462317"/>
                  </a:cubicBezTo>
                  <a:cubicBezTo>
                    <a:pt x="147930" y="532937"/>
                    <a:pt x="163273" y="603484"/>
                    <a:pt x="172542" y="663377"/>
                  </a:cubicBezTo>
                  <a:cubicBezTo>
                    <a:pt x="128055" y="667985"/>
                    <a:pt x="94277" y="669496"/>
                    <a:pt x="48246" y="674104"/>
                  </a:cubicBezTo>
                  <a:cubicBezTo>
                    <a:pt x="35697" y="675370"/>
                    <a:pt x="18258" y="678682"/>
                    <a:pt x="0" y="68062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5" name="Freeform 7"/>
            <p:cNvSpPr>
              <a:spLocks/>
            </p:cNvSpPr>
            <p:nvPr/>
          </p:nvSpPr>
          <p:spPr bwMode="auto">
            <a:xfrm rot="21064630">
              <a:off x="7026974" y="544123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6" name="Freeform 7"/>
            <p:cNvSpPr>
              <a:spLocks/>
            </p:cNvSpPr>
            <p:nvPr/>
          </p:nvSpPr>
          <p:spPr bwMode="auto">
            <a:xfrm rot="15664630" flipV="1">
              <a:off x="7668571" y="536185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7" name="Freeform 7"/>
            <p:cNvSpPr>
              <a:spLocks/>
            </p:cNvSpPr>
            <p:nvPr/>
          </p:nvSpPr>
          <p:spPr bwMode="auto">
            <a:xfrm rot="4864630">
              <a:off x="6926754" y="4802912"/>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58" name="Freeform 8"/>
            <p:cNvSpPr>
              <a:spLocks/>
            </p:cNvSpPr>
            <p:nvPr/>
          </p:nvSpPr>
          <p:spPr bwMode="auto">
            <a:xfrm rot="21064630">
              <a:off x="1348158" y="4882720"/>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59" name="Freeform 7"/>
            <p:cNvSpPr>
              <a:spLocks/>
            </p:cNvSpPr>
            <p:nvPr/>
          </p:nvSpPr>
          <p:spPr bwMode="auto">
            <a:xfrm rot="15664630" flipV="1">
              <a:off x="2374715" y="4864000"/>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0" name="Freeform 7"/>
            <p:cNvSpPr>
              <a:spLocks/>
            </p:cNvSpPr>
            <p:nvPr/>
          </p:nvSpPr>
          <p:spPr bwMode="auto">
            <a:xfrm rot="4864630">
              <a:off x="1632898" y="430505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1" name="Freeform 7"/>
            <p:cNvSpPr>
              <a:spLocks/>
            </p:cNvSpPr>
            <p:nvPr/>
          </p:nvSpPr>
          <p:spPr bwMode="auto">
            <a:xfrm rot="21064630">
              <a:off x="463492" y="513526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2" name="Freeform 7"/>
            <p:cNvSpPr>
              <a:spLocks/>
            </p:cNvSpPr>
            <p:nvPr/>
          </p:nvSpPr>
          <p:spPr bwMode="auto">
            <a:xfrm rot="15664630" flipV="1">
              <a:off x="1105089" y="5055891"/>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3" name="Freeform 7"/>
            <p:cNvSpPr>
              <a:spLocks/>
            </p:cNvSpPr>
            <p:nvPr/>
          </p:nvSpPr>
          <p:spPr bwMode="auto">
            <a:xfrm rot="4864630">
              <a:off x="363272" y="449694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4" name="Freeform 7"/>
            <p:cNvSpPr>
              <a:spLocks/>
            </p:cNvSpPr>
            <p:nvPr/>
          </p:nvSpPr>
          <p:spPr bwMode="auto">
            <a:xfrm rot="10264630">
              <a:off x="1006249" y="4412586"/>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5" name="Freeform 7"/>
            <p:cNvSpPr>
              <a:spLocks/>
            </p:cNvSpPr>
            <p:nvPr/>
          </p:nvSpPr>
          <p:spPr bwMode="auto">
            <a:xfrm rot="21064630">
              <a:off x="-34641" y="5546841"/>
              <a:ext cx="265687" cy="425963"/>
            </a:xfrm>
            <a:custGeom>
              <a:avLst/>
              <a:gdLst/>
              <a:ahLst/>
              <a:cxnLst/>
              <a:rect l="l" t="t" r="r" b="b"/>
              <a:pathLst>
                <a:path w="265687" h="425963">
                  <a:moveTo>
                    <a:pt x="214445" y="3924"/>
                  </a:moveTo>
                  <a:cubicBezTo>
                    <a:pt x="222247" y="5201"/>
                    <a:pt x="229297" y="7312"/>
                    <a:pt x="235244" y="10573"/>
                  </a:cubicBezTo>
                  <a:cubicBezTo>
                    <a:pt x="253660" y="21318"/>
                    <a:pt x="270542" y="71970"/>
                    <a:pt x="264403" y="107273"/>
                  </a:cubicBezTo>
                  <a:cubicBezTo>
                    <a:pt x="258264" y="141041"/>
                    <a:pt x="232174" y="170205"/>
                    <a:pt x="187668" y="171740"/>
                  </a:cubicBezTo>
                  <a:cubicBezTo>
                    <a:pt x="172321" y="171740"/>
                    <a:pt x="153905" y="168670"/>
                    <a:pt x="135488" y="167135"/>
                  </a:cubicBezTo>
                  <a:cubicBezTo>
                    <a:pt x="120141" y="165600"/>
                    <a:pt x="97121" y="159461"/>
                    <a:pt x="84843" y="162531"/>
                  </a:cubicBezTo>
                  <a:cubicBezTo>
                    <a:pt x="69496" y="167135"/>
                    <a:pt x="63357" y="200903"/>
                    <a:pt x="61822" y="217787"/>
                  </a:cubicBezTo>
                  <a:cubicBezTo>
                    <a:pt x="57218" y="288394"/>
                    <a:pt x="72565" y="359000"/>
                    <a:pt x="81774" y="418862"/>
                  </a:cubicBezTo>
                  <a:cubicBezTo>
                    <a:pt x="52002" y="421942"/>
                    <a:pt x="27037" y="423649"/>
                    <a:pt x="0" y="425963"/>
                  </a:cubicBezTo>
                  <a:lnTo>
                    <a:pt x="66878" y="0"/>
                  </a:lnTo>
                  <a:cubicBezTo>
                    <a:pt x="89139" y="20011"/>
                    <a:pt x="166184" y="-3975"/>
                    <a:pt x="214445" y="3924"/>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6" name="Freeform 7"/>
            <p:cNvSpPr>
              <a:spLocks/>
            </p:cNvSpPr>
            <p:nvPr/>
          </p:nvSpPr>
          <p:spPr bwMode="auto">
            <a:xfrm rot="15664630" flipV="1">
              <a:off x="-167102" y="5255581"/>
              <a:ext cx="1019725" cy="698936"/>
            </a:xfrm>
            <a:custGeom>
              <a:avLst/>
              <a:gdLst/>
              <a:ahLst/>
              <a:cxnLst/>
              <a:rect l="l" t="t" r="r" b="b"/>
              <a:pathLst>
                <a:path w="1019725" h="698936">
                  <a:moveTo>
                    <a:pt x="1019065" y="331342"/>
                  </a:moveTo>
                  <a:cubicBezTo>
                    <a:pt x="1016049" y="299631"/>
                    <a:pt x="1003124" y="277366"/>
                    <a:pt x="989282" y="269293"/>
                  </a:cubicBezTo>
                  <a:cubicBezTo>
                    <a:pt x="941765" y="243224"/>
                    <a:pt x="833371" y="313606"/>
                    <a:pt x="814303" y="249374"/>
                  </a:cubicBezTo>
                  <a:cubicBezTo>
                    <a:pt x="806757" y="206390"/>
                    <a:pt x="815934" y="83589"/>
                    <a:pt x="834289" y="20685"/>
                  </a:cubicBezTo>
                  <a:lnTo>
                    <a:pt x="742312" y="11459"/>
                  </a:lnTo>
                  <a:cubicBezTo>
                    <a:pt x="683986" y="6846"/>
                    <a:pt x="582628" y="-13073"/>
                    <a:pt x="576510" y="51368"/>
                  </a:cubicBezTo>
                  <a:cubicBezTo>
                    <a:pt x="573451" y="74363"/>
                    <a:pt x="587319" y="94352"/>
                    <a:pt x="590276" y="118954"/>
                  </a:cubicBezTo>
                  <a:cubicBezTo>
                    <a:pt x="591806" y="143487"/>
                    <a:pt x="593335" y="178713"/>
                    <a:pt x="579569" y="192551"/>
                  </a:cubicBezTo>
                  <a:cubicBezTo>
                    <a:pt x="547347" y="226310"/>
                    <a:pt x="444460" y="217084"/>
                    <a:pt x="429164" y="174170"/>
                  </a:cubicBezTo>
                  <a:cubicBezTo>
                    <a:pt x="421414" y="152712"/>
                    <a:pt x="429164" y="125035"/>
                    <a:pt x="432121" y="103508"/>
                  </a:cubicBezTo>
                  <a:cubicBezTo>
                    <a:pt x="433651" y="92814"/>
                    <a:pt x="441400" y="49830"/>
                    <a:pt x="439871" y="37599"/>
                  </a:cubicBezTo>
                  <a:cubicBezTo>
                    <a:pt x="432121" y="3841"/>
                    <a:pt x="375426" y="-2379"/>
                    <a:pt x="324747" y="696"/>
                  </a:cubicBezTo>
                  <a:cubicBezTo>
                    <a:pt x="275598" y="5309"/>
                    <a:pt x="228080" y="19148"/>
                    <a:pt x="183519" y="23760"/>
                  </a:cubicBezTo>
                  <a:cubicBezTo>
                    <a:pt x="188210" y="89739"/>
                    <a:pt x="201976" y="151105"/>
                    <a:pt x="195858" y="227917"/>
                  </a:cubicBezTo>
                  <a:cubicBezTo>
                    <a:pt x="194226" y="249374"/>
                    <a:pt x="191269" y="276982"/>
                    <a:pt x="177402" y="281595"/>
                  </a:cubicBezTo>
                  <a:cubicBezTo>
                    <a:pt x="160576" y="286208"/>
                    <a:pt x="134472" y="273907"/>
                    <a:pt x="120604" y="272369"/>
                  </a:cubicBezTo>
                  <a:cubicBezTo>
                    <a:pt x="79307" y="266288"/>
                    <a:pt x="31687" y="260068"/>
                    <a:pt x="13230" y="292358"/>
                  </a:cubicBezTo>
                  <a:cubicBezTo>
                    <a:pt x="-5124" y="321503"/>
                    <a:pt x="-5124" y="390627"/>
                    <a:pt x="17921" y="412084"/>
                  </a:cubicBezTo>
                  <a:cubicBezTo>
                    <a:pt x="56160" y="448918"/>
                    <a:pt x="151297" y="407471"/>
                    <a:pt x="183520" y="430466"/>
                  </a:cubicBezTo>
                  <a:cubicBezTo>
                    <a:pt x="215844" y="453531"/>
                    <a:pt x="212683" y="597789"/>
                    <a:pt x="192799" y="665306"/>
                  </a:cubicBezTo>
                  <a:cubicBezTo>
                    <a:pt x="248066" y="679144"/>
                    <a:pt x="309350" y="705284"/>
                    <a:pt x="384603" y="697526"/>
                  </a:cubicBezTo>
                  <a:cubicBezTo>
                    <a:pt x="412237" y="694451"/>
                    <a:pt x="436811" y="682220"/>
                    <a:pt x="441401" y="660693"/>
                  </a:cubicBezTo>
                  <a:cubicBezTo>
                    <a:pt x="442930" y="648461"/>
                    <a:pt x="438342" y="631547"/>
                    <a:pt x="436812" y="617709"/>
                  </a:cubicBezTo>
                  <a:cubicBezTo>
                    <a:pt x="430592" y="579338"/>
                    <a:pt x="424474" y="514896"/>
                    <a:pt x="455166" y="496515"/>
                  </a:cubicBezTo>
                  <a:cubicBezTo>
                    <a:pt x="476682" y="484214"/>
                    <a:pt x="508904" y="481138"/>
                    <a:pt x="536640" y="484214"/>
                  </a:cubicBezTo>
                  <a:cubicBezTo>
                    <a:pt x="564273" y="488827"/>
                    <a:pt x="593335" y="513359"/>
                    <a:pt x="594966" y="550192"/>
                  </a:cubicBezTo>
                  <a:cubicBezTo>
                    <a:pt x="597889" y="588385"/>
                    <a:pt x="558840" y="657260"/>
                    <a:pt x="587978" y="684139"/>
                  </a:cubicBezTo>
                  <a:lnTo>
                    <a:pt x="830931" y="645994"/>
                  </a:lnTo>
                  <a:cubicBezTo>
                    <a:pt x="821966" y="593604"/>
                    <a:pt x="812045" y="535113"/>
                    <a:pt x="815935" y="476525"/>
                  </a:cubicBezTo>
                  <a:cubicBezTo>
                    <a:pt x="817464" y="459611"/>
                    <a:pt x="823582" y="425853"/>
                    <a:pt x="838979" y="421240"/>
                  </a:cubicBezTo>
                  <a:cubicBezTo>
                    <a:pt x="851216" y="418165"/>
                    <a:pt x="874159" y="424385"/>
                    <a:pt x="889658" y="425853"/>
                  </a:cubicBezTo>
                  <a:cubicBezTo>
                    <a:pt x="907911" y="427391"/>
                    <a:pt x="926367" y="430466"/>
                    <a:pt x="941765" y="430466"/>
                  </a:cubicBezTo>
                  <a:cubicBezTo>
                    <a:pt x="986223" y="428998"/>
                    <a:pt x="1012328" y="415998"/>
                    <a:pt x="1018446" y="366025"/>
                  </a:cubicBezTo>
                  <a:cubicBezTo>
                    <a:pt x="1019975" y="353532"/>
                    <a:pt x="1020071" y="341912"/>
                    <a:pt x="1019065"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7" name="Freeform 7"/>
            <p:cNvSpPr>
              <a:spLocks/>
            </p:cNvSpPr>
            <p:nvPr/>
          </p:nvSpPr>
          <p:spPr bwMode="auto">
            <a:xfrm rot="10264630">
              <a:off x="-56292" y="4595949"/>
              <a:ext cx="808783" cy="698936"/>
            </a:xfrm>
            <a:custGeom>
              <a:avLst/>
              <a:gdLst/>
              <a:ahLst/>
              <a:cxnLst/>
              <a:rect l="l" t="t" r="r" b="b"/>
              <a:pathLst>
                <a:path w="808783"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5"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3"/>
                    <a:pt x="275685" y="5312"/>
                    <a:pt x="324805" y="705"/>
                  </a:cubicBezTo>
                  <a:cubicBezTo>
                    <a:pt x="375471" y="-2390"/>
                    <a:pt x="432212" y="3800"/>
                    <a:pt x="439936" y="37562"/>
                  </a:cubicBezTo>
                  <a:cubicBezTo>
                    <a:pt x="441480" y="49800"/>
                    <a:pt x="433757" y="92777"/>
                    <a:pt x="432212" y="103503"/>
                  </a:cubicBezTo>
                  <a:cubicBezTo>
                    <a:pt x="429226" y="125027"/>
                    <a:pt x="421502" y="152671"/>
                    <a:pt x="429226" y="174123"/>
                  </a:cubicBezTo>
                  <a:cubicBezTo>
                    <a:pt x="444570" y="217099"/>
                    <a:pt x="547342" y="226314"/>
                    <a:pt x="579574" y="192551"/>
                  </a:cubicBezTo>
                  <a:cubicBezTo>
                    <a:pt x="593374" y="178730"/>
                    <a:pt x="591829" y="143456"/>
                    <a:pt x="590284" y="118908"/>
                  </a:cubicBezTo>
                  <a:cubicBezTo>
                    <a:pt x="587298" y="94361"/>
                    <a:pt x="573396" y="74348"/>
                    <a:pt x="576485" y="51384"/>
                  </a:cubicBezTo>
                  <a:cubicBezTo>
                    <a:pt x="582664" y="-13117"/>
                    <a:pt x="683995" y="6824"/>
                    <a:pt x="742281" y="11431"/>
                  </a:cubicBezTo>
                  <a:lnTo>
                    <a:pt x="808783" y="18087"/>
                  </a:lnTo>
                  <a:lnTo>
                    <a:pt x="703369" y="689493"/>
                  </a:lnTo>
                  <a:cubicBezTo>
                    <a:pt x="671131" y="693746"/>
                    <a:pt x="618543" y="705223"/>
                    <a:pt x="591829" y="688330"/>
                  </a:cubicBezTo>
                  <a:cubicBezTo>
                    <a:pt x="555066" y="663782"/>
                    <a:pt x="598008" y="590139"/>
                    <a:pt x="594918" y="550186"/>
                  </a:cubicBezTo>
                  <a:cubicBezTo>
                    <a:pt x="593374" y="513328"/>
                    <a:pt x="564231" y="488780"/>
                    <a:pt x="536632" y="484173"/>
                  </a:cubicBezTo>
                  <a:cubicBezTo>
                    <a:pt x="509034" y="481149"/>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8" name="Freeform 7"/>
            <p:cNvSpPr>
              <a:spLocks/>
            </p:cNvSpPr>
            <p:nvPr/>
          </p:nvSpPr>
          <p:spPr bwMode="auto">
            <a:xfrm rot="21064630">
              <a:off x="5541990" y="4360259"/>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69" name="Freeform 7"/>
            <p:cNvSpPr>
              <a:spLocks/>
            </p:cNvSpPr>
            <p:nvPr/>
          </p:nvSpPr>
          <p:spPr bwMode="auto">
            <a:xfrm rot="21064630">
              <a:off x="4272363" y="4552149"/>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0" name="Freeform 7"/>
            <p:cNvSpPr>
              <a:spLocks/>
            </p:cNvSpPr>
            <p:nvPr/>
          </p:nvSpPr>
          <p:spPr bwMode="auto">
            <a:xfrm rot="15664630" flipV="1">
              <a:off x="4913960" y="4472773"/>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1" name="Freeform 7"/>
            <p:cNvSpPr>
              <a:spLocks/>
            </p:cNvSpPr>
            <p:nvPr/>
          </p:nvSpPr>
          <p:spPr bwMode="auto">
            <a:xfrm rot="21064630">
              <a:off x="8091098" y="397205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2" name="Freeform 7"/>
            <p:cNvSpPr>
              <a:spLocks/>
            </p:cNvSpPr>
            <p:nvPr/>
          </p:nvSpPr>
          <p:spPr bwMode="auto">
            <a:xfrm rot="15664630" flipV="1">
              <a:off x="8632900" y="4011899"/>
              <a:ext cx="824714" cy="329436"/>
            </a:xfrm>
            <a:custGeom>
              <a:avLst/>
              <a:gdLst/>
              <a:ahLst/>
              <a:cxnLst/>
              <a:rect l="l" t="t" r="r" b="b"/>
              <a:pathLst>
                <a:path w="824714" h="329436">
                  <a:moveTo>
                    <a:pt x="824714" y="0"/>
                  </a:moveTo>
                  <a:lnTo>
                    <a:pt x="11559" y="127668"/>
                  </a:lnTo>
                  <a:cubicBezTo>
                    <a:pt x="18329" y="181356"/>
                    <a:pt x="12434" y="253587"/>
                    <a:pt x="0" y="295806"/>
                  </a:cubicBezTo>
                  <a:cubicBezTo>
                    <a:pt x="55268" y="309644"/>
                    <a:pt x="116552" y="335784"/>
                    <a:pt x="191805" y="328026"/>
                  </a:cubicBezTo>
                  <a:cubicBezTo>
                    <a:pt x="219439" y="324951"/>
                    <a:pt x="244013" y="312720"/>
                    <a:pt x="248602" y="291193"/>
                  </a:cubicBezTo>
                  <a:cubicBezTo>
                    <a:pt x="250132" y="278962"/>
                    <a:pt x="245543" y="262048"/>
                    <a:pt x="244013" y="248209"/>
                  </a:cubicBezTo>
                  <a:cubicBezTo>
                    <a:pt x="237794" y="209838"/>
                    <a:pt x="231676" y="145397"/>
                    <a:pt x="262368" y="127015"/>
                  </a:cubicBezTo>
                  <a:cubicBezTo>
                    <a:pt x="283884" y="114714"/>
                    <a:pt x="316106" y="111639"/>
                    <a:pt x="343842" y="114714"/>
                  </a:cubicBezTo>
                  <a:cubicBezTo>
                    <a:pt x="371475" y="119327"/>
                    <a:pt x="400537" y="143859"/>
                    <a:pt x="402168" y="180693"/>
                  </a:cubicBezTo>
                  <a:cubicBezTo>
                    <a:pt x="405227" y="220671"/>
                    <a:pt x="362298" y="294269"/>
                    <a:pt x="399007" y="318871"/>
                  </a:cubicBezTo>
                  <a:cubicBezTo>
                    <a:pt x="428171" y="337253"/>
                    <a:pt x="488129" y="321946"/>
                    <a:pt x="518822" y="318871"/>
                  </a:cubicBezTo>
                  <a:cubicBezTo>
                    <a:pt x="564810" y="314258"/>
                    <a:pt x="598562" y="312720"/>
                    <a:pt x="643122" y="308107"/>
                  </a:cubicBezTo>
                  <a:cubicBezTo>
                    <a:pt x="633843" y="248210"/>
                    <a:pt x="618446" y="177687"/>
                    <a:pt x="623136" y="107026"/>
                  </a:cubicBezTo>
                  <a:cubicBezTo>
                    <a:pt x="624666" y="90112"/>
                    <a:pt x="630784" y="56353"/>
                    <a:pt x="646181" y="51741"/>
                  </a:cubicBezTo>
                  <a:cubicBezTo>
                    <a:pt x="658418" y="48665"/>
                    <a:pt x="681361" y="54886"/>
                    <a:pt x="696860" y="56353"/>
                  </a:cubicBezTo>
                  <a:cubicBezTo>
                    <a:pt x="715113" y="57891"/>
                    <a:pt x="733569" y="60967"/>
                    <a:pt x="748966" y="60966"/>
                  </a:cubicBezTo>
                  <a:cubicBezTo>
                    <a:pt x="792356" y="59534"/>
                    <a:pt x="818263" y="47118"/>
                    <a:pt x="824714" y="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73" name="Freeform 7"/>
            <p:cNvSpPr>
              <a:spLocks/>
            </p:cNvSpPr>
            <p:nvPr/>
          </p:nvSpPr>
          <p:spPr bwMode="auto">
            <a:xfrm rot="21064630">
              <a:off x="252833" y="3853556"/>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32" name="Freeform 7"/>
            <p:cNvSpPr>
              <a:spLocks noChangeAspect="1"/>
            </p:cNvSpPr>
            <p:nvPr userDrawn="1"/>
          </p:nvSpPr>
          <p:spPr bwMode="auto">
            <a:xfrm rot="18645218">
              <a:off x="3403096" y="3923563"/>
              <a:ext cx="1033363" cy="7223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grpSp>
      <p:sp>
        <p:nvSpPr>
          <p:cNvPr id="2" name="Title 1"/>
          <p:cNvSpPr>
            <a:spLocks noGrp="1"/>
          </p:cNvSpPr>
          <p:nvPr userDrawn="1">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userDrawn="1">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userDrawn="1">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userDrawn="1">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13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163422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AAAE0FF-0C63-4367-A140-7DF77F2CA4CC}" type="slidenum">
              <a:rPr lang="it-IT" smtClean="0"/>
              <a:pPr/>
              <a:t>‹N›</a:t>
            </a:fld>
            <a:endParaRPr lang="it-IT"/>
          </a:p>
        </p:txBody>
      </p:sp>
      <p:sp>
        <p:nvSpPr>
          <p:cNvPr id="5"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Tree>
    <p:extLst>
      <p:ext uri="{BB962C8B-B14F-4D97-AF65-F5344CB8AC3E}">
        <p14:creationId xmlns:p14="http://schemas.microsoft.com/office/powerpoint/2010/main" val="4101098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a:spLocks noChangeAspect="1"/>
          </p:cNvSpPr>
          <p:nvPr userDrawn="1"/>
        </p:nvSpPr>
        <p:spPr bwMode="auto">
          <a:xfrm rot="2349071">
            <a:off x="9265932" y="1471860"/>
            <a:ext cx="1377817" cy="7223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grpSp>
        <p:nvGrpSpPr>
          <p:cNvPr id="8" name="Group 7"/>
          <p:cNvGrpSpPr/>
          <p:nvPr userDrawn="1"/>
        </p:nvGrpSpPr>
        <p:grpSpPr>
          <a:xfrm>
            <a:off x="6942623" y="4456066"/>
            <a:ext cx="5322631" cy="2458362"/>
            <a:chOff x="5206967" y="4456066"/>
            <a:chExt cx="3991973" cy="2458362"/>
          </a:xfrm>
          <a:effectLst>
            <a:outerShdw blurRad="50800" dist="38100" dir="13500000" algn="br" rotWithShape="0">
              <a:prstClr val="black">
                <a:alpha val="40000"/>
              </a:prstClr>
            </a:outerShdw>
          </a:effectLst>
        </p:grpSpPr>
        <p:sp>
          <p:nvSpPr>
            <p:cNvPr id="10" name="Freeform 7"/>
            <p:cNvSpPr>
              <a:spLocks/>
            </p:cNvSpPr>
            <p:nvPr/>
          </p:nvSpPr>
          <p:spPr bwMode="auto">
            <a:xfrm rot="15664630" flipV="1">
              <a:off x="7041481" y="655719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1" name="Freeform 7"/>
            <p:cNvSpPr>
              <a:spLocks/>
            </p:cNvSpPr>
            <p:nvPr/>
          </p:nvSpPr>
          <p:spPr bwMode="auto">
            <a:xfrm rot="4864630">
              <a:off x="5944217" y="6167852"/>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2" name="Freeform 7"/>
            <p:cNvSpPr>
              <a:spLocks/>
            </p:cNvSpPr>
            <p:nvPr/>
          </p:nvSpPr>
          <p:spPr bwMode="auto">
            <a:xfrm rot="10264630">
              <a:off x="6489431" y="6183892"/>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3" name="Freeform 7"/>
            <p:cNvSpPr>
              <a:spLocks/>
            </p:cNvSpPr>
            <p:nvPr/>
          </p:nvSpPr>
          <p:spPr bwMode="auto">
            <a:xfrm rot="10264630">
              <a:off x="5206967" y="637678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4" name="Freeform 7"/>
            <p:cNvSpPr>
              <a:spLocks/>
            </p:cNvSpPr>
            <p:nvPr/>
          </p:nvSpPr>
          <p:spPr bwMode="auto">
            <a:xfrm rot="21064630">
              <a:off x="5747493" y="563754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6" name="Freeform 7"/>
            <p:cNvSpPr>
              <a:spLocks/>
            </p:cNvSpPr>
            <p:nvPr/>
          </p:nvSpPr>
          <p:spPr bwMode="auto">
            <a:xfrm rot="21064630">
              <a:off x="8658598" y="6544289"/>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7" name="Freeform 7"/>
            <p:cNvSpPr>
              <a:spLocks/>
            </p:cNvSpPr>
            <p:nvPr/>
          </p:nvSpPr>
          <p:spPr bwMode="auto">
            <a:xfrm rot="4864630">
              <a:off x="8368455" y="5925656"/>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8" name="Freeform 7"/>
            <p:cNvSpPr>
              <a:spLocks/>
            </p:cNvSpPr>
            <p:nvPr/>
          </p:nvSpPr>
          <p:spPr bwMode="auto">
            <a:xfrm rot="10264630">
              <a:off x="9044552" y="6134003"/>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19" name="Freeform 7"/>
            <p:cNvSpPr>
              <a:spLocks/>
            </p:cNvSpPr>
            <p:nvPr/>
          </p:nvSpPr>
          <p:spPr bwMode="auto">
            <a:xfrm rot="21064630">
              <a:off x="7375132" y="6726619"/>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0" name="Freeform 7"/>
            <p:cNvSpPr>
              <a:spLocks/>
            </p:cNvSpPr>
            <p:nvPr/>
          </p:nvSpPr>
          <p:spPr bwMode="auto">
            <a:xfrm rot="15664630" flipV="1">
              <a:off x="8101296" y="6350688"/>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1" name="Freeform 7"/>
            <p:cNvSpPr>
              <a:spLocks/>
            </p:cNvSpPr>
            <p:nvPr/>
          </p:nvSpPr>
          <p:spPr bwMode="auto">
            <a:xfrm rot="4864630">
              <a:off x="7156007" y="605068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2" name="Freeform 7"/>
            <p:cNvSpPr>
              <a:spLocks/>
            </p:cNvSpPr>
            <p:nvPr/>
          </p:nvSpPr>
          <p:spPr bwMode="auto">
            <a:xfrm rot="10264630">
              <a:off x="7768976" y="5987595"/>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3" name="Freeform 7"/>
            <p:cNvSpPr>
              <a:spLocks/>
            </p:cNvSpPr>
            <p:nvPr/>
          </p:nvSpPr>
          <p:spPr bwMode="auto">
            <a:xfrm rot="21064630">
              <a:off x="8303113" y="5274870"/>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4" name="Freeform 7"/>
            <p:cNvSpPr>
              <a:spLocks/>
            </p:cNvSpPr>
            <p:nvPr/>
          </p:nvSpPr>
          <p:spPr bwMode="auto">
            <a:xfrm rot="15664630" flipV="1">
              <a:off x="8867650" y="54673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5" name="Freeform 7"/>
            <p:cNvSpPr>
              <a:spLocks/>
            </p:cNvSpPr>
            <p:nvPr/>
          </p:nvSpPr>
          <p:spPr bwMode="auto">
            <a:xfrm rot="4864630">
              <a:off x="8196380" y="461102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6" name="Freeform 7"/>
            <p:cNvSpPr>
              <a:spLocks/>
            </p:cNvSpPr>
            <p:nvPr/>
          </p:nvSpPr>
          <p:spPr bwMode="auto">
            <a:xfrm rot="10264630">
              <a:off x="8842519" y="4582239"/>
              <a:ext cx="356421" cy="680626"/>
            </a:xfrm>
            <a:custGeom>
              <a:avLst/>
              <a:gdLst/>
              <a:ahLst/>
              <a:cxnLst/>
              <a:rect l="l" t="t" r="r" b="b"/>
              <a:pathLst>
                <a:path w="356421" h="680626">
                  <a:moveTo>
                    <a:pt x="0" y="680626"/>
                  </a:moveTo>
                  <a:lnTo>
                    <a:pt x="106861" y="0"/>
                  </a:lnTo>
                  <a:lnTo>
                    <a:pt x="170997" y="6419"/>
                  </a:lnTo>
                  <a:cubicBezTo>
                    <a:pt x="152563" y="69337"/>
                    <a:pt x="143399" y="192148"/>
                    <a:pt x="151019" y="235124"/>
                  </a:cubicBezTo>
                  <a:cubicBezTo>
                    <a:pt x="160287" y="276589"/>
                    <a:pt x="278404" y="229005"/>
                    <a:pt x="325980" y="255064"/>
                  </a:cubicBezTo>
                  <a:cubicBezTo>
                    <a:pt x="344413" y="265790"/>
                    <a:pt x="361301" y="316470"/>
                    <a:pt x="355123" y="351816"/>
                  </a:cubicBezTo>
                  <a:cubicBezTo>
                    <a:pt x="349047" y="385578"/>
                    <a:pt x="348428" y="421140"/>
                    <a:pt x="278403" y="416244"/>
                  </a:cubicBezTo>
                  <a:cubicBezTo>
                    <a:pt x="263059" y="416244"/>
                    <a:pt x="244627" y="413149"/>
                    <a:pt x="226296" y="411637"/>
                  </a:cubicBezTo>
                  <a:cubicBezTo>
                    <a:pt x="210850" y="410125"/>
                    <a:pt x="187885" y="403935"/>
                    <a:pt x="175631" y="407030"/>
                  </a:cubicBezTo>
                  <a:cubicBezTo>
                    <a:pt x="160287" y="411637"/>
                    <a:pt x="154108" y="445399"/>
                    <a:pt x="152563" y="462317"/>
                  </a:cubicBezTo>
                  <a:cubicBezTo>
                    <a:pt x="147930" y="532937"/>
                    <a:pt x="163273" y="603484"/>
                    <a:pt x="172542" y="663377"/>
                  </a:cubicBezTo>
                  <a:cubicBezTo>
                    <a:pt x="128055" y="667985"/>
                    <a:pt x="94277" y="669496"/>
                    <a:pt x="48246" y="674104"/>
                  </a:cubicBezTo>
                  <a:cubicBezTo>
                    <a:pt x="35697" y="675370"/>
                    <a:pt x="18258" y="678682"/>
                    <a:pt x="0" y="68062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7" name="Freeform 7"/>
            <p:cNvSpPr>
              <a:spLocks/>
            </p:cNvSpPr>
            <p:nvPr/>
          </p:nvSpPr>
          <p:spPr bwMode="auto">
            <a:xfrm rot="15664630" flipV="1">
              <a:off x="7668571" y="536185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grpSp>
      <p:grpSp>
        <p:nvGrpSpPr>
          <p:cNvPr id="28" name="Group 27"/>
          <p:cNvGrpSpPr/>
          <p:nvPr userDrawn="1"/>
        </p:nvGrpSpPr>
        <p:grpSpPr>
          <a:xfrm>
            <a:off x="6939023" y="-63354"/>
            <a:ext cx="5321229" cy="1712954"/>
            <a:chOff x="5204267" y="-63354"/>
            <a:chExt cx="3990922" cy="1712954"/>
          </a:xfrm>
          <a:effectLst>
            <a:outerShdw blurRad="50800" dist="38100" dir="8100000" algn="tr" rotWithShape="0">
              <a:prstClr val="black">
                <a:alpha val="40000"/>
              </a:prstClr>
            </a:outerShdw>
          </a:effectLst>
        </p:grpSpPr>
        <p:sp>
          <p:nvSpPr>
            <p:cNvPr id="29" name="Freeform 7"/>
            <p:cNvSpPr>
              <a:spLocks/>
            </p:cNvSpPr>
            <p:nvPr/>
          </p:nvSpPr>
          <p:spPr bwMode="auto">
            <a:xfrm rot="11335370" flipV="1">
              <a:off x="5204267" y="-5904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0" name="Freeform 7"/>
            <p:cNvSpPr>
              <a:spLocks/>
            </p:cNvSpPr>
            <p:nvPr/>
          </p:nvSpPr>
          <p:spPr bwMode="auto">
            <a:xfrm rot="5935370">
              <a:off x="7038781" y="-12135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1" name="Freeform 7"/>
            <p:cNvSpPr>
              <a:spLocks/>
            </p:cNvSpPr>
            <p:nvPr/>
          </p:nvSpPr>
          <p:spPr bwMode="auto">
            <a:xfrm rot="16735370" flipV="1">
              <a:off x="5941517" y="-15714"/>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2" name="Freeform 7"/>
            <p:cNvSpPr>
              <a:spLocks/>
            </p:cNvSpPr>
            <p:nvPr/>
          </p:nvSpPr>
          <p:spPr bwMode="auto">
            <a:xfrm rot="11335370" flipV="1">
              <a:off x="6486731" y="-31755"/>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3" name="Freeform 7"/>
            <p:cNvSpPr>
              <a:spLocks/>
            </p:cNvSpPr>
            <p:nvPr/>
          </p:nvSpPr>
          <p:spPr bwMode="auto">
            <a:xfrm rot="5935370">
              <a:off x="6386390" y="59397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5" name="Freeform 7"/>
            <p:cNvSpPr>
              <a:spLocks/>
            </p:cNvSpPr>
            <p:nvPr/>
          </p:nvSpPr>
          <p:spPr bwMode="auto">
            <a:xfrm rot="535370" flipV="1">
              <a:off x="8655898" y="-40632"/>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6" name="Freeform 7"/>
            <p:cNvSpPr>
              <a:spLocks/>
            </p:cNvSpPr>
            <p:nvPr/>
          </p:nvSpPr>
          <p:spPr bwMode="auto">
            <a:xfrm rot="16735370" flipV="1">
              <a:off x="8365755" y="286349"/>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7" name="Freeform 7"/>
            <p:cNvSpPr>
              <a:spLocks/>
            </p:cNvSpPr>
            <p:nvPr/>
          </p:nvSpPr>
          <p:spPr bwMode="auto">
            <a:xfrm rot="11335370" flipV="1">
              <a:off x="9041852" y="547379"/>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8" name="Freeform 7"/>
            <p:cNvSpPr>
              <a:spLocks/>
            </p:cNvSpPr>
            <p:nvPr/>
          </p:nvSpPr>
          <p:spPr bwMode="auto">
            <a:xfrm rot="535370" flipV="1">
              <a:off x="7372432" y="-55141"/>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39" name="Freeform 7"/>
            <p:cNvSpPr>
              <a:spLocks/>
            </p:cNvSpPr>
            <p:nvPr/>
          </p:nvSpPr>
          <p:spPr bwMode="auto">
            <a:xfrm rot="5935370">
              <a:off x="8098596" y="-186450"/>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0" name="Freeform 7"/>
            <p:cNvSpPr>
              <a:spLocks/>
            </p:cNvSpPr>
            <p:nvPr/>
          </p:nvSpPr>
          <p:spPr bwMode="auto">
            <a:xfrm rot="16735370" flipV="1">
              <a:off x="7153307" y="10144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1" name="Freeform 7"/>
            <p:cNvSpPr>
              <a:spLocks/>
            </p:cNvSpPr>
            <p:nvPr/>
          </p:nvSpPr>
          <p:spPr bwMode="auto">
            <a:xfrm rot="11335370" flipV="1">
              <a:off x="7766276" y="164552"/>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2" name="Freeform 7"/>
            <p:cNvSpPr>
              <a:spLocks/>
            </p:cNvSpPr>
            <p:nvPr/>
          </p:nvSpPr>
          <p:spPr bwMode="auto">
            <a:xfrm rot="535370" flipV="1">
              <a:off x="8300413" y="877268"/>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3" name="Freeform 7"/>
            <p:cNvSpPr>
              <a:spLocks/>
            </p:cNvSpPr>
            <p:nvPr/>
          </p:nvSpPr>
          <p:spPr bwMode="auto">
            <a:xfrm rot="5935370">
              <a:off x="8864950" y="12926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44" name="Freeform 7"/>
            <p:cNvSpPr>
              <a:spLocks/>
            </p:cNvSpPr>
            <p:nvPr/>
          </p:nvSpPr>
          <p:spPr bwMode="auto">
            <a:xfrm rot="5935370">
              <a:off x="7665871" y="79028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grpSp>
      <p:sp>
        <p:nvSpPr>
          <p:cNvPr id="45" name="Freeform 44"/>
          <p:cNvSpPr>
            <a:spLocks noChangeAspect="1"/>
          </p:cNvSpPr>
          <p:nvPr userDrawn="1"/>
        </p:nvSpPr>
        <p:spPr bwMode="auto">
          <a:xfrm rot="18046791">
            <a:off x="9169059" y="4804804"/>
            <a:ext cx="1033363" cy="9631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a:defRPr/>
            </a:pPr>
            <a:endParaRPr lang="en-US" dirty="0">
              <a:solidFill>
                <a:prstClr val="black"/>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46"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2228843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11586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8"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1456034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10"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3578209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6"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105999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5"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1963412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8"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919709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8" name="Date Placeholder 3"/>
          <p:cNvSpPr>
            <a:spLocks noGrp="1"/>
          </p:cNvSpPr>
          <p:nvPr>
            <p:ph type="dt" sz="half" idx="13"/>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2871124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2547724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106254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4"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
        <p:nvSpPr>
          <p:cNvPr id="6" name="Holder 6"/>
          <p:cNvSpPr>
            <a:spLocks noGrp="1"/>
          </p:cNvSpPr>
          <p:nvPr>
            <p:ph type="sldNum" sz="quarter" idx="7"/>
          </p:nvPr>
        </p:nvSpPr>
        <p:spPr>
          <a:xfrm>
            <a:off x="11638547" y="6464466"/>
            <a:ext cx="429126" cy="365125"/>
          </a:xfrm>
        </p:spPr>
        <p:txBody>
          <a:bodyPr lIns="0" tIns="0" rIns="0" bIns="0"/>
          <a:lstStyle>
            <a:lvl1pPr algn="r">
              <a:defRPr>
                <a:solidFill>
                  <a:srgbClr val="FF0000"/>
                </a:solidFill>
              </a:defRPr>
            </a:lvl1pPr>
          </a:lstStyle>
          <a:p>
            <a:fld id="{B6F15528-21DE-4FAA-801E-634DDDAF4B2B}" type="slidenum">
              <a:rPr lang="it-IT" smtClean="0"/>
              <a:pPr/>
              <a:t>‹N›</a:t>
            </a:fld>
            <a:endParaRPr lang="it-IT"/>
          </a:p>
        </p:txBody>
      </p:sp>
      <p:sp>
        <p:nvSpPr>
          <p:cNvPr id="7" name="CasellaDiTesto 6"/>
          <p:cNvSpPr txBox="1"/>
          <p:nvPr userDrawn="1"/>
        </p:nvSpPr>
        <p:spPr>
          <a:xfrm>
            <a:off x="8613912" y="6066096"/>
            <a:ext cx="3591340" cy="923330"/>
          </a:xfrm>
          <a:prstGeom prst="rect">
            <a:avLst/>
          </a:prstGeom>
          <a:noFill/>
        </p:spPr>
        <p:txBody>
          <a:bodyPr wrap="square" rtlCol="0">
            <a:spAutoFit/>
          </a:bodyPr>
          <a:lstStyle/>
          <a:p>
            <a:r>
              <a:rPr lang="it-IT" sz="1800" b="1" i="1" dirty="0">
                <a:solidFill>
                  <a:schemeClr val="bg1">
                    <a:lumMod val="65000"/>
                  </a:schemeClr>
                </a:solidFill>
              </a:rPr>
              <a:t>Prof. Dott. Raffaele MARCELLO</a:t>
            </a:r>
            <a:br>
              <a:rPr lang="it-IT" sz="1800" b="1" i="1" dirty="0">
                <a:solidFill>
                  <a:schemeClr val="bg1">
                    <a:lumMod val="65000"/>
                  </a:schemeClr>
                </a:solidFill>
              </a:rPr>
            </a:br>
            <a:r>
              <a:rPr lang="it-IT" sz="1800" dirty="0"/>
              <a:t/>
            </a:r>
            <a:br>
              <a:rPr lang="it-IT" sz="1800" dirty="0"/>
            </a:br>
            <a:endParaRPr lang="it-IT" dirty="0"/>
          </a:p>
        </p:txBody>
      </p:sp>
    </p:spTree>
    <p:extLst>
      <p:ext uri="{BB962C8B-B14F-4D97-AF65-F5344CB8AC3E}">
        <p14:creationId xmlns:p14="http://schemas.microsoft.com/office/powerpoint/2010/main" val="131807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1999" cy="733426"/>
          </a:xfrm>
        </p:spPr>
        <p:txBody>
          <a:bodyPr/>
          <a:lstStyle/>
          <a:p>
            <a:r>
              <a:rPr lang="it-IT" dirty="0"/>
              <a:t>Fare clic per modificare lo stile del titolo</a:t>
            </a:r>
          </a:p>
        </p:txBody>
      </p:sp>
      <p:sp>
        <p:nvSpPr>
          <p:cNvPr id="3"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
        <p:nvSpPr>
          <p:cNvPr id="4" name="Holder 6"/>
          <p:cNvSpPr>
            <a:spLocks noGrp="1"/>
          </p:cNvSpPr>
          <p:nvPr>
            <p:ph type="sldNum" sz="quarter" idx="7"/>
          </p:nvPr>
        </p:nvSpPr>
        <p:spPr>
          <a:xfrm>
            <a:off x="11638547" y="6464466"/>
            <a:ext cx="429126" cy="365125"/>
          </a:xfrm>
        </p:spPr>
        <p:txBody>
          <a:bodyPr lIns="0" tIns="0" rIns="0" bIns="0"/>
          <a:lstStyle>
            <a:lvl1pPr algn="r">
              <a:defRPr>
                <a:solidFill>
                  <a:srgbClr val="FF0000"/>
                </a:solidFill>
              </a:defRPr>
            </a:lvl1pPr>
          </a:lstStyle>
          <a:p>
            <a:fld id="{B6F15528-21DE-4FAA-801E-634DDDAF4B2B}" type="slidenum">
              <a:rPr lang="it-IT" smtClean="0"/>
              <a:pPr/>
              <a:t>‹N›</a:t>
            </a:fld>
            <a:endParaRPr lang="it-IT"/>
          </a:p>
        </p:txBody>
      </p:sp>
    </p:spTree>
    <p:extLst>
      <p:ext uri="{BB962C8B-B14F-4D97-AF65-F5344CB8AC3E}">
        <p14:creationId xmlns:p14="http://schemas.microsoft.com/office/powerpoint/2010/main" val="224604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a:solidFill>
                  <a:srgbClr val="FF0000"/>
                </a:solidFill>
                <a:latin typeface="Tahoma"/>
                <a:cs typeface="Tahoma"/>
              </a:defRPr>
            </a:lvl1pPr>
          </a:lstStyle>
          <a:p>
            <a:endParaRPr/>
          </a:p>
        </p:txBody>
      </p:sp>
      <p:sp>
        <p:nvSpPr>
          <p:cNvPr id="3" name="Holder 3"/>
          <p:cNvSpPr>
            <a:spLocks noGrp="1"/>
          </p:cNvSpPr>
          <p:nvPr>
            <p:ph type="body" idx="1"/>
          </p:nvPr>
        </p:nvSpPr>
        <p:spPr>
          <a:xfrm>
            <a:off x="871947" y="3162045"/>
            <a:ext cx="10450450" cy="1827173"/>
          </a:xfrm>
          <a:prstGeom prst="rect">
            <a:avLst/>
          </a:prstGeom>
        </p:spPr>
        <p:txBody>
          <a:bodyPr lIns="0" tIns="0" rIns="0" bIns="0"/>
          <a:lstStyle>
            <a:lvl1pPr>
              <a:defRPr sz="4000">
                <a:solidFill>
                  <a:schemeClr val="bg1"/>
                </a:solidFill>
                <a:latin typeface="Tahoma"/>
                <a:cs typeface="Tahoma"/>
              </a:defRPr>
            </a:lvl1pPr>
          </a:lstStyle>
          <a:p>
            <a:endParaRPr/>
          </a:p>
        </p:txBody>
      </p:sp>
      <p:sp>
        <p:nvSpPr>
          <p:cNvPr id="4" name="Holder 4"/>
          <p:cNvSpPr>
            <a:spLocks noGrp="1"/>
          </p:cNvSpPr>
          <p:nvPr>
            <p:ph type="ftr" sz="quarter" idx="5"/>
          </p:nvPr>
        </p:nvSpPr>
        <p:spPr>
          <a:xfrm>
            <a:off x="4146077" y="6377940"/>
            <a:ext cx="390219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p:txBody>
          <a:bodyPr lIns="0" tIns="0" rIns="0" bIns="0"/>
          <a:lstStyle>
            <a:lvl1pPr algn="r">
              <a:defRPr>
                <a:solidFill>
                  <a:srgbClr val="FF0000"/>
                </a:solidFill>
              </a:defRPr>
            </a:lvl1pPr>
          </a:lstStyle>
          <a:p>
            <a:fld id="{B6F15528-21DE-4FAA-801E-634DDDAF4B2B}" type="slidenum">
              <a:rPr lang="it-IT" smtClean="0"/>
              <a:pPr/>
              <a:t>‹N›</a:t>
            </a:fld>
            <a:endParaRPr lang="it-IT"/>
          </a:p>
        </p:txBody>
      </p:sp>
      <p:sp>
        <p:nvSpPr>
          <p:cNvPr id="7"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
        <p:nvSpPr>
          <p:cNvPr id="9" name="CasellaDiTesto 8"/>
          <p:cNvSpPr txBox="1"/>
          <p:nvPr userDrawn="1"/>
        </p:nvSpPr>
        <p:spPr>
          <a:xfrm>
            <a:off x="8613912" y="6066096"/>
            <a:ext cx="3591340" cy="923330"/>
          </a:xfrm>
          <a:prstGeom prst="rect">
            <a:avLst/>
          </a:prstGeom>
          <a:noFill/>
        </p:spPr>
        <p:txBody>
          <a:bodyPr wrap="square" rtlCol="0">
            <a:spAutoFit/>
          </a:bodyPr>
          <a:lstStyle/>
          <a:p>
            <a:r>
              <a:rPr lang="it-IT" sz="1800" b="1" i="1" dirty="0">
                <a:solidFill>
                  <a:schemeClr val="bg1">
                    <a:lumMod val="65000"/>
                  </a:schemeClr>
                </a:solidFill>
              </a:rPr>
              <a:t>Prof. Dott. Raffaele MARCELLO</a:t>
            </a:r>
            <a:br>
              <a:rPr lang="it-IT" sz="1800" b="1" i="1" dirty="0">
                <a:solidFill>
                  <a:schemeClr val="bg1">
                    <a:lumMod val="65000"/>
                  </a:schemeClr>
                </a:solidFill>
              </a:rPr>
            </a:br>
            <a:r>
              <a:rPr lang="it-IT" sz="1800" dirty="0"/>
              <a:t/>
            </a:r>
            <a:br>
              <a:rPr lang="it-IT" sz="1800" dirty="0"/>
            </a:br>
            <a:endParaRPr lang="it-IT" dirty="0"/>
          </a:p>
        </p:txBody>
      </p:sp>
    </p:spTree>
    <p:extLst>
      <p:ext uri="{BB962C8B-B14F-4D97-AF65-F5344CB8AC3E}">
        <p14:creationId xmlns:p14="http://schemas.microsoft.com/office/powerpoint/2010/main" val="454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zione">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lvl1pPr algn="ctr">
              <a:defRPr sz="3218">
                <a:solidFill>
                  <a:srgbClr val="FF0000"/>
                </a:solidFill>
              </a:defRPr>
            </a:lvl1pPr>
          </a:lstStyle>
          <a:p>
            <a:r>
              <a:rPr lang="it-IT" dirty="0"/>
              <a:t>Fare clic per modificare lo stile del titolo</a:t>
            </a:r>
          </a:p>
        </p:txBody>
      </p:sp>
      <p:sp>
        <p:nvSpPr>
          <p:cNvPr id="3"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
        <p:nvSpPr>
          <p:cNvPr id="4" name="CasellaDiTesto 3"/>
          <p:cNvSpPr txBox="1"/>
          <p:nvPr userDrawn="1"/>
        </p:nvSpPr>
        <p:spPr>
          <a:xfrm>
            <a:off x="8613912" y="6066096"/>
            <a:ext cx="3591340" cy="923330"/>
          </a:xfrm>
          <a:prstGeom prst="rect">
            <a:avLst/>
          </a:prstGeom>
          <a:noFill/>
        </p:spPr>
        <p:txBody>
          <a:bodyPr wrap="square" rtlCol="0">
            <a:spAutoFit/>
          </a:bodyPr>
          <a:lstStyle/>
          <a:p>
            <a:r>
              <a:rPr lang="it-IT" sz="1800" b="1" i="1" dirty="0">
                <a:solidFill>
                  <a:schemeClr val="bg1">
                    <a:lumMod val="65000"/>
                  </a:schemeClr>
                </a:solidFill>
              </a:rPr>
              <a:t>Prof. Dott. Raffaele MARCELLO</a:t>
            </a:r>
            <a:br>
              <a:rPr lang="it-IT" sz="1800" b="1" i="1" dirty="0">
                <a:solidFill>
                  <a:schemeClr val="bg1">
                    <a:lumMod val="65000"/>
                  </a:schemeClr>
                </a:solidFill>
              </a:rPr>
            </a:br>
            <a:r>
              <a:rPr lang="it-IT" sz="1800" dirty="0"/>
              <a:t/>
            </a:r>
            <a:br>
              <a:rPr lang="it-IT" sz="1800" dirty="0"/>
            </a:br>
            <a:endParaRPr lang="it-IT" dirty="0"/>
          </a:p>
        </p:txBody>
      </p:sp>
      <p:sp>
        <p:nvSpPr>
          <p:cNvPr id="5" name="Holder 6"/>
          <p:cNvSpPr>
            <a:spLocks noGrp="1"/>
          </p:cNvSpPr>
          <p:nvPr>
            <p:ph type="sldNum" sz="quarter" idx="7"/>
          </p:nvPr>
        </p:nvSpPr>
        <p:spPr>
          <a:xfrm>
            <a:off x="11638547" y="6464466"/>
            <a:ext cx="429126" cy="365125"/>
          </a:xfrm>
        </p:spPr>
        <p:txBody>
          <a:bodyPr lIns="0" tIns="0" rIns="0" bIns="0"/>
          <a:lstStyle>
            <a:lvl1pPr algn="r">
              <a:defRPr>
                <a:solidFill>
                  <a:srgbClr val="FF0000"/>
                </a:solidFill>
              </a:defRPr>
            </a:lvl1pPr>
          </a:lstStyle>
          <a:p>
            <a:fld id="{B6F15528-21DE-4FAA-801E-634DDDAF4B2B}" type="slidenum">
              <a:rPr lang="it-IT" smtClean="0"/>
              <a:pPr/>
              <a:t>‹N›</a:t>
            </a:fld>
            <a:endParaRPr lang="it-IT"/>
          </a:p>
        </p:txBody>
      </p:sp>
    </p:spTree>
    <p:extLst>
      <p:ext uri="{BB962C8B-B14F-4D97-AF65-F5344CB8AC3E}">
        <p14:creationId xmlns:p14="http://schemas.microsoft.com/office/powerpoint/2010/main" val="1000110122"/>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351" y="87313"/>
            <a:ext cx="12177183" cy="658812"/>
          </a:xfrm>
        </p:spPr>
        <p:txBody>
          <a:bodyPr/>
          <a:lstStyle/>
          <a:p>
            <a:r>
              <a:rPr lang="it-IT"/>
              <a:t>Fare clic per modificare lo stile del titolo</a:t>
            </a:r>
          </a:p>
        </p:txBody>
      </p:sp>
      <p:sp>
        <p:nvSpPr>
          <p:cNvPr id="3" name="Segnaposto tabella 2"/>
          <p:cNvSpPr>
            <a:spLocks noGrp="1"/>
          </p:cNvSpPr>
          <p:nvPr>
            <p:ph type="tbl" idx="1"/>
          </p:nvPr>
        </p:nvSpPr>
        <p:spPr>
          <a:xfrm>
            <a:off x="914400" y="1371600"/>
            <a:ext cx="10363200" cy="4724400"/>
          </a:xfrm>
          <a:prstGeom prst="rect">
            <a:avLst/>
          </a:prstGeom>
        </p:spPr>
        <p:txBody>
          <a:bodyPr/>
          <a:lstStyle/>
          <a:p>
            <a:pPr lvl="0"/>
            <a:endParaRPr lang="it-IT" noProof="0"/>
          </a:p>
        </p:txBody>
      </p:sp>
      <p:sp>
        <p:nvSpPr>
          <p:cNvPr id="4"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
        <p:nvSpPr>
          <p:cNvPr id="7" name="Holder 6"/>
          <p:cNvSpPr>
            <a:spLocks noGrp="1"/>
          </p:cNvSpPr>
          <p:nvPr>
            <p:ph type="sldNum" sz="quarter" idx="7"/>
          </p:nvPr>
        </p:nvSpPr>
        <p:spPr>
          <a:xfrm>
            <a:off x="11638547" y="6464466"/>
            <a:ext cx="429126" cy="365125"/>
          </a:xfrm>
        </p:spPr>
        <p:txBody>
          <a:bodyPr lIns="0" tIns="0" rIns="0" bIns="0"/>
          <a:lstStyle>
            <a:lvl1pPr algn="r">
              <a:defRPr>
                <a:solidFill>
                  <a:srgbClr val="FF0000"/>
                </a:solidFill>
              </a:defRPr>
            </a:lvl1pPr>
          </a:lstStyle>
          <a:p>
            <a:fld id="{B6F15528-21DE-4FAA-801E-634DDDAF4B2B}" type="slidenum">
              <a:rPr lang="it-IT" smtClean="0"/>
              <a:pPr/>
              <a:t>‹N›</a:t>
            </a:fld>
            <a:endParaRPr lang="it-IT"/>
          </a:p>
        </p:txBody>
      </p:sp>
      <p:sp>
        <p:nvSpPr>
          <p:cNvPr id="8" name="CasellaDiTesto 7"/>
          <p:cNvSpPr txBox="1"/>
          <p:nvPr userDrawn="1"/>
        </p:nvSpPr>
        <p:spPr>
          <a:xfrm>
            <a:off x="8613912" y="6066096"/>
            <a:ext cx="3591340" cy="923330"/>
          </a:xfrm>
          <a:prstGeom prst="rect">
            <a:avLst/>
          </a:prstGeom>
          <a:noFill/>
        </p:spPr>
        <p:txBody>
          <a:bodyPr wrap="square" rtlCol="0">
            <a:spAutoFit/>
          </a:bodyPr>
          <a:lstStyle/>
          <a:p>
            <a:r>
              <a:rPr lang="it-IT" sz="1800" b="1" i="1" dirty="0">
                <a:solidFill>
                  <a:schemeClr val="bg1">
                    <a:lumMod val="65000"/>
                  </a:schemeClr>
                </a:solidFill>
              </a:rPr>
              <a:t>Prof. Dott. Raffaele MARCELLO</a:t>
            </a:r>
            <a:br>
              <a:rPr lang="it-IT" sz="1800" b="1" i="1" dirty="0">
                <a:solidFill>
                  <a:schemeClr val="bg1">
                    <a:lumMod val="65000"/>
                  </a:schemeClr>
                </a:solidFill>
              </a:rPr>
            </a:br>
            <a:r>
              <a:rPr lang="it-IT" sz="1800" dirty="0"/>
              <a:t/>
            </a:r>
            <a:br>
              <a:rPr lang="it-IT" sz="1800" dirty="0"/>
            </a:br>
            <a:endParaRPr lang="it-IT" dirty="0"/>
          </a:p>
        </p:txBody>
      </p:sp>
    </p:spTree>
    <p:extLst>
      <p:ext uri="{BB962C8B-B14F-4D97-AF65-F5344CB8AC3E}">
        <p14:creationId xmlns:p14="http://schemas.microsoft.com/office/powerpoint/2010/main" val="198057960"/>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7"/>
          <p:cNvSpPr>
            <a:spLocks noChangeAspect="1"/>
          </p:cNvSpPr>
          <p:nvPr userDrawn="1"/>
        </p:nvSpPr>
        <p:spPr bwMode="auto">
          <a:xfrm rot="2349071">
            <a:off x="9282313" y="2426758"/>
            <a:ext cx="1377817" cy="7223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4" name="Group 73"/>
          <p:cNvGrpSpPr/>
          <p:nvPr userDrawn="1"/>
        </p:nvGrpSpPr>
        <p:grpSpPr>
          <a:xfrm>
            <a:off x="-78656" y="-73740"/>
            <a:ext cx="12355023" cy="3160554"/>
            <a:chOff x="-58992" y="-73740"/>
            <a:chExt cx="9266267" cy="3160554"/>
          </a:xfrm>
          <a:effectLst>
            <a:outerShdw blurRad="50800" dist="38100" dir="2700000" algn="tl" rotWithShape="0">
              <a:prstClr val="black">
                <a:alpha val="40000"/>
              </a:prstClr>
            </a:outerShdw>
          </a:effectLst>
        </p:grpSpPr>
        <p:sp>
          <p:nvSpPr>
            <p:cNvPr id="75" name="Freeform 7"/>
            <p:cNvSpPr>
              <a:spLocks/>
            </p:cNvSpPr>
            <p:nvPr/>
          </p:nvSpPr>
          <p:spPr bwMode="auto">
            <a:xfrm rot="535370" flipV="1">
              <a:off x="1939840" y="-60812"/>
              <a:ext cx="1019800" cy="678036"/>
            </a:xfrm>
            <a:custGeom>
              <a:avLst/>
              <a:gdLst/>
              <a:ahLst/>
              <a:cxnLst/>
              <a:rect l="l" t="t" r="r" b="b"/>
              <a:pathLst>
                <a:path w="1019800" h="678036">
                  <a:moveTo>
                    <a:pt x="834352" y="20653"/>
                  </a:moveTo>
                  <a:cubicBezTo>
                    <a:pt x="815935" y="83585"/>
                    <a:pt x="806727" y="206378"/>
                    <a:pt x="814401" y="249356"/>
                  </a:cubicBezTo>
                  <a:cubicBezTo>
                    <a:pt x="823609" y="290798"/>
                    <a:pt x="941781" y="243216"/>
                    <a:pt x="989357" y="269309"/>
                  </a:cubicBezTo>
                  <a:cubicBezTo>
                    <a:pt x="1007773" y="280054"/>
                    <a:pt x="1024655" y="330706"/>
                    <a:pt x="1018516" y="366009"/>
                  </a:cubicBezTo>
                  <a:cubicBezTo>
                    <a:pt x="1012377" y="399777"/>
                    <a:pt x="986287" y="428941"/>
                    <a:pt x="941781" y="430476"/>
                  </a:cubicBezTo>
                  <a:cubicBezTo>
                    <a:pt x="926434" y="430476"/>
                    <a:pt x="908017" y="427406"/>
                    <a:pt x="889601" y="425871"/>
                  </a:cubicBezTo>
                  <a:cubicBezTo>
                    <a:pt x="874254" y="424336"/>
                    <a:pt x="851233" y="418197"/>
                    <a:pt x="838956" y="421267"/>
                  </a:cubicBezTo>
                  <a:cubicBezTo>
                    <a:pt x="823609" y="425871"/>
                    <a:pt x="817470" y="459639"/>
                    <a:pt x="815935" y="476523"/>
                  </a:cubicBezTo>
                  <a:cubicBezTo>
                    <a:pt x="811331" y="547130"/>
                    <a:pt x="826678" y="617736"/>
                    <a:pt x="835886" y="677598"/>
                  </a:cubicBezTo>
                  <a:lnTo>
                    <a:pt x="830865" y="678036"/>
                  </a:lnTo>
                  <a:lnTo>
                    <a:pt x="579460" y="638564"/>
                  </a:lnTo>
                  <a:cubicBezTo>
                    <a:pt x="582752" y="608500"/>
                    <a:pt x="596735" y="573563"/>
                    <a:pt x="594938" y="550199"/>
                  </a:cubicBezTo>
                  <a:cubicBezTo>
                    <a:pt x="593403" y="513361"/>
                    <a:pt x="564244" y="488803"/>
                    <a:pt x="536619" y="484198"/>
                  </a:cubicBezTo>
                  <a:cubicBezTo>
                    <a:pt x="508995" y="481128"/>
                    <a:pt x="476766" y="484198"/>
                    <a:pt x="455280" y="496477"/>
                  </a:cubicBezTo>
                  <a:cubicBezTo>
                    <a:pt x="425004" y="514646"/>
                    <a:pt x="430564" y="577615"/>
                    <a:pt x="436667" y="616145"/>
                  </a:cubicBezTo>
                  <a:lnTo>
                    <a:pt x="205482" y="579848"/>
                  </a:lnTo>
                  <a:cubicBezTo>
                    <a:pt x="210944" y="515341"/>
                    <a:pt x="205166" y="445855"/>
                    <a:pt x="183637" y="430476"/>
                  </a:cubicBezTo>
                  <a:cubicBezTo>
                    <a:pt x="151409" y="407452"/>
                    <a:pt x="56257" y="448895"/>
                    <a:pt x="17889" y="412057"/>
                  </a:cubicBezTo>
                  <a:cubicBezTo>
                    <a:pt x="-5131" y="390568"/>
                    <a:pt x="-5131" y="321497"/>
                    <a:pt x="13285" y="292333"/>
                  </a:cubicBezTo>
                  <a:cubicBezTo>
                    <a:pt x="31702" y="260100"/>
                    <a:pt x="79278" y="266240"/>
                    <a:pt x="120714" y="272380"/>
                  </a:cubicBezTo>
                  <a:cubicBezTo>
                    <a:pt x="134527" y="273915"/>
                    <a:pt x="160617" y="286194"/>
                    <a:pt x="177499" y="281589"/>
                  </a:cubicBezTo>
                  <a:cubicBezTo>
                    <a:pt x="191311" y="276984"/>
                    <a:pt x="194380" y="249356"/>
                    <a:pt x="195915" y="227867"/>
                  </a:cubicBezTo>
                  <a:cubicBezTo>
                    <a:pt x="202054" y="151121"/>
                    <a:pt x="188242" y="89724"/>
                    <a:pt x="183637" y="23723"/>
                  </a:cubicBezTo>
                  <a:cubicBezTo>
                    <a:pt x="228144" y="19118"/>
                    <a:pt x="275720" y="5304"/>
                    <a:pt x="324830" y="699"/>
                  </a:cubicBezTo>
                  <a:cubicBezTo>
                    <a:pt x="375475" y="-2370"/>
                    <a:pt x="432259" y="3769"/>
                    <a:pt x="439933" y="37537"/>
                  </a:cubicBezTo>
                  <a:cubicBezTo>
                    <a:pt x="441468" y="49816"/>
                    <a:pt x="433794" y="92794"/>
                    <a:pt x="432259" y="103539"/>
                  </a:cubicBezTo>
                  <a:cubicBezTo>
                    <a:pt x="429190" y="125028"/>
                    <a:pt x="421516" y="152656"/>
                    <a:pt x="429190" y="174145"/>
                  </a:cubicBezTo>
                  <a:cubicBezTo>
                    <a:pt x="444537" y="217123"/>
                    <a:pt x="547362" y="226332"/>
                    <a:pt x="579591" y="192564"/>
                  </a:cubicBezTo>
                  <a:cubicBezTo>
                    <a:pt x="593403" y="178749"/>
                    <a:pt x="591869" y="143446"/>
                    <a:pt x="590334" y="118888"/>
                  </a:cubicBezTo>
                  <a:cubicBezTo>
                    <a:pt x="587264" y="94329"/>
                    <a:pt x="573452" y="74375"/>
                    <a:pt x="576522" y="51351"/>
                  </a:cubicBezTo>
                  <a:cubicBezTo>
                    <a:pt x="582660" y="-13115"/>
                    <a:pt x="683951" y="6839"/>
                    <a:pt x="742269" y="11444"/>
                  </a:cubicBezTo>
                  <a:cubicBezTo>
                    <a:pt x="774498" y="14513"/>
                    <a:pt x="805192"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
            <p:cNvSpPr>
              <a:spLocks/>
            </p:cNvSpPr>
            <p:nvPr/>
          </p:nvSpPr>
          <p:spPr bwMode="auto">
            <a:xfrm rot="535370" flipV="1">
              <a:off x="655126" y="-57330"/>
              <a:ext cx="1019644" cy="481486"/>
            </a:xfrm>
            <a:custGeom>
              <a:avLst/>
              <a:gdLst/>
              <a:ahLst/>
              <a:cxnLst/>
              <a:rect l="l" t="t" r="r" b="b"/>
              <a:pathLst>
                <a:path w="1019644" h="481486">
                  <a:moveTo>
                    <a:pt x="834196" y="20653"/>
                  </a:moveTo>
                  <a:cubicBezTo>
                    <a:pt x="815779" y="83585"/>
                    <a:pt x="806571" y="206378"/>
                    <a:pt x="814245" y="249356"/>
                  </a:cubicBezTo>
                  <a:cubicBezTo>
                    <a:pt x="823453" y="290798"/>
                    <a:pt x="941625" y="243216"/>
                    <a:pt x="989201" y="269310"/>
                  </a:cubicBezTo>
                  <a:cubicBezTo>
                    <a:pt x="1007617" y="280054"/>
                    <a:pt x="1024499" y="330706"/>
                    <a:pt x="1018360" y="366010"/>
                  </a:cubicBezTo>
                  <a:cubicBezTo>
                    <a:pt x="1012221" y="399777"/>
                    <a:pt x="986131" y="428941"/>
                    <a:pt x="941625" y="430476"/>
                  </a:cubicBezTo>
                  <a:cubicBezTo>
                    <a:pt x="926278" y="430476"/>
                    <a:pt x="907861" y="427406"/>
                    <a:pt x="889445" y="425871"/>
                  </a:cubicBezTo>
                  <a:cubicBezTo>
                    <a:pt x="874098" y="424336"/>
                    <a:pt x="851077" y="418197"/>
                    <a:pt x="838800" y="421267"/>
                  </a:cubicBezTo>
                  <a:cubicBezTo>
                    <a:pt x="823453" y="425871"/>
                    <a:pt x="817314" y="459639"/>
                    <a:pt x="815779" y="476523"/>
                  </a:cubicBezTo>
                  <a:lnTo>
                    <a:pt x="816007" y="481486"/>
                  </a:lnTo>
                  <a:lnTo>
                    <a:pt x="37" y="353375"/>
                  </a:lnTo>
                  <a:cubicBezTo>
                    <a:pt x="-460" y="330304"/>
                    <a:pt x="4142" y="306566"/>
                    <a:pt x="13129" y="292333"/>
                  </a:cubicBezTo>
                  <a:cubicBezTo>
                    <a:pt x="31546" y="260100"/>
                    <a:pt x="79122" y="266240"/>
                    <a:pt x="120559" y="272380"/>
                  </a:cubicBezTo>
                  <a:cubicBezTo>
                    <a:pt x="134371" y="273915"/>
                    <a:pt x="160461" y="286194"/>
                    <a:pt x="177343" y="281589"/>
                  </a:cubicBezTo>
                  <a:cubicBezTo>
                    <a:pt x="191155" y="276984"/>
                    <a:pt x="194224" y="249356"/>
                    <a:pt x="195759" y="227867"/>
                  </a:cubicBezTo>
                  <a:cubicBezTo>
                    <a:pt x="201898" y="151121"/>
                    <a:pt x="188086" y="89724"/>
                    <a:pt x="183481" y="23723"/>
                  </a:cubicBezTo>
                  <a:cubicBezTo>
                    <a:pt x="227988" y="19118"/>
                    <a:pt x="275564" y="5304"/>
                    <a:pt x="324674" y="699"/>
                  </a:cubicBezTo>
                  <a:cubicBezTo>
                    <a:pt x="375319" y="-2370"/>
                    <a:pt x="432104" y="3769"/>
                    <a:pt x="439777" y="37537"/>
                  </a:cubicBezTo>
                  <a:cubicBezTo>
                    <a:pt x="441312" y="49816"/>
                    <a:pt x="433638" y="92794"/>
                    <a:pt x="432103" y="103539"/>
                  </a:cubicBezTo>
                  <a:cubicBezTo>
                    <a:pt x="429034" y="125028"/>
                    <a:pt x="421361" y="152656"/>
                    <a:pt x="429034" y="174145"/>
                  </a:cubicBezTo>
                  <a:cubicBezTo>
                    <a:pt x="444381" y="217123"/>
                    <a:pt x="547206" y="226332"/>
                    <a:pt x="579435" y="192564"/>
                  </a:cubicBezTo>
                  <a:cubicBezTo>
                    <a:pt x="593247" y="178750"/>
                    <a:pt x="591713" y="143446"/>
                    <a:pt x="590178" y="118888"/>
                  </a:cubicBezTo>
                  <a:cubicBezTo>
                    <a:pt x="587109" y="94329"/>
                    <a:pt x="573296" y="74375"/>
                    <a:pt x="576366" y="51351"/>
                  </a:cubicBezTo>
                  <a:cubicBezTo>
                    <a:pt x="582504" y="-13115"/>
                    <a:pt x="683795" y="6839"/>
                    <a:pt x="742114" y="11444"/>
                  </a:cubicBezTo>
                  <a:cubicBezTo>
                    <a:pt x="774342" y="14514"/>
                    <a:pt x="805036" y="17583"/>
                    <a:pt x="834196"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Freeform 7"/>
            <p:cNvSpPr>
              <a:spLocks/>
            </p:cNvSpPr>
            <p:nvPr/>
          </p:nvSpPr>
          <p:spPr bwMode="auto">
            <a:xfrm rot="11335370" flipV="1">
              <a:off x="5204267" y="-5904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Freeform 7"/>
            <p:cNvSpPr>
              <a:spLocks/>
            </p:cNvSpPr>
            <p:nvPr/>
          </p:nvSpPr>
          <p:spPr bwMode="auto">
            <a:xfrm rot="11335370" flipV="1">
              <a:off x="4101517" y="-73740"/>
              <a:ext cx="835345" cy="361468"/>
            </a:xfrm>
            <a:custGeom>
              <a:avLst/>
              <a:gdLst/>
              <a:ahLst/>
              <a:cxnLst/>
              <a:rect l="l" t="t" r="r" b="b"/>
              <a:pathLst>
                <a:path w="835345" h="361468">
                  <a:moveTo>
                    <a:pt x="330181" y="360230"/>
                  </a:moveTo>
                  <a:cubicBezTo>
                    <a:pt x="278617" y="355482"/>
                    <a:pt x="233745" y="338192"/>
                    <a:pt x="192347" y="327826"/>
                  </a:cubicBezTo>
                  <a:cubicBezTo>
                    <a:pt x="212222" y="260301"/>
                    <a:pt x="215311" y="116039"/>
                    <a:pt x="183079" y="93002"/>
                  </a:cubicBezTo>
                  <a:cubicBezTo>
                    <a:pt x="150847" y="69966"/>
                    <a:pt x="55694" y="111431"/>
                    <a:pt x="17386" y="74574"/>
                  </a:cubicBezTo>
                  <a:cubicBezTo>
                    <a:pt x="2973" y="61170"/>
                    <a:pt x="-2434" y="29162"/>
                    <a:pt x="1000" y="0"/>
                  </a:cubicBezTo>
                  <a:lnTo>
                    <a:pt x="817512" y="128196"/>
                  </a:lnTo>
                  <a:cubicBezTo>
                    <a:pt x="816110" y="132132"/>
                    <a:pt x="815657" y="135900"/>
                    <a:pt x="815367" y="139075"/>
                  </a:cubicBezTo>
                  <a:cubicBezTo>
                    <a:pt x="810733" y="209694"/>
                    <a:pt x="826077" y="280242"/>
                    <a:pt x="835345" y="340135"/>
                  </a:cubicBezTo>
                  <a:cubicBezTo>
                    <a:pt x="790858" y="344743"/>
                    <a:pt x="757082" y="346254"/>
                    <a:pt x="711050" y="350862"/>
                  </a:cubicBezTo>
                  <a:cubicBezTo>
                    <a:pt x="680363" y="353957"/>
                    <a:pt x="620429" y="369291"/>
                    <a:pt x="591286" y="350862"/>
                  </a:cubicBezTo>
                  <a:cubicBezTo>
                    <a:pt x="554522" y="326314"/>
                    <a:pt x="597465" y="252671"/>
                    <a:pt x="594375" y="212718"/>
                  </a:cubicBezTo>
                  <a:cubicBezTo>
                    <a:pt x="592830" y="175860"/>
                    <a:pt x="563688" y="151312"/>
                    <a:pt x="536089" y="146705"/>
                  </a:cubicBezTo>
                  <a:cubicBezTo>
                    <a:pt x="508491" y="143682"/>
                    <a:pt x="476259" y="146705"/>
                    <a:pt x="454736" y="159015"/>
                  </a:cubicBezTo>
                  <a:cubicBezTo>
                    <a:pt x="424049" y="177444"/>
                    <a:pt x="430125" y="241873"/>
                    <a:pt x="436303" y="280242"/>
                  </a:cubicBezTo>
                  <a:cubicBezTo>
                    <a:pt x="437848" y="294063"/>
                    <a:pt x="442482" y="310981"/>
                    <a:pt x="440937" y="323218"/>
                  </a:cubicBezTo>
                  <a:cubicBezTo>
                    <a:pt x="436303" y="344743"/>
                    <a:pt x="411794" y="356981"/>
                    <a:pt x="384093" y="360076"/>
                  </a:cubicBezTo>
                  <a:cubicBezTo>
                    <a:pt x="365299" y="362002"/>
                    <a:pt x="347368" y="361813"/>
                    <a:pt x="330181" y="360230"/>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Freeform 8"/>
            <p:cNvSpPr>
              <a:spLocks/>
            </p:cNvSpPr>
            <p:nvPr/>
          </p:nvSpPr>
          <p:spPr bwMode="auto">
            <a:xfrm rot="535370" flipV="1">
              <a:off x="1550961" y="655821"/>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79"/>
            <p:cNvSpPr>
              <a:spLocks/>
            </p:cNvSpPr>
            <p:nvPr/>
          </p:nvSpPr>
          <p:spPr bwMode="auto">
            <a:xfrm rot="16735370" flipV="1">
              <a:off x="2505919" y="-141953"/>
              <a:ext cx="203360" cy="407716"/>
            </a:xfrm>
            <a:custGeom>
              <a:avLst/>
              <a:gdLst/>
              <a:ahLst/>
              <a:cxnLst/>
              <a:rect l="l" t="t" r="r" b="b"/>
              <a:pathLst>
                <a:path w="203360" h="407716">
                  <a:moveTo>
                    <a:pt x="183638" y="3296"/>
                  </a:moveTo>
                  <a:lnTo>
                    <a:pt x="203360" y="0"/>
                  </a:lnTo>
                  <a:lnTo>
                    <a:pt x="191277" y="76961"/>
                  </a:lnTo>
                  <a:cubicBezTo>
                    <a:pt x="188411" y="52354"/>
                    <a:pt x="185371" y="28152"/>
                    <a:pt x="183638" y="3296"/>
                  </a:cubicBezTo>
                  <a:close/>
                  <a:moveTo>
                    <a:pt x="2998" y="299895"/>
                  </a:moveTo>
                  <a:cubicBezTo>
                    <a:pt x="5228" y="288982"/>
                    <a:pt x="8681" y="279197"/>
                    <a:pt x="13285" y="271907"/>
                  </a:cubicBezTo>
                  <a:cubicBezTo>
                    <a:pt x="31702" y="239673"/>
                    <a:pt x="79278" y="245813"/>
                    <a:pt x="120714" y="251953"/>
                  </a:cubicBezTo>
                  <a:cubicBezTo>
                    <a:pt x="130819" y="253075"/>
                    <a:pt x="147492" y="259948"/>
                    <a:pt x="162539" y="259996"/>
                  </a:cubicBezTo>
                  <a:lnTo>
                    <a:pt x="140036" y="403330"/>
                  </a:lnTo>
                  <a:cubicBezTo>
                    <a:pt x="98675" y="405017"/>
                    <a:pt x="44562" y="417239"/>
                    <a:pt x="17890" y="391630"/>
                  </a:cubicBezTo>
                  <a:cubicBezTo>
                    <a:pt x="624" y="375513"/>
                    <a:pt x="-3692" y="332632"/>
                    <a:pt x="2998" y="29989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Freeform 7"/>
            <p:cNvSpPr>
              <a:spLocks/>
            </p:cNvSpPr>
            <p:nvPr/>
          </p:nvSpPr>
          <p:spPr bwMode="auto">
            <a:xfrm rot="11335370" flipV="1">
              <a:off x="2818096" y="-55536"/>
              <a:ext cx="642998" cy="135494"/>
            </a:xfrm>
            <a:custGeom>
              <a:avLst/>
              <a:gdLst/>
              <a:ahLst/>
              <a:cxnLst/>
              <a:rect l="l" t="t" r="r" b="b"/>
              <a:pathLst>
                <a:path w="642998" h="135494">
                  <a:moveTo>
                    <a:pt x="425632" y="133097"/>
                  </a:moveTo>
                  <a:cubicBezTo>
                    <a:pt x="415435" y="131992"/>
                    <a:pt x="406225" y="129494"/>
                    <a:pt x="398939" y="124887"/>
                  </a:cubicBezTo>
                  <a:cubicBezTo>
                    <a:pt x="379933" y="112196"/>
                    <a:pt x="382230" y="86382"/>
                    <a:pt x="388519" y="58900"/>
                  </a:cubicBezTo>
                  <a:lnTo>
                    <a:pt x="640526" y="98466"/>
                  </a:lnTo>
                  <a:cubicBezTo>
                    <a:pt x="641359" y="103776"/>
                    <a:pt x="642201" y="109008"/>
                    <a:pt x="642998" y="114161"/>
                  </a:cubicBezTo>
                  <a:cubicBezTo>
                    <a:pt x="598512" y="118768"/>
                    <a:pt x="564735" y="120280"/>
                    <a:pt x="518703" y="124887"/>
                  </a:cubicBezTo>
                  <a:cubicBezTo>
                    <a:pt x="495687" y="127209"/>
                    <a:pt x="456221" y="136414"/>
                    <a:pt x="425632" y="133097"/>
                  </a:cubicBezTo>
                  <a:close/>
                  <a:moveTo>
                    <a:pt x="137834" y="134256"/>
                  </a:moveTo>
                  <a:cubicBezTo>
                    <a:pt x="86270" y="129508"/>
                    <a:pt x="41397" y="112217"/>
                    <a:pt x="0" y="101851"/>
                  </a:cubicBezTo>
                  <a:cubicBezTo>
                    <a:pt x="7719" y="75625"/>
                    <a:pt x="12906" y="37825"/>
                    <a:pt x="13370" y="0"/>
                  </a:cubicBezTo>
                  <a:lnTo>
                    <a:pt x="241668" y="35843"/>
                  </a:lnTo>
                  <a:cubicBezTo>
                    <a:pt x="242141" y="42421"/>
                    <a:pt x="243048" y="48626"/>
                    <a:pt x="243956" y="54267"/>
                  </a:cubicBezTo>
                  <a:cubicBezTo>
                    <a:pt x="245501" y="68089"/>
                    <a:pt x="250135" y="85006"/>
                    <a:pt x="248590" y="97244"/>
                  </a:cubicBezTo>
                  <a:cubicBezTo>
                    <a:pt x="243956" y="118768"/>
                    <a:pt x="219447" y="131006"/>
                    <a:pt x="191746" y="134102"/>
                  </a:cubicBezTo>
                  <a:cubicBezTo>
                    <a:pt x="172953" y="136027"/>
                    <a:pt x="155021" y="135838"/>
                    <a:pt x="137834" y="13425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2" name="Freeform 7"/>
            <p:cNvSpPr>
              <a:spLocks/>
            </p:cNvSpPr>
            <p:nvPr/>
          </p:nvSpPr>
          <p:spPr bwMode="auto">
            <a:xfrm rot="5935370">
              <a:off x="2630821" y="73232"/>
              <a:ext cx="893534" cy="698936"/>
            </a:xfrm>
            <a:custGeom>
              <a:avLst/>
              <a:gdLst/>
              <a:ahLst/>
              <a:cxnLst/>
              <a:rect l="l" t="t" r="r" b="b"/>
              <a:pathLst>
                <a:path w="893534" h="698936">
                  <a:moveTo>
                    <a:pt x="892874" y="331342"/>
                  </a:moveTo>
                  <a:cubicBezTo>
                    <a:pt x="889858" y="299632"/>
                    <a:pt x="876933" y="277366"/>
                    <a:pt x="863091" y="269294"/>
                  </a:cubicBezTo>
                  <a:cubicBezTo>
                    <a:pt x="815574" y="243224"/>
                    <a:pt x="707180" y="313606"/>
                    <a:pt x="688112" y="249374"/>
                  </a:cubicBezTo>
                  <a:cubicBezTo>
                    <a:pt x="680566" y="206390"/>
                    <a:pt x="689743" y="83589"/>
                    <a:pt x="708098" y="20685"/>
                  </a:cubicBezTo>
                  <a:lnTo>
                    <a:pt x="616121" y="11459"/>
                  </a:lnTo>
                  <a:cubicBezTo>
                    <a:pt x="557794" y="6847"/>
                    <a:pt x="456437" y="-13073"/>
                    <a:pt x="450319" y="51368"/>
                  </a:cubicBezTo>
                  <a:cubicBezTo>
                    <a:pt x="447260" y="74363"/>
                    <a:pt x="461128" y="94352"/>
                    <a:pt x="464085" y="118955"/>
                  </a:cubicBezTo>
                  <a:cubicBezTo>
                    <a:pt x="465614" y="143487"/>
                    <a:pt x="467144" y="178713"/>
                    <a:pt x="453378" y="192551"/>
                  </a:cubicBezTo>
                  <a:cubicBezTo>
                    <a:pt x="421155" y="226310"/>
                    <a:pt x="318268" y="217084"/>
                    <a:pt x="302973" y="174170"/>
                  </a:cubicBezTo>
                  <a:cubicBezTo>
                    <a:pt x="295223" y="152713"/>
                    <a:pt x="302973" y="125035"/>
                    <a:pt x="305930" y="103508"/>
                  </a:cubicBezTo>
                  <a:cubicBezTo>
                    <a:pt x="307459" y="92815"/>
                    <a:pt x="315209" y="49831"/>
                    <a:pt x="313680" y="37599"/>
                  </a:cubicBezTo>
                  <a:cubicBezTo>
                    <a:pt x="305930" y="3841"/>
                    <a:pt x="249235" y="-2379"/>
                    <a:pt x="198556" y="696"/>
                  </a:cubicBezTo>
                  <a:cubicBezTo>
                    <a:pt x="149407" y="5309"/>
                    <a:pt x="101889" y="19148"/>
                    <a:pt x="57328" y="23761"/>
                  </a:cubicBezTo>
                  <a:cubicBezTo>
                    <a:pt x="62019" y="89739"/>
                    <a:pt x="75785" y="151105"/>
                    <a:pt x="69667" y="227917"/>
                  </a:cubicBezTo>
                  <a:cubicBezTo>
                    <a:pt x="68035" y="249374"/>
                    <a:pt x="65078" y="276982"/>
                    <a:pt x="51210" y="281595"/>
                  </a:cubicBezTo>
                  <a:cubicBezTo>
                    <a:pt x="36470" y="285636"/>
                    <a:pt x="14608" y="276696"/>
                    <a:pt x="0" y="273786"/>
                  </a:cubicBezTo>
                  <a:lnTo>
                    <a:pt x="23446" y="423118"/>
                  </a:lnTo>
                  <a:lnTo>
                    <a:pt x="57328" y="430466"/>
                  </a:lnTo>
                  <a:cubicBezTo>
                    <a:pt x="89653" y="453531"/>
                    <a:pt x="86491" y="597789"/>
                    <a:pt x="66607" y="665306"/>
                  </a:cubicBezTo>
                  <a:cubicBezTo>
                    <a:pt x="121875" y="679145"/>
                    <a:pt x="183159" y="705284"/>
                    <a:pt x="258412" y="697526"/>
                  </a:cubicBezTo>
                  <a:cubicBezTo>
                    <a:pt x="286046" y="694451"/>
                    <a:pt x="310620" y="682220"/>
                    <a:pt x="315209" y="660693"/>
                  </a:cubicBezTo>
                  <a:cubicBezTo>
                    <a:pt x="316739" y="648462"/>
                    <a:pt x="312150" y="631548"/>
                    <a:pt x="310620" y="617709"/>
                  </a:cubicBezTo>
                  <a:cubicBezTo>
                    <a:pt x="304401" y="579338"/>
                    <a:pt x="298282" y="514897"/>
                    <a:pt x="328975" y="496515"/>
                  </a:cubicBezTo>
                  <a:cubicBezTo>
                    <a:pt x="350491" y="484214"/>
                    <a:pt x="382713" y="481138"/>
                    <a:pt x="410449" y="484214"/>
                  </a:cubicBezTo>
                  <a:cubicBezTo>
                    <a:pt x="438082" y="488827"/>
                    <a:pt x="467144" y="513359"/>
                    <a:pt x="468775" y="550192"/>
                  </a:cubicBezTo>
                  <a:cubicBezTo>
                    <a:pt x="471834" y="590171"/>
                    <a:pt x="428905" y="663768"/>
                    <a:pt x="465614" y="688370"/>
                  </a:cubicBezTo>
                  <a:cubicBezTo>
                    <a:pt x="494778" y="706752"/>
                    <a:pt x="554736" y="691446"/>
                    <a:pt x="585428" y="688370"/>
                  </a:cubicBezTo>
                  <a:cubicBezTo>
                    <a:pt x="631417" y="683757"/>
                    <a:pt x="665168" y="682220"/>
                    <a:pt x="709729" y="677607"/>
                  </a:cubicBezTo>
                  <a:cubicBezTo>
                    <a:pt x="700450" y="617709"/>
                    <a:pt x="685052" y="547187"/>
                    <a:pt x="689743" y="476526"/>
                  </a:cubicBezTo>
                  <a:cubicBezTo>
                    <a:pt x="691272" y="459612"/>
                    <a:pt x="697391" y="425853"/>
                    <a:pt x="712788" y="421240"/>
                  </a:cubicBezTo>
                  <a:cubicBezTo>
                    <a:pt x="725024" y="418165"/>
                    <a:pt x="747968" y="424386"/>
                    <a:pt x="763467" y="425853"/>
                  </a:cubicBezTo>
                  <a:cubicBezTo>
                    <a:pt x="781720" y="427391"/>
                    <a:pt x="800176" y="430466"/>
                    <a:pt x="815574" y="430466"/>
                  </a:cubicBezTo>
                  <a:cubicBezTo>
                    <a:pt x="860032" y="428999"/>
                    <a:pt x="886137" y="415998"/>
                    <a:pt x="892255" y="366025"/>
                  </a:cubicBezTo>
                  <a:cubicBezTo>
                    <a:pt x="893784" y="353532"/>
                    <a:pt x="893880" y="341912"/>
                    <a:pt x="892874"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Freeform 7"/>
            <p:cNvSpPr>
              <a:spLocks/>
            </p:cNvSpPr>
            <p:nvPr/>
          </p:nvSpPr>
          <p:spPr bwMode="auto">
            <a:xfrm rot="16735370" flipV="1">
              <a:off x="1835702" y="548858"/>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Freeform 7"/>
            <p:cNvSpPr>
              <a:spLocks/>
            </p:cNvSpPr>
            <p:nvPr/>
          </p:nvSpPr>
          <p:spPr bwMode="auto">
            <a:xfrm rot="11335370" flipV="1">
              <a:off x="2478679" y="654166"/>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Freeform 7"/>
            <p:cNvSpPr>
              <a:spLocks/>
            </p:cNvSpPr>
            <p:nvPr/>
          </p:nvSpPr>
          <p:spPr bwMode="auto">
            <a:xfrm rot="5935370">
              <a:off x="1423152" y="-42876"/>
              <a:ext cx="741016" cy="697267"/>
            </a:xfrm>
            <a:custGeom>
              <a:avLst/>
              <a:gdLst/>
              <a:ahLst/>
              <a:cxnLst/>
              <a:rect l="l" t="t" r="r" b="b"/>
              <a:pathLst>
                <a:path w="741016" h="697267">
                  <a:moveTo>
                    <a:pt x="740356" y="331342"/>
                  </a:moveTo>
                  <a:cubicBezTo>
                    <a:pt x="737340" y="299631"/>
                    <a:pt x="724415" y="277366"/>
                    <a:pt x="710573" y="269294"/>
                  </a:cubicBezTo>
                  <a:cubicBezTo>
                    <a:pt x="663056" y="243224"/>
                    <a:pt x="554662" y="313605"/>
                    <a:pt x="535594" y="249374"/>
                  </a:cubicBezTo>
                  <a:cubicBezTo>
                    <a:pt x="528048" y="206390"/>
                    <a:pt x="537225" y="83589"/>
                    <a:pt x="555580" y="20685"/>
                  </a:cubicBezTo>
                  <a:lnTo>
                    <a:pt x="463603" y="11459"/>
                  </a:lnTo>
                  <a:cubicBezTo>
                    <a:pt x="405277" y="6846"/>
                    <a:pt x="303919" y="-13073"/>
                    <a:pt x="297801" y="51368"/>
                  </a:cubicBezTo>
                  <a:cubicBezTo>
                    <a:pt x="294742" y="74363"/>
                    <a:pt x="308610" y="94352"/>
                    <a:pt x="311567" y="118954"/>
                  </a:cubicBezTo>
                  <a:cubicBezTo>
                    <a:pt x="313096" y="143487"/>
                    <a:pt x="314626" y="178713"/>
                    <a:pt x="300860" y="192551"/>
                  </a:cubicBezTo>
                  <a:cubicBezTo>
                    <a:pt x="268638" y="226309"/>
                    <a:pt x="165750" y="217084"/>
                    <a:pt x="150455" y="174170"/>
                  </a:cubicBezTo>
                  <a:cubicBezTo>
                    <a:pt x="142705" y="152713"/>
                    <a:pt x="150455" y="125035"/>
                    <a:pt x="153412" y="103508"/>
                  </a:cubicBezTo>
                  <a:cubicBezTo>
                    <a:pt x="154941" y="92815"/>
                    <a:pt x="162691" y="49831"/>
                    <a:pt x="161162" y="37599"/>
                  </a:cubicBezTo>
                  <a:cubicBezTo>
                    <a:pt x="153412" y="3841"/>
                    <a:pt x="96717" y="-2379"/>
                    <a:pt x="46038" y="696"/>
                  </a:cubicBezTo>
                  <a:cubicBezTo>
                    <a:pt x="30468" y="2157"/>
                    <a:pt x="15063" y="4544"/>
                    <a:pt x="0" y="8036"/>
                  </a:cubicBezTo>
                  <a:lnTo>
                    <a:pt x="108143" y="696828"/>
                  </a:lnTo>
                  <a:cubicBezTo>
                    <a:pt x="134883" y="693762"/>
                    <a:pt x="158230" y="681620"/>
                    <a:pt x="162691" y="660693"/>
                  </a:cubicBezTo>
                  <a:cubicBezTo>
                    <a:pt x="164221" y="648462"/>
                    <a:pt x="159632" y="631547"/>
                    <a:pt x="158102" y="617709"/>
                  </a:cubicBezTo>
                  <a:cubicBezTo>
                    <a:pt x="151883" y="579337"/>
                    <a:pt x="145765" y="514896"/>
                    <a:pt x="176457" y="496515"/>
                  </a:cubicBezTo>
                  <a:cubicBezTo>
                    <a:pt x="197973" y="484214"/>
                    <a:pt x="230195" y="481138"/>
                    <a:pt x="257931" y="484213"/>
                  </a:cubicBezTo>
                  <a:cubicBezTo>
                    <a:pt x="285564" y="488827"/>
                    <a:pt x="314626" y="513359"/>
                    <a:pt x="316257" y="550192"/>
                  </a:cubicBezTo>
                  <a:cubicBezTo>
                    <a:pt x="319316" y="590171"/>
                    <a:pt x="276387" y="663768"/>
                    <a:pt x="313096" y="688370"/>
                  </a:cubicBezTo>
                  <a:cubicBezTo>
                    <a:pt x="342260" y="706752"/>
                    <a:pt x="402218" y="691445"/>
                    <a:pt x="432911" y="688370"/>
                  </a:cubicBezTo>
                  <a:cubicBezTo>
                    <a:pt x="478899" y="683757"/>
                    <a:pt x="512651" y="682220"/>
                    <a:pt x="557211" y="677607"/>
                  </a:cubicBezTo>
                  <a:cubicBezTo>
                    <a:pt x="547932" y="617709"/>
                    <a:pt x="532535" y="547187"/>
                    <a:pt x="537225" y="476525"/>
                  </a:cubicBezTo>
                  <a:cubicBezTo>
                    <a:pt x="538755" y="459611"/>
                    <a:pt x="544873" y="425853"/>
                    <a:pt x="560270" y="421240"/>
                  </a:cubicBezTo>
                  <a:cubicBezTo>
                    <a:pt x="572506" y="418165"/>
                    <a:pt x="595450" y="424385"/>
                    <a:pt x="610949" y="425853"/>
                  </a:cubicBezTo>
                  <a:cubicBezTo>
                    <a:pt x="629202" y="427391"/>
                    <a:pt x="647658" y="430466"/>
                    <a:pt x="663056" y="430466"/>
                  </a:cubicBezTo>
                  <a:cubicBezTo>
                    <a:pt x="707514" y="428998"/>
                    <a:pt x="733619" y="415998"/>
                    <a:pt x="739737" y="366025"/>
                  </a:cubicBezTo>
                  <a:cubicBezTo>
                    <a:pt x="741266" y="353532"/>
                    <a:pt x="741362" y="341912"/>
                    <a:pt x="740356"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Freeform 7"/>
            <p:cNvSpPr>
              <a:spLocks/>
            </p:cNvSpPr>
            <p:nvPr/>
          </p:nvSpPr>
          <p:spPr bwMode="auto">
            <a:xfrm rot="16735370" flipV="1">
              <a:off x="566074" y="35696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Freeform 7"/>
            <p:cNvSpPr>
              <a:spLocks/>
            </p:cNvSpPr>
            <p:nvPr/>
          </p:nvSpPr>
          <p:spPr bwMode="auto">
            <a:xfrm rot="11335370" flipV="1">
              <a:off x="1209052" y="462275"/>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Freeform 7"/>
            <p:cNvSpPr>
              <a:spLocks/>
            </p:cNvSpPr>
            <p:nvPr/>
          </p:nvSpPr>
          <p:spPr bwMode="auto">
            <a:xfrm rot="535370" flipV="1">
              <a:off x="-19033" y="-39699"/>
              <a:ext cx="398816" cy="304721"/>
            </a:xfrm>
            <a:custGeom>
              <a:avLst/>
              <a:gdLst/>
              <a:ahLst/>
              <a:cxnLst/>
              <a:rect l="l" t="t" r="r" b="b"/>
              <a:pathLst>
                <a:path w="398816" h="304721">
                  <a:moveTo>
                    <a:pt x="219644" y="15087"/>
                  </a:moveTo>
                  <a:cubicBezTo>
                    <a:pt x="201227" y="78019"/>
                    <a:pt x="192019" y="200812"/>
                    <a:pt x="199693" y="243789"/>
                  </a:cubicBezTo>
                  <a:cubicBezTo>
                    <a:pt x="208901" y="285232"/>
                    <a:pt x="327073" y="237650"/>
                    <a:pt x="374649" y="263743"/>
                  </a:cubicBezTo>
                  <a:cubicBezTo>
                    <a:pt x="384153" y="269288"/>
                    <a:pt x="393249" y="285463"/>
                    <a:pt x="398816" y="304721"/>
                  </a:cubicBezTo>
                  <a:lnTo>
                    <a:pt x="0" y="242106"/>
                  </a:lnTo>
                  <a:lnTo>
                    <a:pt x="37978" y="215"/>
                  </a:lnTo>
                  <a:cubicBezTo>
                    <a:pt x="68349" y="-1084"/>
                    <a:pt x="102063" y="3864"/>
                    <a:pt x="127562" y="5877"/>
                  </a:cubicBezTo>
                  <a:cubicBezTo>
                    <a:pt x="159790" y="8947"/>
                    <a:pt x="190484" y="12017"/>
                    <a:pt x="219644" y="1508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Freeform 7"/>
            <p:cNvSpPr>
              <a:spLocks/>
            </p:cNvSpPr>
            <p:nvPr/>
          </p:nvSpPr>
          <p:spPr bwMode="auto">
            <a:xfrm rot="5935370">
              <a:off x="247436" y="-124890"/>
              <a:ext cx="506897" cy="692337"/>
            </a:xfrm>
            <a:custGeom>
              <a:avLst/>
              <a:gdLst/>
              <a:ahLst/>
              <a:cxnLst/>
              <a:rect l="l" t="t" r="r" b="b"/>
              <a:pathLst>
                <a:path w="506897" h="692337">
                  <a:moveTo>
                    <a:pt x="506237" y="326412"/>
                  </a:moveTo>
                  <a:cubicBezTo>
                    <a:pt x="503221" y="294701"/>
                    <a:pt x="490297" y="272436"/>
                    <a:pt x="476454" y="264364"/>
                  </a:cubicBezTo>
                  <a:cubicBezTo>
                    <a:pt x="428937" y="238294"/>
                    <a:pt x="320543" y="308676"/>
                    <a:pt x="301475" y="244444"/>
                  </a:cubicBezTo>
                  <a:cubicBezTo>
                    <a:pt x="293929" y="201460"/>
                    <a:pt x="303107" y="78659"/>
                    <a:pt x="321461" y="15755"/>
                  </a:cubicBezTo>
                  <a:lnTo>
                    <a:pt x="229485" y="6529"/>
                  </a:lnTo>
                  <a:cubicBezTo>
                    <a:pt x="171158" y="1916"/>
                    <a:pt x="69800" y="-18003"/>
                    <a:pt x="63682" y="46438"/>
                  </a:cubicBezTo>
                  <a:cubicBezTo>
                    <a:pt x="60623" y="69433"/>
                    <a:pt x="74491" y="89422"/>
                    <a:pt x="77448" y="114024"/>
                  </a:cubicBezTo>
                  <a:cubicBezTo>
                    <a:pt x="78978" y="138557"/>
                    <a:pt x="80507" y="173783"/>
                    <a:pt x="66741" y="187621"/>
                  </a:cubicBezTo>
                  <a:cubicBezTo>
                    <a:pt x="53124" y="201887"/>
                    <a:pt x="26890" y="208477"/>
                    <a:pt x="0" y="206497"/>
                  </a:cubicBezTo>
                  <a:lnTo>
                    <a:pt x="44581" y="490442"/>
                  </a:lnTo>
                  <a:cubicBezTo>
                    <a:pt x="65336" y="498295"/>
                    <a:pt x="80955" y="518542"/>
                    <a:pt x="82139" y="545262"/>
                  </a:cubicBezTo>
                  <a:cubicBezTo>
                    <a:pt x="83897" y="568239"/>
                    <a:pt x="70465" y="602320"/>
                    <a:pt x="66806" y="632003"/>
                  </a:cubicBezTo>
                  <a:lnTo>
                    <a:pt x="74022" y="677963"/>
                  </a:lnTo>
                  <a:lnTo>
                    <a:pt x="78977" y="683440"/>
                  </a:lnTo>
                  <a:cubicBezTo>
                    <a:pt x="108141" y="701822"/>
                    <a:pt x="168099" y="686515"/>
                    <a:pt x="198792" y="683440"/>
                  </a:cubicBezTo>
                  <a:cubicBezTo>
                    <a:pt x="244780" y="678827"/>
                    <a:pt x="278532" y="677290"/>
                    <a:pt x="323093" y="672677"/>
                  </a:cubicBezTo>
                  <a:cubicBezTo>
                    <a:pt x="313813" y="612779"/>
                    <a:pt x="298416" y="542257"/>
                    <a:pt x="303107" y="471595"/>
                  </a:cubicBezTo>
                  <a:cubicBezTo>
                    <a:pt x="304636" y="454681"/>
                    <a:pt x="310754" y="420923"/>
                    <a:pt x="326152" y="416310"/>
                  </a:cubicBezTo>
                  <a:cubicBezTo>
                    <a:pt x="338388" y="413235"/>
                    <a:pt x="361331" y="419455"/>
                    <a:pt x="376830" y="420923"/>
                  </a:cubicBezTo>
                  <a:cubicBezTo>
                    <a:pt x="395083" y="422461"/>
                    <a:pt x="413540" y="425536"/>
                    <a:pt x="428937" y="425536"/>
                  </a:cubicBezTo>
                  <a:cubicBezTo>
                    <a:pt x="473395" y="424068"/>
                    <a:pt x="499500" y="411068"/>
                    <a:pt x="505618" y="361095"/>
                  </a:cubicBezTo>
                  <a:cubicBezTo>
                    <a:pt x="507148" y="348602"/>
                    <a:pt x="507243" y="336982"/>
                    <a:pt x="506237" y="32641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Freeform 7"/>
            <p:cNvSpPr>
              <a:spLocks/>
            </p:cNvSpPr>
            <p:nvPr/>
          </p:nvSpPr>
          <p:spPr bwMode="auto">
            <a:xfrm rot="16735370" flipV="1">
              <a:off x="-274540" y="454239"/>
              <a:ext cx="650714" cy="203408"/>
            </a:xfrm>
            <a:custGeom>
              <a:avLst/>
              <a:gdLst/>
              <a:ahLst/>
              <a:cxnLst/>
              <a:rect l="l" t="t" r="r" b="b"/>
              <a:pathLst>
                <a:path w="650714" h="203408">
                  <a:moveTo>
                    <a:pt x="392884" y="51352"/>
                  </a:moveTo>
                  <a:cubicBezTo>
                    <a:pt x="399023" y="-13115"/>
                    <a:pt x="500313" y="6839"/>
                    <a:pt x="558632" y="11444"/>
                  </a:cubicBezTo>
                  <a:cubicBezTo>
                    <a:pt x="590860" y="14513"/>
                    <a:pt x="621555" y="17583"/>
                    <a:pt x="650714" y="20653"/>
                  </a:cubicBezTo>
                  <a:cubicBezTo>
                    <a:pt x="636979" y="67589"/>
                    <a:pt x="628365" y="147823"/>
                    <a:pt x="628097" y="203408"/>
                  </a:cubicBezTo>
                  <a:lnTo>
                    <a:pt x="404198" y="168254"/>
                  </a:lnTo>
                  <a:cubicBezTo>
                    <a:pt x="408570" y="152882"/>
                    <a:pt x="407633" y="133882"/>
                    <a:pt x="406696" y="118888"/>
                  </a:cubicBezTo>
                  <a:cubicBezTo>
                    <a:pt x="403627" y="94329"/>
                    <a:pt x="389815" y="74375"/>
                    <a:pt x="392884" y="51352"/>
                  </a:cubicBezTo>
                  <a:close/>
                  <a:moveTo>
                    <a:pt x="0" y="23723"/>
                  </a:moveTo>
                  <a:cubicBezTo>
                    <a:pt x="44506" y="19118"/>
                    <a:pt x="92082" y="5304"/>
                    <a:pt x="141192" y="699"/>
                  </a:cubicBezTo>
                  <a:cubicBezTo>
                    <a:pt x="191838" y="-2371"/>
                    <a:pt x="248622" y="3769"/>
                    <a:pt x="256295" y="37537"/>
                  </a:cubicBezTo>
                  <a:cubicBezTo>
                    <a:pt x="257830" y="49817"/>
                    <a:pt x="250157" y="92794"/>
                    <a:pt x="248621" y="103539"/>
                  </a:cubicBezTo>
                  <a:cubicBezTo>
                    <a:pt x="246916" y="115480"/>
                    <a:pt x="243789" y="129318"/>
                    <a:pt x="243352" y="143001"/>
                  </a:cubicBezTo>
                  <a:lnTo>
                    <a:pt x="8546" y="106136"/>
                  </a:lnTo>
                  <a:cubicBezTo>
                    <a:pt x="5510" y="78489"/>
                    <a:pt x="1938" y="51514"/>
                    <a:pt x="0" y="23723"/>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Freeform 7"/>
            <p:cNvSpPr>
              <a:spLocks/>
            </p:cNvSpPr>
            <p:nvPr/>
          </p:nvSpPr>
          <p:spPr bwMode="auto">
            <a:xfrm rot="11335370" flipV="1">
              <a:off x="-21617" y="265783"/>
              <a:ext cx="977935" cy="698936"/>
            </a:xfrm>
            <a:custGeom>
              <a:avLst/>
              <a:gdLst/>
              <a:ahLst/>
              <a:cxnLst/>
              <a:rect l="l" t="t" r="r" b="b"/>
              <a:pathLst>
                <a:path w="977935"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4"/>
                    <a:pt x="275685" y="5312"/>
                    <a:pt x="324805"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70" y="217099"/>
                    <a:pt x="547342" y="226314"/>
                    <a:pt x="579575" y="192552"/>
                  </a:cubicBezTo>
                  <a:cubicBezTo>
                    <a:pt x="593374" y="178730"/>
                    <a:pt x="591829" y="143456"/>
                    <a:pt x="590284" y="118908"/>
                  </a:cubicBezTo>
                  <a:cubicBezTo>
                    <a:pt x="587298" y="94361"/>
                    <a:pt x="573396" y="74348"/>
                    <a:pt x="576485" y="51384"/>
                  </a:cubicBezTo>
                  <a:cubicBezTo>
                    <a:pt x="582664" y="-13117"/>
                    <a:pt x="683995" y="6824"/>
                    <a:pt x="742281" y="11431"/>
                  </a:cubicBezTo>
                  <a:lnTo>
                    <a:pt x="834343" y="20645"/>
                  </a:lnTo>
                  <a:cubicBezTo>
                    <a:pt x="815910" y="83563"/>
                    <a:pt x="806745" y="206373"/>
                    <a:pt x="814366" y="249350"/>
                  </a:cubicBezTo>
                  <a:cubicBezTo>
                    <a:pt x="822975" y="287870"/>
                    <a:pt x="925519" y="249542"/>
                    <a:pt x="977935" y="265655"/>
                  </a:cubicBezTo>
                  <a:lnTo>
                    <a:pt x="952189" y="429635"/>
                  </a:lnTo>
                  <a:cubicBezTo>
                    <a:pt x="948882" y="430872"/>
                    <a:pt x="945411" y="430726"/>
                    <a:pt x="941750" y="430470"/>
                  </a:cubicBezTo>
                  <a:cubicBezTo>
                    <a:pt x="926406" y="430470"/>
                    <a:pt x="907973" y="427375"/>
                    <a:pt x="889643" y="425863"/>
                  </a:cubicBezTo>
                  <a:cubicBezTo>
                    <a:pt x="874196" y="424351"/>
                    <a:pt x="851232" y="418161"/>
                    <a:pt x="838978" y="421256"/>
                  </a:cubicBezTo>
                  <a:cubicBezTo>
                    <a:pt x="823634" y="425863"/>
                    <a:pt x="817455" y="459625"/>
                    <a:pt x="815910" y="476543"/>
                  </a:cubicBezTo>
                  <a:cubicBezTo>
                    <a:pt x="811276" y="547162"/>
                    <a:pt x="826620" y="617710"/>
                    <a:pt x="835888" y="677603"/>
                  </a:cubicBezTo>
                  <a:cubicBezTo>
                    <a:pt x="791401" y="682211"/>
                    <a:pt x="757625" y="683722"/>
                    <a:pt x="711593" y="688330"/>
                  </a:cubicBezTo>
                  <a:cubicBezTo>
                    <a:pt x="680905" y="691425"/>
                    <a:pt x="620972" y="706759"/>
                    <a:pt x="591829" y="688330"/>
                  </a:cubicBezTo>
                  <a:cubicBezTo>
                    <a:pt x="555066" y="663782"/>
                    <a:pt x="598008" y="590139"/>
                    <a:pt x="594918" y="550186"/>
                  </a:cubicBezTo>
                  <a:cubicBezTo>
                    <a:pt x="593374" y="513328"/>
                    <a:pt x="564231" y="488780"/>
                    <a:pt x="536632" y="484173"/>
                  </a:cubicBezTo>
                  <a:cubicBezTo>
                    <a:pt x="509034" y="481150"/>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Freeform 8"/>
            <p:cNvSpPr>
              <a:spLocks/>
            </p:cNvSpPr>
            <p:nvPr/>
          </p:nvSpPr>
          <p:spPr bwMode="auto">
            <a:xfrm rot="535370" flipV="1">
              <a:off x="5359832" y="1238938"/>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7"/>
            <p:cNvSpPr>
              <a:spLocks/>
            </p:cNvSpPr>
            <p:nvPr/>
          </p:nvSpPr>
          <p:spPr bwMode="auto">
            <a:xfrm rot="5935370">
              <a:off x="7038781" y="-12135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Freeform 7"/>
            <p:cNvSpPr>
              <a:spLocks/>
            </p:cNvSpPr>
            <p:nvPr/>
          </p:nvSpPr>
          <p:spPr bwMode="auto">
            <a:xfrm rot="16735370" flipV="1">
              <a:off x="5941517" y="-15714"/>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Freeform 7"/>
            <p:cNvSpPr>
              <a:spLocks/>
            </p:cNvSpPr>
            <p:nvPr/>
          </p:nvSpPr>
          <p:spPr bwMode="auto">
            <a:xfrm rot="11335370" flipV="1">
              <a:off x="6486731" y="-31755"/>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Freeform 7"/>
            <p:cNvSpPr>
              <a:spLocks/>
            </p:cNvSpPr>
            <p:nvPr/>
          </p:nvSpPr>
          <p:spPr bwMode="auto">
            <a:xfrm rot="16735370" flipV="1">
              <a:off x="4753931" y="-111680"/>
              <a:ext cx="600013" cy="698936"/>
            </a:xfrm>
            <a:custGeom>
              <a:avLst/>
              <a:gdLst/>
              <a:ahLst/>
              <a:cxnLst/>
              <a:rect l="l" t="t" r="r" b="b"/>
              <a:pathLst>
                <a:path w="600013" h="698936">
                  <a:moveTo>
                    <a:pt x="576522" y="51351"/>
                  </a:moveTo>
                  <a:cubicBezTo>
                    <a:pt x="578179" y="33943"/>
                    <a:pt x="586776" y="22690"/>
                    <a:pt x="600013" y="16394"/>
                  </a:cubicBezTo>
                  <a:lnTo>
                    <a:pt x="586289" y="103803"/>
                  </a:lnTo>
                  <a:cubicBezTo>
                    <a:pt x="582093" y="85582"/>
                    <a:pt x="574114" y="69411"/>
                    <a:pt x="576522" y="51351"/>
                  </a:cubicBezTo>
                  <a:close/>
                  <a:moveTo>
                    <a:pt x="2998" y="320321"/>
                  </a:moveTo>
                  <a:cubicBezTo>
                    <a:pt x="5228" y="309409"/>
                    <a:pt x="8682" y="299624"/>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8" y="23723"/>
                  </a:cubicBezTo>
                  <a:cubicBezTo>
                    <a:pt x="228144" y="19118"/>
                    <a:pt x="275720" y="5304"/>
                    <a:pt x="324830" y="699"/>
                  </a:cubicBezTo>
                  <a:cubicBezTo>
                    <a:pt x="375476" y="-2370"/>
                    <a:pt x="432260" y="3769"/>
                    <a:pt x="439933" y="37537"/>
                  </a:cubicBezTo>
                  <a:cubicBezTo>
                    <a:pt x="441468" y="49816"/>
                    <a:pt x="433794" y="92794"/>
                    <a:pt x="432259" y="103539"/>
                  </a:cubicBezTo>
                  <a:cubicBezTo>
                    <a:pt x="429190" y="125028"/>
                    <a:pt x="421517" y="152656"/>
                    <a:pt x="429190" y="174145"/>
                  </a:cubicBezTo>
                  <a:cubicBezTo>
                    <a:pt x="443607" y="214518"/>
                    <a:pt x="535218" y="225092"/>
                    <a:pt x="571739" y="196477"/>
                  </a:cubicBezTo>
                  <a:lnTo>
                    <a:pt x="526552" y="484288"/>
                  </a:lnTo>
                  <a:cubicBezTo>
                    <a:pt x="501487" y="481988"/>
                    <a:pt x="474213" y="485657"/>
                    <a:pt x="455280" y="496477"/>
                  </a:cubicBezTo>
                  <a:cubicBezTo>
                    <a:pt x="424586" y="514896"/>
                    <a:pt x="430725" y="579363"/>
                    <a:pt x="436863" y="617736"/>
                  </a:cubicBezTo>
                  <a:cubicBezTo>
                    <a:pt x="438398" y="631550"/>
                    <a:pt x="443002" y="648434"/>
                    <a:pt x="441468" y="660713"/>
                  </a:cubicBezTo>
                  <a:cubicBezTo>
                    <a:pt x="436863" y="682202"/>
                    <a:pt x="412308" y="694482"/>
                    <a:pt x="384684" y="697551"/>
                  </a:cubicBezTo>
                  <a:cubicBezTo>
                    <a:pt x="309483" y="705226"/>
                    <a:pt x="248095" y="679132"/>
                    <a:pt x="192846" y="665318"/>
                  </a:cubicBezTo>
                  <a:cubicBezTo>
                    <a:pt x="212797" y="597782"/>
                    <a:pt x="215866" y="453499"/>
                    <a:pt x="183638" y="430476"/>
                  </a:cubicBezTo>
                  <a:cubicBezTo>
                    <a:pt x="151409" y="407452"/>
                    <a:pt x="56257" y="448895"/>
                    <a:pt x="17890" y="412057"/>
                  </a:cubicBezTo>
                  <a:cubicBezTo>
                    <a:pt x="624" y="395940"/>
                    <a:pt x="-3692" y="353059"/>
                    <a:pt x="2998" y="32032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Freeform 7"/>
            <p:cNvSpPr>
              <a:spLocks/>
            </p:cNvSpPr>
            <p:nvPr/>
          </p:nvSpPr>
          <p:spPr bwMode="auto">
            <a:xfrm rot="535370" flipV="1">
              <a:off x="5744793" y="49365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Freeform 7"/>
            <p:cNvSpPr>
              <a:spLocks/>
            </p:cNvSpPr>
            <p:nvPr/>
          </p:nvSpPr>
          <p:spPr bwMode="auto">
            <a:xfrm rot="5935370">
              <a:off x="6386390" y="59397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Freeform 7"/>
            <p:cNvSpPr>
              <a:spLocks/>
            </p:cNvSpPr>
            <p:nvPr/>
          </p:nvSpPr>
          <p:spPr bwMode="auto">
            <a:xfrm rot="16735370" flipV="1">
              <a:off x="5644573" y="113197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Freeform 7"/>
            <p:cNvSpPr>
              <a:spLocks/>
            </p:cNvSpPr>
            <p:nvPr/>
          </p:nvSpPr>
          <p:spPr bwMode="auto">
            <a:xfrm rot="11335370" flipV="1">
              <a:off x="6287550" y="1237283"/>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Freeform 7"/>
            <p:cNvSpPr>
              <a:spLocks/>
            </p:cNvSpPr>
            <p:nvPr/>
          </p:nvSpPr>
          <p:spPr bwMode="auto">
            <a:xfrm rot="535370" flipV="1">
              <a:off x="4475166" y="30176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Freeform 7"/>
            <p:cNvSpPr>
              <a:spLocks/>
            </p:cNvSpPr>
            <p:nvPr/>
          </p:nvSpPr>
          <p:spPr bwMode="auto">
            <a:xfrm rot="16735370" flipV="1">
              <a:off x="4374946" y="94008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Freeform 7"/>
            <p:cNvSpPr>
              <a:spLocks/>
            </p:cNvSpPr>
            <p:nvPr/>
          </p:nvSpPr>
          <p:spPr bwMode="auto">
            <a:xfrm rot="16735370" flipV="1">
              <a:off x="3570247" y="-207934"/>
              <a:ext cx="399501" cy="691245"/>
            </a:xfrm>
            <a:custGeom>
              <a:avLst/>
              <a:gdLst/>
              <a:ahLst/>
              <a:cxnLst/>
              <a:rect l="l" t="t" r="r" b="b"/>
              <a:pathLst>
                <a:path w="399501" h="691245">
                  <a:moveTo>
                    <a:pt x="2998" y="320318"/>
                  </a:moveTo>
                  <a:cubicBezTo>
                    <a:pt x="5228" y="309405"/>
                    <a:pt x="8681" y="299620"/>
                    <a:pt x="13285" y="292330"/>
                  </a:cubicBezTo>
                  <a:cubicBezTo>
                    <a:pt x="31702" y="260096"/>
                    <a:pt x="79278" y="266236"/>
                    <a:pt x="120715" y="272375"/>
                  </a:cubicBezTo>
                  <a:cubicBezTo>
                    <a:pt x="134527" y="273910"/>
                    <a:pt x="160617" y="286190"/>
                    <a:pt x="177499" y="281585"/>
                  </a:cubicBezTo>
                  <a:cubicBezTo>
                    <a:pt x="191311" y="276980"/>
                    <a:pt x="194381" y="249352"/>
                    <a:pt x="195915" y="227863"/>
                  </a:cubicBezTo>
                  <a:cubicBezTo>
                    <a:pt x="202054" y="151117"/>
                    <a:pt x="188242" y="89721"/>
                    <a:pt x="183638" y="23719"/>
                  </a:cubicBezTo>
                  <a:cubicBezTo>
                    <a:pt x="228144" y="19114"/>
                    <a:pt x="275720" y="5300"/>
                    <a:pt x="324830" y="695"/>
                  </a:cubicBezTo>
                  <a:cubicBezTo>
                    <a:pt x="350566" y="-865"/>
                    <a:pt x="377888" y="-46"/>
                    <a:pt x="399501" y="5734"/>
                  </a:cubicBezTo>
                  <a:lnTo>
                    <a:pt x="291873" y="691245"/>
                  </a:lnTo>
                  <a:cubicBezTo>
                    <a:pt x="256029" y="684418"/>
                    <a:pt x="223493" y="672977"/>
                    <a:pt x="192846" y="665314"/>
                  </a:cubicBezTo>
                  <a:cubicBezTo>
                    <a:pt x="212797" y="597778"/>
                    <a:pt x="215866" y="453496"/>
                    <a:pt x="183638" y="430472"/>
                  </a:cubicBezTo>
                  <a:cubicBezTo>
                    <a:pt x="151409" y="407448"/>
                    <a:pt x="56257" y="448891"/>
                    <a:pt x="17890" y="412053"/>
                  </a:cubicBezTo>
                  <a:cubicBezTo>
                    <a:pt x="624" y="395936"/>
                    <a:pt x="-3692" y="353055"/>
                    <a:pt x="2998" y="320318"/>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Freeform 7"/>
            <p:cNvSpPr>
              <a:spLocks/>
            </p:cNvSpPr>
            <p:nvPr/>
          </p:nvSpPr>
          <p:spPr bwMode="auto">
            <a:xfrm rot="535370" flipV="1">
              <a:off x="3202981" y="10202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7"/>
            <p:cNvSpPr>
              <a:spLocks/>
            </p:cNvSpPr>
            <p:nvPr/>
          </p:nvSpPr>
          <p:spPr bwMode="auto">
            <a:xfrm rot="5935370">
              <a:off x="3844578" y="20234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7"/>
            <p:cNvSpPr>
              <a:spLocks/>
            </p:cNvSpPr>
            <p:nvPr/>
          </p:nvSpPr>
          <p:spPr bwMode="auto">
            <a:xfrm rot="16735370" flipV="1">
              <a:off x="3102762" y="740346"/>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Freeform 7"/>
            <p:cNvSpPr>
              <a:spLocks/>
            </p:cNvSpPr>
            <p:nvPr/>
          </p:nvSpPr>
          <p:spPr bwMode="auto">
            <a:xfrm rot="535370" flipV="1">
              <a:off x="8655898" y="-40632"/>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Freeform 7"/>
            <p:cNvSpPr>
              <a:spLocks/>
            </p:cNvSpPr>
            <p:nvPr/>
          </p:nvSpPr>
          <p:spPr bwMode="auto">
            <a:xfrm rot="16735370" flipV="1">
              <a:off x="8365755" y="286349"/>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Freeform 7"/>
            <p:cNvSpPr>
              <a:spLocks/>
            </p:cNvSpPr>
            <p:nvPr/>
          </p:nvSpPr>
          <p:spPr bwMode="auto">
            <a:xfrm rot="11335370" flipV="1">
              <a:off x="9041852" y="547379"/>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Freeform 7"/>
            <p:cNvSpPr>
              <a:spLocks/>
            </p:cNvSpPr>
            <p:nvPr/>
          </p:nvSpPr>
          <p:spPr bwMode="auto">
            <a:xfrm rot="535370" flipV="1">
              <a:off x="7372432" y="-55141"/>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7"/>
            <p:cNvSpPr>
              <a:spLocks/>
            </p:cNvSpPr>
            <p:nvPr/>
          </p:nvSpPr>
          <p:spPr bwMode="auto">
            <a:xfrm rot="5935370">
              <a:off x="8098596" y="-186450"/>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7"/>
            <p:cNvSpPr>
              <a:spLocks/>
            </p:cNvSpPr>
            <p:nvPr/>
          </p:nvSpPr>
          <p:spPr bwMode="auto">
            <a:xfrm rot="16735370" flipV="1">
              <a:off x="7153307" y="10144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7"/>
            <p:cNvSpPr>
              <a:spLocks/>
            </p:cNvSpPr>
            <p:nvPr/>
          </p:nvSpPr>
          <p:spPr bwMode="auto">
            <a:xfrm rot="11335370" flipV="1">
              <a:off x="7766276" y="164552"/>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Freeform 7"/>
            <p:cNvSpPr>
              <a:spLocks/>
            </p:cNvSpPr>
            <p:nvPr/>
          </p:nvSpPr>
          <p:spPr bwMode="auto">
            <a:xfrm rot="535370" flipV="1">
              <a:off x="8300413" y="877268"/>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Freeform 7"/>
            <p:cNvSpPr>
              <a:spLocks/>
            </p:cNvSpPr>
            <p:nvPr/>
          </p:nvSpPr>
          <p:spPr bwMode="auto">
            <a:xfrm rot="5935370">
              <a:off x="8864950" y="12926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Freeform 7"/>
            <p:cNvSpPr>
              <a:spLocks/>
            </p:cNvSpPr>
            <p:nvPr/>
          </p:nvSpPr>
          <p:spPr bwMode="auto">
            <a:xfrm rot="16735370" flipV="1">
              <a:off x="8193680" y="152017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Freeform 7"/>
            <p:cNvSpPr>
              <a:spLocks/>
            </p:cNvSpPr>
            <p:nvPr/>
          </p:nvSpPr>
          <p:spPr bwMode="auto">
            <a:xfrm rot="11335370" flipV="1">
              <a:off x="8839819" y="1588209"/>
              <a:ext cx="356421" cy="680626"/>
            </a:xfrm>
            <a:custGeom>
              <a:avLst/>
              <a:gdLst/>
              <a:ahLst/>
              <a:cxnLst/>
              <a:rect l="l" t="t" r="r" b="b"/>
              <a:pathLst>
                <a:path w="356421" h="680626">
                  <a:moveTo>
                    <a:pt x="0" y="680626"/>
                  </a:moveTo>
                  <a:lnTo>
                    <a:pt x="106861" y="0"/>
                  </a:lnTo>
                  <a:lnTo>
                    <a:pt x="170997" y="6419"/>
                  </a:lnTo>
                  <a:cubicBezTo>
                    <a:pt x="152563" y="69337"/>
                    <a:pt x="143399" y="192148"/>
                    <a:pt x="151019" y="235124"/>
                  </a:cubicBezTo>
                  <a:cubicBezTo>
                    <a:pt x="160287" y="276589"/>
                    <a:pt x="278404" y="229005"/>
                    <a:pt x="325980" y="255064"/>
                  </a:cubicBezTo>
                  <a:cubicBezTo>
                    <a:pt x="344413" y="265790"/>
                    <a:pt x="361301" y="316470"/>
                    <a:pt x="355123" y="351816"/>
                  </a:cubicBezTo>
                  <a:cubicBezTo>
                    <a:pt x="349047" y="385578"/>
                    <a:pt x="348428" y="421140"/>
                    <a:pt x="278403" y="416244"/>
                  </a:cubicBezTo>
                  <a:cubicBezTo>
                    <a:pt x="263059" y="416244"/>
                    <a:pt x="244627" y="413149"/>
                    <a:pt x="226296" y="411637"/>
                  </a:cubicBezTo>
                  <a:cubicBezTo>
                    <a:pt x="210850" y="410125"/>
                    <a:pt x="187885" y="403935"/>
                    <a:pt x="175631" y="407030"/>
                  </a:cubicBezTo>
                  <a:cubicBezTo>
                    <a:pt x="160287" y="411637"/>
                    <a:pt x="154108" y="445399"/>
                    <a:pt x="152563" y="462317"/>
                  </a:cubicBezTo>
                  <a:cubicBezTo>
                    <a:pt x="147930" y="532937"/>
                    <a:pt x="163273" y="603484"/>
                    <a:pt x="172542" y="663377"/>
                  </a:cubicBezTo>
                  <a:cubicBezTo>
                    <a:pt x="128055" y="667985"/>
                    <a:pt x="94277" y="669496"/>
                    <a:pt x="48246" y="674104"/>
                  </a:cubicBezTo>
                  <a:cubicBezTo>
                    <a:pt x="35697" y="675370"/>
                    <a:pt x="18258" y="678682"/>
                    <a:pt x="0" y="68062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Freeform 7"/>
            <p:cNvSpPr>
              <a:spLocks/>
            </p:cNvSpPr>
            <p:nvPr/>
          </p:nvSpPr>
          <p:spPr bwMode="auto">
            <a:xfrm rot="535370" flipV="1">
              <a:off x="7024274" y="68996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Freeform 7"/>
            <p:cNvSpPr>
              <a:spLocks/>
            </p:cNvSpPr>
            <p:nvPr/>
          </p:nvSpPr>
          <p:spPr bwMode="auto">
            <a:xfrm rot="5935370">
              <a:off x="7665871" y="79028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Freeform 7"/>
            <p:cNvSpPr>
              <a:spLocks/>
            </p:cNvSpPr>
            <p:nvPr/>
          </p:nvSpPr>
          <p:spPr bwMode="auto">
            <a:xfrm rot="16735370" flipV="1">
              <a:off x="6924054" y="1328286"/>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Freeform 7"/>
            <p:cNvSpPr>
              <a:spLocks/>
            </p:cNvSpPr>
            <p:nvPr/>
          </p:nvSpPr>
          <p:spPr bwMode="auto">
            <a:xfrm rot="535370" flipV="1">
              <a:off x="460792" y="99593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Freeform 7"/>
            <p:cNvSpPr>
              <a:spLocks/>
            </p:cNvSpPr>
            <p:nvPr/>
          </p:nvSpPr>
          <p:spPr bwMode="auto">
            <a:xfrm rot="5935370">
              <a:off x="1102389" y="1096256"/>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Freeform 7"/>
            <p:cNvSpPr>
              <a:spLocks/>
            </p:cNvSpPr>
            <p:nvPr/>
          </p:nvSpPr>
          <p:spPr bwMode="auto">
            <a:xfrm rot="535370" flipV="1">
              <a:off x="-37341" y="878270"/>
              <a:ext cx="265687" cy="425963"/>
            </a:xfrm>
            <a:custGeom>
              <a:avLst/>
              <a:gdLst/>
              <a:ahLst/>
              <a:cxnLst/>
              <a:rect l="l" t="t" r="r" b="b"/>
              <a:pathLst>
                <a:path w="265687" h="425963">
                  <a:moveTo>
                    <a:pt x="214445" y="3924"/>
                  </a:moveTo>
                  <a:cubicBezTo>
                    <a:pt x="222247" y="5201"/>
                    <a:pt x="229297" y="7312"/>
                    <a:pt x="235244" y="10573"/>
                  </a:cubicBezTo>
                  <a:cubicBezTo>
                    <a:pt x="253660" y="21318"/>
                    <a:pt x="270542" y="71970"/>
                    <a:pt x="264403" y="107273"/>
                  </a:cubicBezTo>
                  <a:cubicBezTo>
                    <a:pt x="258264" y="141041"/>
                    <a:pt x="232174" y="170205"/>
                    <a:pt x="187668" y="171740"/>
                  </a:cubicBezTo>
                  <a:cubicBezTo>
                    <a:pt x="172321" y="171740"/>
                    <a:pt x="153905" y="168670"/>
                    <a:pt x="135488" y="167135"/>
                  </a:cubicBezTo>
                  <a:cubicBezTo>
                    <a:pt x="120141" y="165600"/>
                    <a:pt x="97121" y="159461"/>
                    <a:pt x="84843" y="162531"/>
                  </a:cubicBezTo>
                  <a:cubicBezTo>
                    <a:pt x="69496" y="167135"/>
                    <a:pt x="63357" y="200903"/>
                    <a:pt x="61822" y="217787"/>
                  </a:cubicBezTo>
                  <a:cubicBezTo>
                    <a:pt x="57218" y="288394"/>
                    <a:pt x="72565" y="359000"/>
                    <a:pt x="81774" y="418862"/>
                  </a:cubicBezTo>
                  <a:cubicBezTo>
                    <a:pt x="52002" y="421942"/>
                    <a:pt x="27037" y="423649"/>
                    <a:pt x="0" y="425963"/>
                  </a:cubicBezTo>
                  <a:lnTo>
                    <a:pt x="66878" y="0"/>
                  </a:lnTo>
                  <a:cubicBezTo>
                    <a:pt x="89139" y="20011"/>
                    <a:pt x="166184" y="-3975"/>
                    <a:pt x="214445" y="3924"/>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Freeform 7"/>
            <p:cNvSpPr>
              <a:spLocks/>
            </p:cNvSpPr>
            <p:nvPr/>
          </p:nvSpPr>
          <p:spPr bwMode="auto">
            <a:xfrm rot="5935370">
              <a:off x="-169802" y="896557"/>
              <a:ext cx="1019725" cy="698936"/>
            </a:xfrm>
            <a:custGeom>
              <a:avLst/>
              <a:gdLst/>
              <a:ahLst/>
              <a:cxnLst/>
              <a:rect l="l" t="t" r="r" b="b"/>
              <a:pathLst>
                <a:path w="1019725" h="698936">
                  <a:moveTo>
                    <a:pt x="1019065" y="331342"/>
                  </a:moveTo>
                  <a:cubicBezTo>
                    <a:pt x="1016049" y="299631"/>
                    <a:pt x="1003124" y="277366"/>
                    <a:pt x="989282" y="269293"/>
                  </a:cubicBezTo>
                  <a:cubicBezTo>
                    <a:pt x="941765" y="243224"/>
                    <a:pt x="833371" y="313606"/>
                    <a:pt x="814303" y="249374"/>
                  </a:cubicBezTo>
                  <a:cubicBezTo>
                    <a:pt x="806757" y="206390"/>
                    <a:pt x="815934" y="83589"/>
                    <a:pt x="834289" y="20685"/>
                  </a:cubicBezTo>
                  <a:lnTo>
                    <a:pt x="742312" y="11459"/>
                  </a:lnTo>
                  <a:cubicBezTo>
                    <a:pt x="683986" y="6846"/>
                    <a:pt x="582628" y="-13073"/>
                    <a:pt x="576510" y="51368"/>
                  </a:cubicBezTo>
                  <a:cubicBezTo>
                    <a:pt x="573451" y="74363"/>
                    <a:pt x="587319" y="94352"/>
                    <a:pt x="590276" y="118954"/>
                  </a:cubicBezTo>
                  <a:cubicBezTo>
                    <a:pt x="591806" y="143487"/>
                    <a:pt x="593335" y="178713"/>
                    <a:pt x="579569" y="192551"/>
                  </a:cubicBezTo>
                  <a:cubicBezTo>
                    <a:pt x="547347" y="226310"/>
                    <a:pt x="444460" y="217084"/>
                    <a:pt x="429164" y="174170"/>
                  </a:cubicBezTo>
                  <a:cubicBezTo>
                    <a:pt x="421414" y="152712"/>
                    <a:pt x="429164" y="125035"/>
                    <a:pt x="432121" y="103508"/>
                  </a:cubicBezTo>
                  <a:cubicBezTo>
                    <a:pt x="433651" y="92814"/>
                    <a:pt x="441400" y="49830"/>
                    <a:pt x="439871" y="37599"/>
                  </a:cubicBezTo>
                  <a:cubicBezTo>
                    <a:pt x="432121" y="3841"/>
                    <a:pt x="375426" y="-2379"/>
                    <a:pt x="324747" y="696"/>
                  </a:cubicBezTo>
                  <a:cubicBezTo>
                    <a:pt x="275598" y="5309"/>
                    <a:pt x="228080" y="19148"/>
                    <a:pt x="183519" y="23760"/>
                  </a:cubicBezTo>
                  <a:cubicBezTo>
                    <a:pt x="188210" y="89739"/>
                    <a:pt x="201976" y="151105"/>
                    <a:pt x="195858" y="227917"/>
                  </a:cubicBezTo>
                  <a:cubicBezTo>
                    <a:pt x="194226" y="249374"/>
                    <a:pt x="191269" y="276982"/>
                    <a:pt x="177402" y="281595"/>
                  </a:cubicBezTo>
                  <a:cubicBezTo>
                    <a:pt x="160576" y="286208"/>
                    <a:pt x="134472" y="273907"/>
                    <a:pt x="120604" y="272369"/>
                  </a:cubicBezTo>
                  <a:cubicBezTo>
                    <a:pt x="79307" y="266288"/>
                    <a:pt x="31687" y="260068"/>
                    <a:pt x="13230" y="292358"/>
                  </a:cubicBezTo>
                  <a:cubicBezTo>
                    <a:pt x="-5124" y="321503"/>
                    <a:pt x="-5124" y="390627"/>
                    <a:pt x="17921" y="412084"/>
                  </a:cubicBezTo>
                  <a:cubicBezTo>
                    <a:pt x="56160" y="448918"/>
                    <a:pt x="151297" y="407471"/>
                    <a:pt x="183520" y="430466"/>
                  </a:cubicBezTo>
                  <a:cubicBezTo>
                    <a:pt x="215844" y="453531"/>
                    <a:pt x="212683" y="597789"/>
                    <a:pt x="192799" y="665306"/>
                  </a:cubicBezTo>
                  <a:cubicBezTo>
                    <a:pt x="248066" y="679144"/>
                    <a:pt x="309350" y="705284"/>
                    <a:pt x="384603" y="697526"/>
                  </a:cubicBezTo>
                  <a:cubicBezTo>
                    <a:pt x="412237" y="694451"/>
                    <a:pt x="436811" y="682220"/>
                    <a:pt x="441401" y="660693"/>
                  </a:cubicBezTo>
                  <a:cubicBezTo>
                    <a:pt x="442930" y="648461"/>
                    <a:pt x="438342" y="631547"/>
                    <a:pt x="436812" y="617709"/>
                  </a:cubicBezTo>
                  <a:cubicBezTo>
                    <a:pt x="430592" y="579338"/>
                    <a:pt x="424474" y="514896"/>
                    <a:pt x="455166" y="496515"/>
                  </a:cubicBezTo>
                  <a:cubicBezTo>
                    <a:pt x="476682" y="484214"/>
                    <a:pt x="508904" y="481138"/>
                    <a:pt x="536640" y="484214"/>
                  </a:cubicBezTo>
                  <a:cubicBezTo>
                    <a:pt x="564273" y="488827"/>
                    <a:pt x="593335" y="513359"/>
                    <a:pt x="594966" y="550192"/>
                  </a:cubicBezTo>
                  <a:cubicBezTo>
                    <a:pt x="597889" y="588385"/>
                    <a:pt x="558840" y="657260"/>
                    <a:pt x="587978" y="684139"/>
                  </a:cubicBezTo>
                  <a:lnTo>
                    <a:pt x="830931" y="645994"/>
                  </a:lnTo>
                  <a:cubicBezTo>
                    <a:pt x="821966" y="593604"/>
                    <a:pt x="812045" y="535113"/>
                    <a:pt x="815935" y="476525"/>
                  </a:cubicBezTo>
                  <a:cubicBezTo>
                    <a:pt x="817464" y="459611"/>
                    <a:pt x="823582" y="425853"/>
                    <a:pt x="838979" y="421240"/>
                  </a:cubicBezTo>
                  <a:cubicBezTo>
                    <a:pt x="851216" y="418165"/>
                    <a:pt x="874159" y="424385"/>
                    <a:pt x="889658" y="425853"/>
                  </a:cubicBezTo>
                  <a:cubicBezTo>
                    <a:pt x="907911" y="427391"/>
                    <a:pt x="926367" y="430466"/>
                    <a:pt x="941765" y="430466"/>
                  </a:cubicBezTo>
                  <a:cubicBezTo>
                    <a:pt x="986223" y="428998"/>
                    <a:pt x="1012328" y="415998"/>
                    <a:pt x="1018446" y="366025"/>
                  </a:cubicBezTo>
                  <a:cubicBezTo>
                    <a:pt x="1019975" y="353532"/>
                    <a:pt x="1020071" y="341912"/>
                    <a:pt x="1019065"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Freeform 7"/>
            <p:cNvSpPr>
              <a:spLocks/>
            </p:cNvSpPr>
            <p:nvPr/>
          </p:nvSpPr>
          <p:spPr bwMode="auto">
            <a:xfrm rot="11335370" flipV="1">
              <a:off x="-58992" y="1556189"/>
              <a:ext cx="808783" cy="698936"/>
            </a:xfrm>
            <a:custGeom>
              <a:avLst/>
              <a:gdLst/>
              <a:ahLst/>
              <a:cxnLst/>
              <a:rect l="l" t="t" r="r" b="b"/>
              <a:pathLst>
                <a:path w="808783"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5"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3"/>
                    <a:pt x="275685" y="5312"/>
                    <a:pt x="324805" y="705"/>
                  </a:cubicBezTo>
                  <a:cubicBezTo>
                    <a:pt x="375471" y="-2390"/>
                    <a:pt x="432212" y="3800"/>
                    <a:pt x="439936" y="37562"/>
                  </a:cubicBezTo>
                  <a:cubicBezTo>
                    <a:pt x="441480" y="49800"/>
                    <a:pt x="433757" y="92777"/>
                    <a:pt x="432212" y="103503"/>
                  </a:cubicBezTo>
                  <a:cubicBezTo>
                    <a:pt x="429226" y="125027"/>
                    <a:pt x="421502" y="152671"/>
                    <a:pt x="429226" y="174123"/>
                  </a:cubicBezTo>
                  <a:cubicBezTo>
                    <a:pt x="444570" y="217099"/>
                    <a:pt x="547342" y="226314"/>
                    <a:pt x="579574" y="192551"/>
                  </a:cubicBezTo>
                  <a:cubicBezTo>
                    <a:pt x="593374" y="178730"/>
                    <a:pt x="591829" y="143456"/>
                    <a:pt x="590284" y="118908"/>
                  </a:cubicBezTo>
                  <a:cubicBezTo>
                    <a:pt x="587298" y="94361"/>
                    <a:pt x="573396" y="74348"/>
                    <a:pt x="576485" y="51384"/>
                  </a:cubicBezTo>
                  <a:cubicBezTo>
                    <a:pt x="582664" y="-13117"/>
                    <a:pt x="683995" y="6824"/>
                    <a:pt x="742281" y="11431"/>
                  </a:cubicBezTo>
                  <a:lnTo>
                    <a:pt x="808783" y="18087"/>
                  </a:lnTo>
                  <a:lnTo>
                    <a:pt x="703369" y="689493"/>
                  </a:lnTo>
                  <a:cubicBezTo>
                    <a:pt x="671131" y="693746"/>
                    <a:pt x="618543" y="705223"/>
                    <a:pt x="591829" y="688330"/>
                  </a:cubicBezTo>
                  <a:cubicBezTo>
                    <a:pt x="555066" y="663782"/>
                    <a:pt x="598008" y="590139"/>
                    <a:pt x="594918" y="550186"/>
                  </a:cubicBezTo>
                  <a:cubicBezTo>
                    <a:pt x="593374" y="513328"/>
                    <a:pt x="564231" y="488780"/>
                    <a:pt x="536632" y="484173"/>
                  </a:cubicBezTo>
                  <a:cubicBezTo>
                    <a:pt x="509034" y="481149"/>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Freeform 7"/>
            <p:cNvSpPr>
              <a:spLocks/>
            </p:cNvSpPr>
            <p:nvPr/>
          </p:nvSpPr>
          <p:spPr bwMode="auto">
            <a:xfrm rot="535370" flipV="1">
              <a:off x="8088398" y="215914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Freeform 7"/>
            <p:cNvSpPr>
              <a:spLocks/>
            </p:cNvSpPr>
            <p:nvPr/>
          </p:nvSpPr>
          <p:spPr bwMode="auto">
            <a:xfrm rot="5935370">
              <a:off x="8630200" y="2509739"/>
              <a:ext cx="824714" cy="329436"/>
            </a:xfrm>
            <a:custGeom>
              <a:avLst/>
              <a:gdLst/>
              <a:ahLst/>
              <a:cxnLst/>
              <a:rect l="l" t="t" r="r" b="b"/>
              <a:pathLst>
                <a:path w="824714" h="329436">
                  <a:moveTo>
                    <a:pt x="824714" y="0"/>
                  </a:moveTo>
                  <a:lnTo>
                    <a:pt x="11559" y="127668"/>
                  </a:lnTo>
                  <a:cubicBezTo>
                    <a:pt x="18329" y="181356"/>
                    <a:pt x="12434" y="253587"/>
                    <a:pt x="0" y="295806"/>
                  </a:cubicBezTo>
                  <a:cubicBezTo>
                    <a:pt x="55268" y="309644"/>
                    <a:pt x="116552" y="335784"/>
                    <a:pt x="191805" y="328026"/>
                  </a:cubicBezTo>
                  <a:cubicBezTo>
                    <a:pt x="219439" y="324951"/>
                    <a:pt x="244013" y="312720"/>
                    <a:pt x="248602" y="291193"/>
                  </a:cubicBezTo>
                  <a:cubicBezTo>
                    <a:pt x="250132" y="278962"/>
                    <a:pt x="245543" y="262048"/>
                    <a:pt x="244013" y="248209"/>
                  </a:cubicBezTo>
                  <a:cubicBezTo>
                    <a:pt x="237794" y="209838"/>
                    <a:pt x="231676" y="145397"/>
                    <a:pt x="262368" y="127015"/>
                  </a:cubicBezTo>
                  <a:cubicBezTo>
                    <a:pt x="283884" y="114714"/>
                    <a:pt x="316106" y="111639"/>
                    <a:pt x="343842" y="114714"/>
                  </a:cubicBezTo>
                  <a:cubicBezTo>
                    <a:pt x="371475" y="119327"/>
                    <a:pt x="400537" y="143859"/>
                    <a:pt x="402168" y="180693"/>
                  </a:cubicBezTo>
                  <a:cubicBezTo>
                    <a:pt x="405227" y="220671"/>
                    <a:pt x="362298" y="294269"/>
                    <a:pt x="399007" y="318871"/>
                  </a:cubicBezTo>
                  <a:cubicBezTo>
                    <a:pt x="428171" y="337253"/>
                    <a:pt x="488129" y="321946"/>
                    <a:pt x="518822" y="318871"/>
                  </a:cubicBezTo>
                  <a:cubicBezTo>
                    <a:pt x="564810" y="314258"/>
                    <a:pt x="598562" y="312720"/>
                    <a:pt x="643122" y="308107"/>
                  </a:cubicBezTo>
                  <a:cubicBezTo>
                    <a:pt x="633843" y="248210"/>
                    <a:pt x="618446" y="177687"/>
                    <a:pt x="623136" y="107026"/>
                  </a:cubicBezTo>
                  <a:cubicBezTo>
                    <a:pt x="624666" y="90112"/>
                    <a:pt x="630784" y="56353"/>
                    <a:pt x="646181" y="51741"/>
                  </a:cubicBezTo>
                  <a:cubicBezTo>
                    <a:pt x="658418" y="48665"/>
                    <a:pt x="681361" y="54886"/>
                    <a:pt x="696860" y="56353"/>
                  </a:cubicBezTo>
                  <a:cubicBezTo>
                    <a:pt x="715113" y="57891"/>
                    <a:pt x="733569" y="60967"/>
                    <a:pt x="748966" y="60966"/>
                  </a:cubicBezTo>
                  <a:cubicBezTo>
                    <a:pt x="792356" y="59534"/>
                    <a:pt x="818263" y="47118"/>
                    <a:pt x="824714" y="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Freeform 7"/>
            <p:cNvSpPr>
              <a:spLocks/>
            </p:cNvSpPr>
            <p:nvPr/>
          </p:nvSpPr>
          <p:spPr bwMode="auto">
            <a:xfrm rot="535370" flipV="1">
              <a:off x="1728487" y="118199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Freeform 7"/>
            <p:cNvSpPr>
              <a:spLocks/>
            </p:cNvSpPr>
            <p:nvPr/>
          </p:nvSpPr>
          <p:spPr bwMode="auto">
            <a:xfrm rot="11335370" flipV="1">
              <a:off x="5010973" y="1046679"/>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6"/>
          <p:cNvGrpSpPr/>
          <p:nvPr userDrawn="1"/>
        </p:nvGrpSpPr>
        <p:grpSpPr>
          <a:xfrm>
            <a:off x="-75056" y="3764260"/>
            <a:ext cx="12355023" cy="3160554"/>
            <a:chOff x="-56292" y="3764260"/>
            <a:chExt cx="9266267" cy="3160554"/>
          </a:xfrm>
        </p:grpSpPr>
        <p:sp>
          <p:nvSpPr>
            <p:cNvPr id="10" name="Freeform 8"/>
            <p:cNvSpPr>
              <a:spLocks/>
            </p:cNvSpPr>
            <p:nvPr/>
          </p:nvSpPr>
          <p:spPr bwMode="auto">
            <a:xfrm rot="21064630">
              <a:off x="1553661" y="6160007"/>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p:cNvSpPr>
              <a:spLocks/>
            </p:cNvSpPr>
            <p:nvPr/>
          </p:nvSpPr>
          <p:spPr bwMode="auto">
            <a:xfrm rot="4864630">
              <a:off x="2508619" y="6585311"/>
              <a:ext cx="203360" cy="407716"/>
            </a:xfrm>
            <a:custGeom>
              <a:avLst/>
              <a:gdLst/>
              <a:ahLst/>
              <a:cxnLst/>
              <a:rect l="l" t="t" r="r" b="b"/>
              <a:pathLst>
                <a:path w="203360" h="407716">
                  <a:moveTo>
                    <a:pt x="183638" y="3296"/>
                  </a:moveTo>
                  <a:lnTo>
                    <a:pt x="203360" y="0"/>
                  </a:lnTo>
                  <a:lnTo>
                    <a:pt x="191277" y="76961"/>
                  </a:lnTo>
                  <a:cubicBezTo>
                    <a:pt x="188411" y="52354"/>
                    <a:pt x="185371" y="28152"/>
                    <a:pt x="183638" y="3296"/>
                  </a:cubicBezTo>
                  <a:close/>
                  <a:moveTo>
                    <a:pt x="2998" y="299895"/>
                  </a:moveTo>
                  <a:cubicBezTo>
                    <a:pt x="5228" y="288982"/>
                    <a:pt x="8681" y="279197"/>
                    <a:pt x="13285" y="271907"/>
                  </a:cubicBezTo>
                  <a:cubicBezTo>
                    <a:pt x="31702" y="239673"/>
                    <a:pt x="79278" y="245813"/>
                    <a:pt x="120714" y="251953"/>
                  </a:cubicBezTo>
                  <a:cubicBezTo>
                    <a:pt x="130819" y="253075"/>
                    <a:pt x="147492" y="259948"/>
                    <a:pt x="162539" y="259996"/>
                  </a:cubicBezTo>
                  <a:lnTo>
                    <a:pt x="140036" y="403330"/>
                  </a:lnTo>
                  <a:cubicBezTo>
                    <a:pt x="98675" y="405017"/>
                    <a:pt x="44562" y="417239"/>
                    <a:pt x="17890" y="391630"/>
                  </a:cubicBezTo>
                  <a:cubicBezTo>
                    <a:pt x="624" y="375513"/>
                    <a:pt x="-3692" y="332632"/>
                    <a:pt x="2998" y="29989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7"/>
            <p:cNvSpPr>
              <a:spLocks/>
            </p:cNvSpPr>
            <p:nvPr/>
          </p:nvSpPr>
          <p:spPr bwMode="auto">
            <a:xfrm rot="10264630">
              <a:off x="2820796" y="6771116"/>
              <a:ext cx="642998" cy="135494"/>
            </a:xfrm>
            <a:custGeom>
              <a:avLst/>
              <a:gdLst/>
              <a:ahLst/>
              <a:cxnLst/>
              <a:rect l="l" t="t" r="r" b="b"/>
              <a:pathLst>
                <a:path w="642998" h="135494">
                  <a:moveTo>
                    <a:pt x="425632" y="133097"/>
                  </a:moveTo>
                  <a:cubicBezTo>
                    <a:pt x="415435" y="131992"/>
                    <a:pt x="406225" y="129494"/>
                    <a:pt x="398939" y="124887"/>
                  </a:cubicBezTo>
                  <a:cubicBezTo>
                    <a:pt x="379933" y="112196"/>
                    <a:pt x="382230" y="86382"/>
                    <a:pt x="388519" y="58900"/>
                  </a:cubicBezTo>
                  <a:lnTo>
                    <a:pt x="640526" y="98466"/>
                  </a:lnTo>
                  <a:cubicBezTo>
                    <a:pt x="641359" y="103776"/>
                    <a:pt x="642201" y="109008"/>
                    <a:pt x="642998" y="114161"/>
                  </a:cubicBezTo>
                  <a:cubicBezTo>
                    <a:pt x="598512" y="118768"/>
                    <a:pt x="564735" y="120280"/>
                    <a:pt x="518703" y="124887"/>
                  </a:cubicBezTo>
                  <a:cubicBezTo>
                    <a:pt x="495687" y="127209"/>
                    <a:pt x="456221" y="136414"/>
                    <a:pt x="425632" y="133097"/>
                  </a:cubicBezTo>
                  <a:close/>
                  <a:moveTo>
                    <a:pt x="137834" y="134256"/>
                  </a:moveTo>
                  <a:cubicBezTo>
                    <a:pt x="86270" y="129508"/>
                    <a:pt x="41397" y="112217"/>
                    <a:pt x="0" y="101851"/>
                  </a:cubicBezTo>
                  <a:cubicBezTo>
                    <a:pt x="7719" y="75625"/>
                    <a:pt x="12906" y="37825"/>
                    <a:pt x="13370" y="0"/>
                  </a:cubicBezTo>
                  <a:lnTo>
                    <a:pt x="241668" y="35843"/>
                  </a:lnTo>
                  <a:cubicBezTo>
                    <a:pt x="242141" y="42421"/>
                    <a:pt x="243048" y="48626"/>
                    <a:pt x="243956" y="54267"/>
                  </a:cubicBezTo>
                  <a:cubicBezTo>
                    <a:pt x="245501" y="68089"/>
                    <a:pt x="250135" y="85006"/>
                    <a:pt x="248590" y="97244"/>
                  </a:cubicBezTo>
                  <a:cubicBezTo>
                    <a:pt x="243956" y="118768"/>
                    <a:pt x="219447" y="131006"/>
                    <a:pt x="191746" y="134102"/>
                  </a:cubicBezTo>
                  <a:cubicBezTo>
                    <a:pt x="172953" y="136027"/>
                    <a:pt x="155021" y="135838"/>
                    <a:pt x="137834" y="13425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7"/>
            <p:cNvSpPr>
              <a:spLocks/>
            </p:cNvSpPr>
            <p:nvPr/>
          </p:nvSpPr>
          <p:spPr bwMode="auto">
            <a:xfrm rot="21064630">
              <a:off x="1942540" y="6233850"/>
              <a:ext cx="1019800" cy="678036"/>
            </a:xfrm>
            <a:custGeom>
              <a:avLst/>
              <a:gdLst/>
              <a:ahLst/>
              <a:cxnLst/>
              <a:rect l="l" t="t" r="r" b="b"/>
              <a:pathLst>
                <a:path w="1019800" h="678036">
                  <a:moveTo>
                    <a:pt x="834352" y="20653"/>
                  </a:moveTo>
                  <a:cubicBezTo>
                    <a:pt x="815935" y="83585"/>
                    <a:pt x="806727" y="206378"/>
                    <a:pt x="814401" y="249356"/>
                  </a:cubicBezTo>
                  <a:cubicBezTo>
                    <a:pt x="823609" y="290798"/>
                    <a:pt x="941781" y="243216"/>
                    <a:pt x="989357" y="269309"/>
                  </a:cubicBezTo>
                  <a:cubicBezTo>
                    <a:pt x="1007773" y="280054"/>
                    <a:pt x="1024655" y="330706"/>
                    <a:pt x="1018516" y="366009"/>
                  </a:cubicBezTo>
                  <a:cubicBezTo>
                    <a:pt x="1012377" y="399777"/>
                    <a:pt x="986287" y="428941"/>
                    <a:pt x="941781" y="430476"/>
                  </a:cubicBezTo>
                  <a:cubicBezTo>
                    <a:pt x="926434" y="430476"/>
                    <a:pt x="908017" y="427406"/>
                    <a:pt x="889601" y="425871"/>
                  </a:cubicBezTo>
                  <a:cubicBezTo>
                    <a:pt x="874254" y="424336"/>
                    <a:pt x="851233" y="418197"/>
                    <a:pt x="838956" y="421267"/>
                  </a:cubicBezTo>
                  <a:cubicBezTo>
                    <a:pt x="823609" y="425871"/>
                    <a:pt x="817470" y="459639"/>
                    <a:pt x="815935" y="476523"/>
                  </a:cubicBezTo>
                  <a:cubicBezTo>
                    <a:pt x="811331" y="547130"/>
                    <a:pt x="826678" y="617736"/>
                    <a:pt x="835886" y="677598"/>
                  </a:cubicBezTo>
                  <a:lnTo>
                    <a:pt x="830865" y="678036"/>
                  </a:lnTo>
                  <a:lnTo>
                    <a:pt x="579460" y="638564"/>
                  </a:lnTo>
                  <a:cubicBezTo>
                    <a:pt x="582752" y="608500"/>
                    <a:pt x="596735" y="573563"/>
                    <a:pt x="594938" y="550199"/>
                  </a:cubicBezTo>
                  <a:cubicBezTo>
                    <a:pt x="593403" y="513361"/>
                    <a:pt x="564244" y="488803"/>
                    <a:pt x="536619" y="484198"/>
                  </a:cubicBezTo>
                  <a:cubicBezTo>
                    <a:pt x="508995" y="481128"/>
                    <a:pt x="476766" y="484198"/>
                    <a:pt x="455280" y="496477"/>
                  </a:cubicBezTo>
                  <a:cubicBezTo>
                    <a:pt x="425004" y="514646"/>
                    <a:pt x="430564" y="577615"/>
                    <a:pt x="436667" y="616145"/>
                  </a:cubicBezTo>
                  <a:lnTo>
                    <a:pt x="205482" y="579848"/>
                  </a:lnTo>
                  <a:cubicBezTo>
                    <a:pt x="210944" y="515341"/>
                    <a:pt x="205166" y="445855"/>
                    <a:pt x="183637" y="430476"/>
                  </a:cubicBezTo>
                  <a:cubicBezTo>
                    <a:pt x="151409" y="407452"/>
                    <a:pt x="56257" y="448895"/>
                    <a:pt x="17889" y="412057"/>
                  </a:cubicBezTo>
                  <a:cubicBezTo>
                    <a:pt x="-5131" y="390568"/>
                    <a:pt x="-5131" y="321497"/>
                    <a:pt x="13285" y="292333"/>
                  </a:cubicBezTo>
                  <a:cubicBezTo>
                    <a:pt x="31702" y="260100"/>
                    <a:pt x="79278" y="266240"/>
                    <a:pt x="120714" y="272380"/>
                  </a:cubicBezTo>
                  <a:cubicBezTo>
                    <a:pt x="134527" y="273915"/>
                    <a:pt x="160617" y="286194"/>
                    <a:pt x="177499" y="281589"/>
                  </a:cubicBezTo>
                  <a:cubicBezTo>
                    <a:pt x="191311" y="276984"/>
                    <a:pt x="194380" y="249356"/>
                    <a:pt x="195915" y="227867"/>
                  </a:cubicBezTo>
                  <a:cubicBezTo>
                    <a:pt x="202054" y="151121"/>
                    <a:pt x="188242" y="89724"/>
                    <a:pt x="183637" y="23723"/>
                  </a:cubicBezTo>
                  <a:cubicBezTo>
                    <a:pt x="228144" y="19118"/>
                    <a:pt x="275720" y="5304"/>
                    <a:pt x="324830" y="699"/>
                  </a:cubicBezTo>
                  <a:cubicBezTo>
                    <a:pt x="375475" y="-2370"/>
                    <a:pt x="432259" y="3769"/>
                    <a:pt x="439933" y="37537"/>
                  </a:cubicBezTo>
                  <a:cubicBezTo>
                    <a:pt x="441468" y="49816"/>
                    <a:pt x="433794" y="92794"/>
                    <a:pt x="432259" y="103539"/>
                  </a:cubicBezTo>
                  <a:cubicBezTo>
                    <a:pt x="429190" y="125028"/>
                    <a:pt x="421516" y="152656"/>
                    <a:pt x="429190" y="174145"/>
                  </a:cubicBezTo>
                  <a:cubicBezTo>
                    <a:pt x="444537" y="217123"/>
                    <a:pt x="547362" y="226332"/>
                    <a:pt x="579591" y="192564"/>
                  </a:cubicBezTo>
                  <a:cubicBezTo>
                    <a:pt x="593403" y="178749"/>
                    <a:pt x="591869" y="143446"/>
                    <a:pt x="590334" y="118888"/>
                  </a:cubicBezTo>
                  <a:cubicBezTo>
                    <a:pt x="587264" y="94329"/>
                    <a:pt x="573452" y="74375"/>
                    <a:pt x="576522" y="51351"/>
                  </a:cubicBezTo>
                  <a:cubicBezTo>
                    <a:pt x="582660" y="-13115"/>
                    <a:pt x="683951" y="6839"/>
                    <a:pt x="742269" y="11444"/>
                  </a:cubicBezTo>
                  <a:cubicBezTo>
                    <a:pt x="774498" y="14513"/>
                    <a:pt x="805192"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7"/>
            <p:cNvSpPr>
              <a:spLocks/>
            </p:cNvSpPr>
            <p:nvPr/>
          </p:nvSpPr>
          <p:spPr bwMode="auto">
            <a:xfrm rot="15664630" flipV="1">
              <a:off x="2633521" y="6078906"/>
              <a:ext cx="893534" cy="698936"/>
            </a:xfrm>
            <a:custGeom>
              <a:avLst/>
              <a:gdLst/>
              <a:ahLst/>
              <a:cxnLst/>
              <a:rect l="l" t="t" r="r" b="b"/>
              <a:pathLst>
                <a:path w="893534" h="698936">
                  <a:moveTo>
                    <a:pt x="892874" y="331342"/>
                  </a:moveTo>
                  <a:cubicBezTo>
                    <a:pt x="889858" y="299632"/>
                    <a:pt x="876933" y="277366"/>
                    <a:pt x="863091" y="269294"/>
                  </a:cubicBezTo>
                  <a:cubicBezTo>
                    <a:pt x="815574" y="243224"/>
                    <a:pt x="707180" y="313606"/>
                    <a:pt x="688112" y="249374"/>
                  </a:cubicBezTo>
                  <a:cubicBezTo>
                    <a:pt x="680566" y="206390"/>
                    <a:pt x="689743" y="83589"/>
                    <a:pt x="708098" y="20685"/>
                  </a:cubicBezTo>
                  <a:lnTo>
                    <a:pt x="616121" y="11459"/>
                  </a:lnTo>
                  <a:cubicBezTo>
                    <a:pt x="557794" y="6847"/>
                    <a:pt x="456437" y="-13073"/>
                    <a:pt x="450319" y="51368"/>
                  </a:cubicBezTo>
                  <a:cubicBezTo>
                    <a:pt x="447260" y="74363"/>
                    <a:pt x="461128" y="94352"/>
                    <a:pt x="464085" y="118955"/>
                  </a:cubicBezTo>
                  <a:cubicBezTo>
                    <a:pt x="465614" y="143487"/>
                    <a:pt x="467144" y="178713"/>
                    <a:pt x="453378" y="192551"/>
                  </a:cubicBezTo>
                  <a:cubicBezTo>
                    <a:pt x="421155" y="226310"/>
                    <a:pt x="318268" y="217084"/>
                    <a:pt x="302973" y="174170"/>
                  </a:cubicBezTo>
                  <a:cubicBezTo>
                    <a:pt x="295223" y="152713"/>
                    <a:pt x="302973" y="125035"/>
                    <a:pt x="305930" y="103508"/>
                  </a:cubicBezTo>
                  <a:cubicBezTo>
                    <a:pt x="307459" y="92815"/>
                    <a:pt x="315209" y="49831"/>
                    <a:pt x="313680" y="37599"/>
                  </a:cubicBezTo>
                  <a:cubicBezTo>
                    <a:pt x="305930" y="3841"/>
                    <a:pt x="249235" y="-2379"/>
                    <a:pt x="198556" y="696"/>
                  </a:cubicBezTo>
                  <a:cubicBezTo>
                    <a:pt x="149407" y="5309"/>
                    <a:pt x="101889" y="19148"/>
                    <a:pt x="57328" y="23761"/>
                  </a:cubicBezTo>
                  <a:cubicBezTo>
                    <a:pt x="62019" y="89739"/>
                    <a:pt x="75785" y="151105"/>
                    <a:pt x="69667" y="227917"/>
                  </a:cubicBezTo>
                  <a:cubicBezTo>
                    <a:pt x="68035" y="249374"/>
                    <a:pt x="65078" y="276982"/>
                    <a:pt x="51210" y="281595"/>
                  </a:cubicBezTo>
                  <a:cubicBezTo>
                    <a:pt x="36470" y="285636"/>
                    <a:pt x="14608" y="276696"/>
                    <a:pt x="0" y="273786"/>
                  </a:cubicBezTo>
                  <a:lnTo>
                    <a:pt x="23446" y="423118"/>
                  </a:lnTo>
                  <a:lnTo>
                    <a:pt x="57328" y="430466"/>
                  </a:lnTo>
                  <a:cubicBezTo>
                    <a:pt x="89653" y="453531"/>
                    <a:pt x="86491" y="597789"/>
                    <a:pt x="66607" y="665306"/>
                  </a:cubicBezTo>
                  <a:cubicBezTo>
                    <a:pt x="121875" y="679145"/>
                    <a:pt x="183159" y="705284"/>
                    <a:pt x="258412" y="697526"/>
                  </a:cubicBezTo>
                  <a:cubicBezTo>
                    <a:pt x="286046" y="694451"/>
                    <a:pt x="310620" y="682220"/>
                    <a:pt x="315209" y="660693"/>
                  </a:cubicBezTo>
                  <a:cubicBezTo>
                    <a:pt x="316739" y="648462"/>
                    <a:pt x="312150" y="631548"/>
                    <a:pt x="310620" y="617709"/>
                  </a:cubicBezTo>
                  <a:cubicBezTo>
                    <a:pt x="304401" y="579338"/>
                    <a:pt x="298282" y="514897"/>
                    <a:pt x="328975" y="496515"/>
                  </a:cubicBezTo>
                  <a:cubicBezTo>
                    <a:pt x="350491" y="484214"/>
                    <a:pt x="382713" y="481138"/>
                    <a:pt x="410449" y="484214"/>
                  </a:cubicBezTo>
                  <a:cubicBezTo>
                    <a:pt x="438082" y="488827"/>
                    <a:pt x="467144" y="513359"/>
                    <a:pt x="468775" y="550192"/>
                  </a:cubicBezTo>
                  <a:cubicBezTo>
                    <a:pt x="471834" y="590171"/>
                    <a:pt x="428905" y="663768"/>
                    <a:pt x="465614" y="688370"/>
                  </a:cubicBezTo>
                  <a:cubicBezTo>
                    <a:pt x="494778" y="706752"/>
                    <a:pt x="554736" y="691446"/>
                    <a:pt x="585428" y="688370"/>
                  </a:cubicBezTo>
                  <a:cubicBezTo>
                    <a:pt x="631417" y="683757"/>
                    <a:pt x="665168" y="682220"/>
                    <a:pt x="709729" y="677607"/>
                  </a:cubicBezTo>
                  <a:cubicBezTo>
                    <a:pt x="700450" y="617709"/>
                    <a:pt x="685052" y="547187"/>
                    <a:pt x="689743" y="476526"/>
                  </a:cubicBezTo>
                  <a:cubicBezTo>
                    <a:pt x="691272" y="459612"/>
                    <a:pt x="697391" y="425853"/>
                    <a:pt x="712788" y="421240"/>
                  </a:cubicBezTo>
                  <a:cubicBezTo>
                    <a:pt x="725024" y="418165"/>
                    <a:pt x="747968" y="424386"/>
                    <a:pt x="763467" y="425853"/>
                  </a:cubicBezTo>
                  <a:cubicBezTo>
                    <a:pt x="781720" y="427391"/>
                    <a:pt x="800176" y="430466"/>
                    <a:pt x="815574" y="430466"/>
                  </a:cubicBezTo>
                  <a:cubicBezTo>
                    <a:pt x="860032" y="428999"/>
                    <a:pt x="886137" y="415998"/>
                    <a:pt x="892255" y="366025"/>
                  </a:cubicBezTo>
                  <a:cubicBezTo>
                    <a:pt x="893784" y="353532"/>
                    <a:pt x="893880" y="341912"/>
                    <a:pt x="892874"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Freeform 7"/>
            <p:cNvSpPr>
              <a:spLocks/>
            </p:cNvSpPr>
            <p:nvPr/>
          </p:nvSpPr>
          <p:spPr bwMode="auto">
            <a:xfrm rot="4864630">
              <a:off x="1838402" y="5582340"/>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7"/>
            <p:cNvSpPr>
              <a:spLocks/>
            </p:cNvSpPr>
            <p:nvPr/>
          </p:nvSpPr>
          <p:spPr bwMode="auto">
            <a:xfrm rot="10264630">
              <a:off x="2481379" y="5497981"/>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
            <p:cNvSpPr>
              <a:spLocks/>
            </p:cNvSpPr>
            <p:nvPr/>
          </p:nvSpPr>
          <p:spPr bwMode="auto">
            <a:xfrm rot="21064630">
              <a:off x="657826" y="6426918"/>
              <a:ext cx="1019644" cy="481486"/>
            </a:xfrm>
            <a:custGeom>
              <a:avLst/>
              <a:gdLst/>
              <a:ahLst/>
              <a:cxnLst/>
              <a:rect l="l" t="t" r="r" b="b"/>
              <a:pathLst>
                <a:path w="1019644" h="481486">
                  <a:moveTo>
                    <a:pt x="834196" y="20653"/>
                  </a:moveTo>
                  <a:cubicBezTo>
                    <a:pt x="815779" y="83585"/>
                    <a:pt x="806571" y="206378"/>
                    <a:pt x="814245" y="249356"/>
                  </a:cubicBezTo>
                  <a:cubicBezTo>
                    <a:pt x="823453" y="290798"/>
                    <a:pt x="941625" y="243216"/>
                    <a:pt x="989201" y="269310"/>
                  </a:cubicBezTo>
                  <a:cubicBezTo>
                    <a:pt x="1007617" y="280054"/>
                    <a:pt x="1024499" y="330706"/>
                    <a:pt x="1018360" y="366010"/>
                  </a:cubicBezTo>
                  <a:cubicBezTo>
                    <a:pt x="1012221" y="399777"/>
                    <a:pt x="986131" y="428941"/>
                    <a:pt x="941625" y="430476"/>
                  </a:cubicBezTo>
                  <a:cubicBezTo>
                    <a:pt x="926278" y="430476"/>
                    <a:pt x="907861" y="427406"/>
                    <a:pt x="889445" y="425871"/>
                  </a:cubicBezTo>
                  <a:cubicBezTo>
                    <a:pt x="874098" y="424336"/>
                    <a:pt x="851077" y="418197"/>
                    <a:pt x="838800" y="421267"/>
                  </a:cubicBezTo>
                  <a:cubicBezTo>
                    <a:pt x="823453" y="425871"/>
                    <a:pt x="817314" y="459639"/>
                    <a:pt x="815779" y="476523"/>
                  </a:cubicBezTo>
                  <a:lnTo>
                    <a:pt x="816007" y="481486"/>
                  </a:lnTo>
                  <a:lnTo>
                    <a:pt x="37" y="353375"/>
                  </a:lnTo>
                  <a:cubicBezTo>
                    <a:pt x="-460" y="330304"/>
                    <a:pt x="4142" y="306566"/>
                    <a:pt x="13129" y="292333"/>
                  </a:cubicBezTo>
                  <a:cubicBezTo>
                    <a:pt x="31546" y="260100"/>
                    <a:pt x="79122" y="266240"/>
                    <a:pt x="120559" y="272380"/>
                  </a:cubicBezTo>
                  <a:cubicBezTo>
                    <a:pt x="134371" y="273915"/>
                    <a:pt x="160461" y="286194"/>
                    <a:pt x="177343" y="281589"/>
                  </a:cubicBezTo>
                  <a:cubicBezTo>
                    <a:pt x="191155" y="276984"/>
                    <a:pt x="194224" y="249356"/>
                    <a:pt x="195759" y="227867"/>
                  </a:cubicBezTo>
                  <a:cubicBezTo>
                    <a:pt x="201898" y="151121"/>
                    <a:pt x="188086" y="89724"/>
                    <a:pt x="183481" y="23723"/>
                  </a:cubicBezTo>
                  <a:cubicBezTo>
                    <a:pt x="227988" y="19118"/>
                    <a:pt x="275564" y="5304"/>
                    <a:pt x="324674" y="699"/>
                  </a:cubicBezTo>
                  <a:cubicBezTo>
                    <a:pt x="375319" y="-2370"/>
                    <a:pt x="432104" y="3769"/>
                    <a:pt x="439777" y="37537"/>
                  </a:cubicBezTo>
                  <a:cubicBezTo>
                    <a:pt x="441312" y="49816"/>
                    <a:pt x="433638" y="92794"/>
                    <a:pt x="432103" y="103539"/>
                  </a:cubicBezTo>
                  <a:cubicBezTo>
                    <a:pt x="429034" y="125028"/>
                    <a:pt x="421361" y="152656"/>
                    <a:pt x="429034" y="174145"/>
                  </a:cubicBezTo>
                  <a:cubicBezTo>
                    <a:pt x="444381" y="217123"/>
                    <a:pt x="547206" y="226332"/>
                    <a:pt x="579435" y="192564"/>
                  </a:cubicBezTo>
                  <a:cubicBezTo>
                    <a:pt x="593247" y="178750"/>
                    <a:pt x="591713" y="143446"/>
                    <a:pt x="590178" y="118888"/>
                  </a:cubicBezTo>
                  <a:cubicBezTo>
                    <a:pt x="587109" y="94329"/>
                    <a:pt x="573296" y="74375"/>
                    <a:pt x="576366" y="51351"/>
                  </a:cubicBezTo>
                  <a:cubicBezTo>
                    <a:pt x="582504" y="-13115"/>
                    <a:pt x="683795" y="6839"/>
                    <a:pt x="742114" y="11444"/>
                  </a:cubicBezTo>
                  <a:cubicBezTo>
                    <a:pt x="774342" y="14514"/>
                    <a:pt x="805036" y="17583"/>
                    <a:pt x="834196"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7"/>
            <p:cNvSpPr>
              <a:spLocks/>
            </p:cNvSpPr>
            <p:nvPr/>
          </p:nvSpPr>
          <p:spPr bwMode="auto">
            <a:xfrm rot="15664630" flipV="1">
              <a:off x="1425852" y="6196683"/>
              <a:ext cx="741016" cy="697267"/>
            </a:xfrm>
            <a:custGeom>
              <a:avLst/>
              <a:gdLst/>
              <a:ahLst/>
              <a:cxnLst/>
              <a:rect l="l" t="t" r="r" b="b"/>
              <a:pathLst>
                <a:path w="741016" h="697267">
                  <a:moveTo>
                    <a:pt x="740356" y="331342"/>
                  </a:moveTo>
                  <a:cubicBezTo>
                    <a:pt x="737340" y="299631"/>
                    <a:pt x="724415" y="277366"/>
                    <a:pt x="710573" y="269294"/>
                  </a:cubicBezTo>
                  <a:cubicBezTo>
                    <a:pt x="663056" y="243224"/>
                    <a:pt x="554662" y="313605"/>
                    <a:pt x="535594" y="249374"/>
                  </a:cubicBezTo>
                  <a:cubicBezTo>
                    <a:pt x="528048" y="206390"/>
                    <a:pt x="537225" y="83589"/>
                    <a:pt x="555580" y="20685"/>
                  </a:cubicBezTo>
                  <a:lnTo>
                    <a:pt x="463603" y="11459"/>
                  </a:lnTo>
                  <a:cubicBezTo>
                    <a:pt x="405277" y="6846"/>
                    <a:pt x="303919" y="-13073"/>
                    <a:pt x="297801" y="51368"/>
                  </a:cubicBezTo>
                  <a:cubicBezTo>
                    <a:pt x="294742" y="74363"/>
                    <a:pt x="308610" y="94352"/>
                    <a:pt x="311567" y="118954"/>
                  </a:cubicBezTo>
                  <a:cubicBezTo>
                    <a:pt x="313096" y="143487"/>
                    <a:pt x="314626" y="178713"/>
                    <a:pt x="300860" y="192551"/>
                  </a:cubicBezTo>
                  <a:cubicBezTo>
                    <a:pt x="268638" y="226309"/>
                    <a:pt x="165750" y="217084"/>
                    <a:pt x="150455" y="174170"/>
                  </a:cubicBezTo>
                  <a:cubicBezTo>
                    <a:pt x="142705" y="152713"/>
                    <a:pt x="150455" y="125035"/>
                    <a:pt x="153412" y="103508"/>
                  </a:cubicBezTo>
                  <a:cubicBezTo>
                    <a:pt x="154941" y="92815"/>
                    <a:pt x="162691" y="49831"/>
                    <a:pt x="161162" y="37599"/>
                  </a:cubicBezTo>
                  <a:cubicBezTo>
                    <a:pt x="153412" y="3841"/>
                    <a:pt x="96717" y="-2379"/>
                    <a:pt x="46038" y="696"/>
                  </a:cubicBezTo>
                  <a:cubicBezTo>
                    <a:pt x="30468" y="2157"/>
                    <a:pt x="15063" y="4544"/>
                    <a:pt x="0" y="8036"/>
                  </a:cubicBezTo>
                  <a:lnTo>
                    <a:pt x="108143" y="696828"/>
                  </a:lnTo>
                  <a:cubicBezTo>
                    <a:pt x="134883" y="693762"/>
                    <a:pt x="158230" y="681620"/>
                    <a:pt x="162691" y="660693"/>
                  </a:cubicBezTo>
                  <a:cubicBezTo>
                    <a:pt x="164221" y="648462"/>
                    <a:pt x="159632" y="631547"/>
                    <a:pt x="158102" y="617709"/>
                  </a:cubicBezTo>
                  <a:cubicBezTo>
                    <a:pt x="151883" y="579337"/>
                    <a:pt x="145765" y="514896"/>
                    <a:pt x="176457" y="496515"/>
                  </a:cubicBezTo>
                  <a:cubicBezTo>
                    <a:pt x="197973" y="484214"/>
                    <a:pt x="230195" y="481138"/>
                    <a:pt x="257931" y="484213"/>
                  </a:cubicBezTo>
                  <a:cubicBezTo>
                    <a:pt x="285564" y="488827"/>
                    <a:pt x="314626" y="513359"/>
                    <a:pt x="316257" y="550192"/>
                  </a:cubicBezTo>
                  <a:cubicBezTo>
                    <a:pt x="319316" y="590171"/>
                    <a:pt x="276387" y="663768"/>
                    <a:pt x="313096" y="688370"/>
                  </a:cubicBezTo>
                  <a:cubicBezTo>
                    <a:pt x="342260" y="706752"/>
                    <a:pt x="402218" y="691445"/>
                    <a:pt x="432911" y="688370"/>
                  </a:cubicBezTo>
                  <a:cubicBezTo>
                    <a:pt x="478899" y="683757"/>
                    <a:pt x="512651" y="682220"/>
                    <a:pt x="557211" y="677607"/>
                  </a:cubicBezTo>
                  <a:cubicBezTo>
                    <a:pt x="547932" y="617709"/>
                    <a:pt x="532535" y="547187"/>
                    <a:pt x="537225" y="476525"/>
                  </a:cubicBezTo>
                  <a:cubicBezTo>
                    <a:pt x="538755" y="459611"/>
                    <a:pt x="544873" y="425853"/>
                    <a:pt x="560270" y="421240"/>
                  </a:cubicBezTo>
                  <a:cubicBezTo>
                    <a:pt x="572506" y="418165"/>
                    <a:pt x="595450" y="424385"/>
                    <a:pt x="610949" y="425853"/>
                  </a:cubicBezTo>
                  <a:cubicBezTo>
                    <a:pt x="629202" y="427391"/>
                    <a:pt x="647658" y="430466"/>
                    <a:pt x="663056" y="430466"/>
                  </a:cubicBezTo>
                  <a:cubicBezTo>
                    <a:pt x="707514" y="428998"/>
                    <a:pt x="733619" y="415998"/>
                    <a:pt x="739737" y="366025"/>
                  </a:cubicBezTo>
                  <a:cubicBezTo>
                    <a:pt x="741266" y="353532"/>
                    <a:pt x="741362" y="341912"/>
                    <a:pt x="740356"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7"/>
            <p:cNvSpPr>
              <a:spLocks/>
            </p:cNvSpPr>
            <p:nvPr/>
          </p:nvSpPr>
          <p:spPr bwMode="auto">
            <a:xfrm rot="4864630">
              <a:off x="568774" y="577423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7"/>
            <p:cNvSpPr>
              <a:spLocks/>
            </p:cNvSpPr>
            <p:nvPr/>
          </p:nvSpPr>
          <p:spPr bwMode="auto">
            <a:xfrm rot="10264630">
              <a:off x="1211752" y="5689872"/>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7"/>
            <p:cNvSpPr>
              <a:spLocks/>
            </p:cNvSpPr>
            <p:nvPr/>
          </p:nvSpPr>
          <p:spPr bwMode="auto">
            <a:xfrm rot="21064630">
              <a:off x="-16333" y="6586052"/>
              <a:ext cx="398816" cy="304721"/>
            </a:xfrm>
            <a:custGeom>
              <a:avLst/>
              <a:gdLst/>
              <a:ahLst/>
              <a:cxnLst/>
              <a:rect l="l" t="t" r="r" b="b"/>
              <a:pathLst>
                <a:path w="398816" h="304721">
                  <a:moveTo>
                    <a:pt x="219644" y="15087"/>
                  </a:moveTo>
                  <a:cubicBezTo>
                    <a:pt x="201227" y="78019"/>
                    <a:pt x="192019" y="200812"/>
                    <a:pt x="199693" y="243789"/>
                  </a:cubicBezTo>
                  <a:cubicBezTo>
                    <a:pt x="208901" y="285232"/>
                    <a:pt x="327073" y="237650"/>
                    <a:pt x="374649" y="263743"/>
                  </a:cubicBezTo>
                  <a:cubicBezTo>
                    <a:pt x="384153" y="269288"/>
                    <a:pt x="393249" y="285463"/>
                    <a:pt x="398816" y="304721"/>
                  </a:cubicBezTo>
                  <a:lnTo>
                    <a:pt x="0" y="242106"/>
                  </a:lnTo>
                  <a:lnTo>
                    <a:pt x="37978" y="215"/>
                  </a:lnTo>
                  <a:cubicBezTo>
                    <a:pt x="68349" y="-1084"/>
                    <a:pt x="102063" y="3864"/>
                    <a:pt x="127562" y="5877"/>
                  </a:cubicBezTo>
                  <a:cubicBezTo>
                    <a:pt x="159790" y="8947"/>
                    <a:pt x="190484" y="12017"/>
                    <a:pt x="219644" y="1508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7"/>
            <p:cNvSpPr>
              <a:spLocks/>
            </p:cNvSpPr>
            <p:nvPr/>
          </p:nvSpPr>
          <p:spPr bwMode="auto">
            <a:xfrm rot="15664630" flipV="1">
              <a:off x="250136" y="6283627"/>
              <a:ext cx="506897" cy="692337"/>
            </a:xfrm>
            <a:custGeom>
              <a:avLst/>
              <a:gdLst/>
              <a:ahLst/>
              <a:cxnLst/>
              <a:rect l="l" t="t" r="r" b="b"/>
              <a:pathLst>
                <a:path w="506897" h="692337">
                  <a:moveTo>
                    <a:pt x="506237" y="326412"/>
                  </a:moveTo>
                  <a:cubicBezTo>
                    <a:pt x="503221" y="294701"/>
                    <a:pt x="490297" y="272436"/>
                    <a:pt x="476454" y="264364"/>
                  </a:cubicBezTo>
                  <a:cubicBezTo>
                    <a:pt x="428937" y="238294"/>
                    <a:pt x="320543" y="308676"/>
                    <a:pt x="301475" y="244444"/>
                  </a:cubicBezTo>
                  <a:cubicBezTo>
                    <a:pt x="293929" y="201460"/>
                    <a:pt x="303107" y="78659"/>
                    <a:pt x="321461" y="15755"/>
                  </a:cubicBezTo>
                  <a:lnTo>
                    <a:pt x="229485" y="6529"/>
                  </a:lnTo>
                  <a:cubicBezTo>
                    <a:pt x="171158" y="1916"/>
                    <a:pt x="69800" y="-18003"/>
                    <a:pt x="63682" y="46438"/>
                  </a:cubicBezTo>
                  <a:cubicBezTo>
                    <a:pt x="60623" y="69433"/>
                    <a:pt x="74491" y="89422"/>
                    <a:pt x="77448" y="114024"/>
                  </a:cubicBezTo>
                  <a:cubicBezTo>
                    <a:pt x="78978" y="138557"/>
                    <a:pt x="80507" y="173783"/>
                    <a:pt x="66741" y="187621"/>
                  </a:cubicBezTo>
                  <a:cubicBezTo>
                    <a:pt x="53124" y="201887"/>
                    <a:pt x="26890" y="208477"/>
                    <a:pt x="0" y="206497"/>
                  </a:cubicBezTo>
                  <a:lnTo>
                    <a:pt x="44581" y="490442"/>
                  </a:lnTo>
                  <a:cubicBezTo>
                    <a:pt x="65336" y="498295"/>
                    <a:pt x="80955" y="518542"/>
                    <a:pt x="82139" y="545262"/>
                  </a:cubicBezTo>
                  <a:cubicBezTo>
                    <a:pt x="83897" y="568239"/>
                    <a:pt x="70465" y="602320"/>
                    <a:pt x="66806" y="632003"/>
                  </a:cubicBezTo>
                  <a:lnTo>
                    <a:pt x="74022" y="677963"/>
                  </a:lnTo>
                  <a:lnTo>
                    <a:pt x="78977" y="683440"/>
                  </a:lnTo>
                  <a:cubicBezTo>
                    <a:pt x="108141" y="701822"/>
                    <a:pt x="168099" y="686515"/>
                    <a:pt x="198792" y="683440"/>
                  </a:cubicBezTo>
                  <a:cubicBezTo>
                    <a:pt x="244780" y="678827"/>
                    <a:pt x="278532" y="677290"/>
                    <a:pt x="323093" y="672677"/>
                  </a:cubicBezTo>
                  <a:cubicBezTo>
                    <a:pt x="313813" y="612779"/>
                    <a:pt x="298416" y="542257"/>
                    <a:pt x="303107" y="471595"/>
                  </a:cubicBezTo>
                  <a:cubicBezTo>
                    <a:pt x="304636" y="454681"/>
                    <a:pt x="310754" y="420923"/>
                    <a:pt x="326152" y="416310"/>
                  </a:cubicBezTo>
                  <a:cubicBezTo>
                    <a:pt x="338388" y="413235"/>
                    <a:pt x="361331" y="419455"/>
                    <a:pt x="376830" y="420923"/>
                  </a:cubicBezTo>
                  <a:cubicBezTo>
                    <a:pt x="395083" y="422461"/>
                    <a:pt x="413540" y="425536"/>
                    <a:pt x="428937" y="425536"/>
                  </a:cubicBezTo>
                  <a:cubicBezTo>
                    <a:pt x="473395" y="424068"/>
                    <a:pt x="499500" y="411068"/>
                    <a:pt x="505618" y="361095"/>
                  </a:cubicBezTo>
                  <a:cubicBezTo>
                    <a:pt x="507148" y="348602"/>
                    <a:pt x="507243" y="336982"/>
                    <a:pt x="506237" y="32641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7"/>
            <p:cNvSpPr>
              <a:spLocks/>
            </p:cNvSpPr>
            <p:nvPr/>
          </p:nvSpPr>
          <p:spPr bwMode="auto">
            <a:xfrm rot="4864630">
              <a:off x="-271840" y="6193427"/>
              <a:ext cx="650714" cy="203408"/>
            </a:xfrm>
            <a:custGeom>
              <a:avLst/>
              <a:gdLst/>
              <a:ahLst/>
              <a:cxnLst/>
              <a:rect l="l" t="t" r="r" b="b"/>
              <a:pathLst>
                <a:path w="650714" h="203408">
                  <a:moveTo>
                    <a:pt x="392884" y="51352"/>
                  </a:moveTo>
                  <a:cubicBezTo>
                    <a:pt x="399023" y="-13115"/>
                    <a:pt x="500313" y="6839"/>
                    <a:pt x="558632" y="11444"/>
                  </a:cubicBezTo>
                  <a:cubicBezTo>
                    <a:pt x="590860" y="14513"/>
                    <a:pt x="621555" y="17583"/>
                    <a:pt x="650714" y="20653"/>
                  </a:cubicBezTo>
                  <a:cubicBezTo>
                    <a:pt x="636979" y="67589"/>
                    <a:pt x="628365" y="147823"/>
                    <a:pt x="628097" y="203408"/>
                  </a:cubicBezTo>
                  <a:lnTo>
                    <a:pt x="404198" y="168254"/>
                  </a:lnTo>
                  <a:cubicBezTo>
                    <a:pt x="408570" y="152882"/>
                    <a:pt x="407633" y="133882"/>
                    <a:pt x="406696" y="118888"/>
                  </a:cubicBezTo>
                  <a:cubicBezTo>
                    <a:pt x="403627" y="94329"/>
                    <a:pt x="389815" y="74375"/>
                    <a:pt x="392884" y="51352"/>
                  </a:cubicBezTo>
                  <a:close/>
                  <a:moveTo>
                    <a:pt x="0" y="23723"/>
                  </a:moveTo>
                  <a:cubicBezTo>
                    <a:pt x="44506" y="19118"/>
                    <a:pt x="92082" y="5304"/>
                    <a:pt x="141192" y="699"/>
                  </a:cubicBezTo>
                  <a:cubicBezTo>
                    <a:pt x="191838" y="-2371"/>
                    <a:pt x="248622" y="3769"/>
                    <a:pt x="256295" y="37537"/>
                  </a:cubicBezTo>
                  <a:cubicBezTo>
                    <a:pt x="257830" y="49817"/>
                    <a:pt x="250157" y="92794"/>
                    <a:pt x="248621" y="103539"/>
                  </a:cubicBezTo>
                  <a:cubicBezTo>
                    <a:pt x="246916" y="115480"/>
                    <a:pt x="243789" y="129318"/>
                    <a:pt x="243352" y="143001"/>
                  </a:cubicBezTo>
                  <a:lnTo>
                    <a:pt x="8546" y="106136"/>
                  </a:lnTo>
                  <a:cubicBezTo>
                    <a:pt x="5510" y="78489"/>
                    <a:pt x="1938" y="51514"/>
                    <a:pt x="0" y="23723"/>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7"/>
            <p:cNvSpPr>
              <a:spLocks/>
            </p:cNvSpPr>
            <p:nvPr/>
          </p:nvSpPr>
          <p:spPr bwMode="auto">
            <a:xfrm rot="10264630">
              <a:off x="-18917" y="5886355"/>
              <a:ext cx="977935" cy="698936"/>
            </a:xfrm>
            <a:custGeom>
              <a:avLst/>
              <a:gdLst/>
              <a:ahLst/>
              <a:cxnLst/>
              <a:rect l="l" t="t" r="r" b="b"/>
              <a:pathLst>
                <a:path w="977935"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4"/>
                    <a:pt x="275685" y="5312"/>
                    <a:pt x="324805"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70" y="217099"/>
                    <a:pt x="547342" y="226314"/>
                    <a:pt x="579575" y="192552"/>
                  </a:cubicBezTo>
                  <a:cubicBezTo>
                    <a:pt x="593374" y="178730"/>
                    <a:pt x="591829" y="143456"/>
                    <a:pt x="590284" y="118908"/>
                  </a:cubicBezTo>
                  <a:cubicBezTo>
                    <a:pt x="587298" y="94361"/>
                    <a:pt x="573396" y="74348"/>
                    <a:pt x="576485" y="51384"/>
                  </a:cubicBezTo>
                  <a:cubicBezTo>
                    <a:pt x="582664" y="-13117"/>
                    <a:pt x="683995" y="6824"/>
                    <a:pt x="742281" y="11431"/>
                  </a:cubicBezTo>
                  <a:lnTo>
                    <a:pt x="834343" y="20645"/>
                  </a:lnTo>
                  <a:cubicBezTo>
                    <a:pt x="815910" y="83563"/>
                    <a:pt x="806745" y="206373"/>
                    <a:pt x="814366" y="249350"/>
                  </a:cubicBezTo>
                  <a:cubicBezTo>
                    <a:pt x="822975" y="287870"/>
                    <a:pt x="925519" y="249542"/>
                    <a:pt x="977935" y="265655"/>
                  </a:cubicBezTo>
                  <a:lnTo>
                    <a:pt x="952189" y="429635"/>
                  </a:lnTo>
                  <a:cubicBezTo>
                    <a:pt x="948882" y="430872"/>
                    <a:pt x="945411" y="430726"/>
                    <a:pt x="941750" y="430470"/>
                  </a:cubicBezTo>
                  <a:cubicBezTo>
                    <a:pt x="926406" y="430470"/>
                    <a:pt x="907973" y="427375"/>
                    <a:pt x="889643" y="425863"/>
                  </a:cubicBezTo>
                  <a:cubicBezTo>
                    <a:pt x="874196" y="424351"/>
                    <a:pt x="851232" y="418161"/>
                    <a:pt x="838978" y="421256"/>
                  </a:cubicBezTo>
                  <a:cubicBezTo>
                    <a:pt x="823634" y="425863"/>
                    <a:pt x="817455" y="459625"/>
                    <a:pt x="815910" y="476543"/>
                  </a:cubicBezTo>
                  <a:cubicBezTo>
                    <a:pt x="811276" y="547162"/>
                    <a:pt x="826620" y="617710"/>
                    <a:pt x="835888" y="677603"/>
                  </a:cubicBezTo>
                  <a:cubicBezTo>
                    <a:pt x="791401" y="682211"/>
                    <a:pt x="757625" y="683722"/>
                    <a:pt x="711593" y="688330"/>
                  </a:cubicBezTo>
                  <a:cubicBezTo>
                    <a:pt x="680905" y="691425"/>
                    <a:pt x="620972" y="706759"/>
                    <a:pt x="591829" y="688330"/>
                  </a:cubicBezTo>
                  <a:cubicBezTo>
                    <a:pt x="555066" y="663782"/>
                    <a:pt x="598008" y="590139"/>
                    <a:pt x="594918" y="550186"/>
                  </a:cubicBezTo>
                  <a:cubicBezTo>
                    <a:pt x="593374" y="513328"/>
                    <a:pt x="564231" y="488780"/>
                    <a:pt x="536632" y="484173"/>
                  </a:cubicBezTo>
                  <a:cubicBezTo>
                    <a:pt x="509034" y="481150"/>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7"/>
            <p:cNvSpPr>
              <a:spLocks/>
            </p:cNvSpPr>
            <p:nvPr/>
          </p:nvSpPr>
          <p:spPr bwMode="auto">
            <a:xfrm rot="15664630" flipV="1">
              <a:off x="7041481" y="655719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7"/>
            <p:cNvSpPr>
              <a:spLocks/>
            </p:cNvSpPr>
            <p:nvPr/>
          </p:nvSpPr>
          <p:spPr bwMode="auto">
            <a:xfrm rot="4864630">
              <a:off x="5944217" y="6167852"/>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Freeform 7"/>
            <p:cNvSpPr>
              <a:spLocks/>
            </p:cNvSpPr>
            <p:nvPr/>
          </p:nvSpPr>
          <p:spPr bwMode="auto">
            <a:xfrm rot="10264630">
              <a:off x="6489431" y="6183892"/>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Freeform 7"/>
            <p:cNvSpPr>
              <a:spLocks/>
            </p:cNvSpPr>
            <p:nvPr/>
          </p:nvSpPr>
          <p:spPr bwMode="auto">
            <a:xfrm rot="4864630">
              <a:off x="4756631" y="6263818"/>
              <a:ext cx="600013" cy="698936"/>
            </a:xfrm>
            <a:custGeom>
              <a:avLst/>
              <a:gdLst/>
              <a:ahLst/>
              <a:cxnLst/>
              <a:rect l="l" t="t" r="r" b="b"/>
              <a:pathLst>
                <a:path w="600013" h="698936">
                  <a:moveTo>
                    <a:pt x="576522" y="51351"/>
                  </a:moveTo>
                  <a:cubicBezTo>
                    <a:pt x="578179" y="33943"/>
                    <a:pt x="586776" y="22690"/>
                    <a:pt x="600013" y="16394"/>
                  </a:cubicBezTo>
                  <a:lnTo>
                    <a:pt x="586289" y="103803"/>
                  </a:lnTo>
                  <a:cubicBezTo>
                    <a:pt x="582093" y="85582"/>
                    <a:pt x="574114" y="69411"/>
                    <a:pt x="576522" y="51351"/>
                  </a:cubicBezTo>
                  <a:close/>
                  <a:moveTo>
                    <a:pt x="2998" y="320321"/>
                  </a:moveTo>
                  <a:cubicBezTo>
                    <a:pt x="5228" y="309409"/>
                    <a:pt x="8682" y="299624"/>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8" y="23723"/>
                  </a:cubicBezTo>
                  <a:cubicBezTo>
                    <a:pt x="228144" y="19118"/>
                    <a:pt x="275720" y="5304"/>
                    <a:pt x="324830" y="699"/>
                  </a:cubicBezTo>
                  <a:cubicBezTo>
                    <a:pt x="375476" y="-2370"/>
                    <a:pt x="432260" y="3769"/>
                    <a:pt x="439933" y="37537"/>
                  </a:cubicBezTo>
                  <a:cubicBezTo>
                    <a:pt x="441468" y="49816"/>
                    <a:pt x="433794" y="92794"/>
                    <a:pt x="432259" y="103539"/>
                  </a:cubicBezTo>
                  <a:cubicBezTo>
                    <a:pt x="429190" y="125028"/>
                    <a:pt x="421517" y="152656"/>
                    <a:pt x="429190" y="174145"/>
                  </a:cubicBezTo>
                  <a:cubicBezTo>
                    <a:pt x="443607" y="214518"/>
                    <a:pt x="535218" y="225092"/>
                    <a:pt x="571739" y="196477"/>
                  </a:cubicBezTo>
                  <a:lnTo>
                    <a:pt x="526552" y="484288"/>
                  </a:lnTo>
                  <a:cubicBezTo>
                    <a:pt x="501487" y="481988"/>
                    <a:pt x="474213" y="485657"/>
                    <a:pt x="455280" y="496477"/>
                  </a:cubicBezTo>
                  <a:cubicBezTo>
                    <a:pt x="424586" y="514896"/>
                    <a:pt x="430725" y="579363"/>
                    <a:pt x="436863" y="617736"/>
                  </a:cubicBezTo>
                  <a:cubicBezTo>
                    <a:pt x="438398" y="631550"/>
                    <a:pt x="443002" y="648434"/>
                    <a:pt x="441468" y="660713"/>
                  </a:cubicBezTo>
                  <a:cubicBezTo>
                    <a:pt x="436863" y="682202"/>
                    <a:pt x="412308" y="694482"/>
                    <a:pt x="384684" y="697551"/>
                  </a:cubicBezTo>
                  <a:cubicBezTo>
                    <a:pt x="309483" y="705226"/>
                    <a:pt x="248095" y="679132"/>
                    <a:pt x="192846" y="665318"/>
                  </a:cubicBezTo>
                  <a:cubicBezTo>
                    <a:pt x="212797" y="597782"/>
                    <a:pt x="215866" y="453499"/>
                    <a:pt x="183638" y="430476"/>
                  </a:cubicBezTo>
                  <a:cubicBezTo>
                    <a:pt x="151409" y="407452"/>
                    <a:pt x="56257" y="448895"/>
                    <a:pt x="17890" y="412057"/>
                  </a:cubicBezTo>
                  <a:cubicBezTo>
                    <a:pt x="624" y="395940"/>
                    <a:pt x="-3692" y="353059"/>
                    <a:pt x="2998" y="32032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7"/>
            <p:cNvSpPr>
              <a:spLocks/>
            </p:cNvSpPr>
            <p:nvPr/>
          </p:nvSpPr>
          <p:spPr bwMode="auto">
            <a:xfrm rot="10264630">
              <a:off x="5206967" y="637678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7"/>
            <p:cNvSpPr>
              <a:spLocks/>
            </p:cNvSpPr>
            <p:nvPr/>
          </p:nvSpPr>
          <p:spPr bwMode="auto">
            <a:xfrm rot="21064630">
              <a:off x="5747493" y="563754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7"/>
            <p:cNvSpPr>
              <a:spLocks/>
            </p:cNvSpPr>
            <p:nvPr/>
          </p:nvSpPr>
          <p:spPr bwMode="auto">
            <a:xfrm rot="15664630" flipV="1">
              <a:off x="6389090" y="555816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7"/>
            <p:cNvSpPr>
              <a:spLocks/>
            </p:cNvSpPr>
            <p:nvPr/>
          </p:nvSpPr>
          <p:spPr bwMode="auto">
            <a:xfrm rot="4864630">
              <a:off x="5647273" y="499922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Freeform 7"/>
            <p:cNvSpPr>
              <a:spLocks/>
            </p:cNvSpPr>
            <p:nvPr/>
          </p:nvSpPr>
          <p:spPr bwMode="auto">
            <a:xfrm rot="10264630">
              <a:off x="6290250" y="4914864"/>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7"/>
            <p:cNvSpPr>
              <a:spLocks/>
            </p:cNvSpPr>
            <p:nvPr/>
          </p:nvSpPr>
          <p:spPr bwMode="auto">
            <a:xfrm rot="21064630">
              <a:off x="4477866" y="582943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Freeform 7"/>
            <p:cNvSpPr>
              <a:spLocks/>
            </p:cNvSpPr>
            <p:nvPr/>
          </p:nvSpPr>
          <p:spPr bwMode="auto">
            <a:xfrm rot="4864630">
              <a:off x="4377646" y="519111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7"/>
            <p:cNvSpPr>
              <a:spLocks/>
            </p:cNvSpPr>
            <p:nvPr/>
          </p:nvSpPr>
          <p:spPr bwMode="auto">
            <a:xfrm rot="4864630">
              <a:off x="3572947" y="6367763"/>
              <a:ext cx="399501" cy="691245"/>
            </a:xfrm>
            <a:custGeom>
              <a:avLst/>
              <a:gdLst/>
              <a:ahLst/>
              <a:cxnLst/>
              <a:rect l="l" t="t" r="r" b="b"/>
              <a:pathLst>
                <a:path w="399501" h="691245">
                  <a:moveTo>
                    <a:pt x="2998" y="320318"/>
                  </a:moveTo>
                  <a:cubicBezTo>
                    <a:pt x="5228" y="309405"/>
                    <a:pt x="8681" y="299620"/>
                    <a:pt x="13285" y="292330"/>
                  </a:cubicBezTo>
                  <a:cubicBezTo>
                    <a:pt x="31702" y="260096"/>
                    <a:pt x="79278" y="266236"/>
                    <a:pt x="120715" y="272375"/>
                  </a:cubicBezTo>
                  <a:cubicBezTo>
                    <a:pt x="134527" y="273910"/>
                    <a:pt x="160617" y="286190"/>
                    <a:pt x="177499" y="281585"/>
                  </a:cubicBezTo>
                  <a:cubicBezTo>
                    <a:pt x="191311" y="276980"/>
                    <a:pt x="194381" y="249352"/>
                    <a:pt x="195915" y="227863"/>
                  </a:cubicBezTo>
                  <a:cubicBezTo>
                    <a:pt x="202054" y="151117"/>
                    <a:pt x="188242" y="89721"/>
                    <a:pt x="183638" y="23719"/>
                  </a:cubicBezTo>
                  <a:cubicBezTo>
                    <a:pt x="228144" y="19114"/>
                    <a:pt x="275720" y="5300"/>
                    <a:pt x="324830" y="695"/>
                  </a:cubicBezTo>
                  <a:cubicBezTo>
                    <a:pt x="350566" y="-865"/>
                    <a:pt x="377888" y="-46"/>
                    <a:pt x="399501" y="5734"/>
                  </a:cubicBezTo>
                  <a:lnTo>
                    <a:pt x="291873" y="691245"/>
                  </a:lnTo>
                  <a:cubicBezTo>
                    <a:pt x="256029" y="684418"/>
                    <a:pt x="223493" y="672977"/>
                    <a:pt x="192846" y="665314"/>
                  </a:cubicBezTo>
                  <a:cubicBezTo>
                    <a:pt x="212797" y="597778"/>
                    <a:pt x="215866" y="453496"/>
                    <a:pt x="183638" y="430472"/>
                  </a:cubicBezTo>
                  <a:cubicBezTo>
                    <a:pt x="151409" y="407448"/>
                    <a:pt x="56257" y="448891"/>
                    <a:pt x="17890" y="412053"/>
                  </a:cubicBezTo>
                  <a:cubicBezTo>
                    <a:pt x="624" y="395936"/>
                    <a:pt x="-3692" y="353055"/>
                    <a:pt x="2998" y="320318"/>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7"/>
            <p:cNvSpPr>
              <a:spLocks/>
            </p:cNvSpPr>
            <p:nvPr/>
          </p:nvSpPr>
          <p:spPr bwMode="auto">
            <a:xfrm rot="10264630">
              <a:off x="4104217" y="6563346"/>
              <a:ext cx="835345" cy="361468"/>
            </a:xfrm>
            <a:custGeom>
              <a:avLst/>
              <a:gdLst/>
              <a:ahLst/>
              <a:cxnLst/>
              <a:rect l="l" t="t" r="r" b="b"/>
              <a:pathLst>
                <a:path w="835345" h="361468">
                  <a:moveTo>
                    <a:pt x="330181" y="360230"/>
                  </a:moveTo>
                  <a:cubicBezTo>
                    <a:pt x="278617" y="355482"/>
                    <a:pt x="233745" y="338192"/>
                    <a:pt x="192347" y="327826"/>
                  </a:cubicBezTo>
                  <a:cubicBezTo>
                    <a:pt x="212222" y="260301"/>
                    <a:pt x="215311" y="116039"/>
                    <a:pt x="183079" y="93002"/>
                  </a:cubicBezTo>
                  <a:cubicBezTo>
                    <a:pt x="150847" y="69966"/>
                    <a:pt x="55694" y="111431"/>
                    <a:pt x="17386" y="74574"/>
                  </a:cubicBezTo>
                  <a:cubicBezTo>
                    <a:pt x="2973" y="61170"/>
                    <a:pt x="-2434" y="29162"/>
                    <a:pt x="1000" y="0"/>
                  </a:cubicBezTo>
                  <a:lnTo>
                    <a:pt x="817512" y="128196"/>
                  </a:lnTo>
                  <a:cubicBezTo>
                    <a:pt x="816110" y="132132"/>
                    <a:pt x="815657" y="135900"/>
                    <a:pt x="815367" y="139075"/>
                  </a:cubicBezTo>
                  <a:cubicBezTo>
                    <a:pt x="810733" y="209694"/>
                    <a:pt x="826077" y="280242"/>
                    <a:pt x="835345" y="340135"/>
                  </a:cubicBezTo>
                  <a:cubicBezTo>
                    <a:pt x="790858" y="344743"/>
                    <a:pt x="757082" y="346254"/>
                    <a:pt x="711050" y="350862"/>
                  </a:cubicBezTo>
                  <a:cubicBezTo>
                    <a:pt x="680363" y="353957"/>
                    <a:pt x="620429" y="369291"/>
                    <a:pt x="591286" y="350862"/>
                  </a:cubicBezTo>
                  <a:cubicBezTo>
                    <a:pt x="554522" y="326314"/>
                    <a:pt x="597465" y="252671"/>
                    <a:pt x="594375" y="212718"/>
                  </a:cubicBezTo>
                  <a:cubicBezTo>
                    <a:pt x="592830" y="175860"/>
                    <a:pt x="563688" y="151312"/>
                    <a:pt x="536089" y="146705"/>
                  </a:cubicBezTo>
                  <a:cubicBezTo>
                    <a:pt x="508491" y="143682"/>
                    <a:pt x="476259" y="146705"/>
                    <a:pt x="454736" y="159015"/>
                  </a:cubicBezTo>
                  <a:cubicBezTo>
                    <a:pt x="424049" y="177444"/>
                    <a:pt x="430125" y="241873"/>
                    <a:pt x="436303" y="280242"/>
                  </a:cubicBezTo>
                  <a:cubicBezTo>
                    <a:pt x="437848" y="294063"/>
                    <a:pt x="442482" y="310981"/>
                    <a:pt x="440937" y="323218"/>
                  </a:cubicBezTo>
                  <a:cubicBezTo>
                    <a:pt x="436303" y="344743"/>
                    <a:pt x="411794" y="356981"/>
                    <a:pt x="384093" y="360076"/>
                  </a:cubicBezTo>
                  <a:cubicBezTo>
                    <a:pt x="365299" y="362002"/>
                    <a:pt x="347368" y="361813"/>
                    <a:pt x="330181" y="360230"/>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7"/>
            <p:cNvSpPr>
              <a:spLocks/>
            </p:cNvSpPr>
            <p:nvPr/>
          </p:nvSpPr>
          <p:spPr bwMode="auto">
            <a:xfrm rot="21064630">
              <a:off x="3205681" y="602917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7"/>
            <p:cNvSpPr>
              <a:spLocks/>
            </p:cNvSpPr>
            <p:nvPr/>
          </p:nvSpPr>
          <p:spPr bwMode="auto">
            <a:xfrm rot="15664630" flipV="1">
              <a:off x="3847278" y="594979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7"/>
            <p:cNvSpPr>
              <a:spLocks/>
            </p:cNvSpPr>
            <p:nvPr/>
          </p:nvSpPr>
          <p:spPr bwMode="auto">
            <a:xfrm rot="4864630">
              <a:off x="3105462" y="5390852"/>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7"/>
            <p:cNvSpPr>
              <a:spLocks/>
            </p:cNvSpPr>
            <p:nvPr/>
          </p:nvSpPr>
          <p:spPr bwMode="auto">
            <a:xfrm rot="10264630">
              <a:off x="3748438" y="5306493"/>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7"/>
            <p:cNvSpPr>
              <a:spLocks/>
            </p:cNvSpPr>
            <p:nvPr/>
          </p:nvSpPr>
          <p:spPr bwMode="auto">
            <a:xfrm rot="21064630">
              <a:off x="8658598" y="6544289"/>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7"/>
            <p:cNvSpPr>
              <a:spLocks/>
            </p:cNvSpPr>
            <p:nvPr/>
          </p:nvSpPr>
          <p:spPr bwMode="auto">
            <a:xfrm rot="4864630">
              <a:off x="8368455" y="5925656"/>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7"/>
            <p:cNvSpPr>
              <a:spLocks/>
            </p:cNvSpPr>
            <p:nvPr/>
          </p:nvSpPr>
          <p:spPr bwMode="auto">
            <a:xfrm rot="10264630">
              <a:off x="9044552" y="6134003"/>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Freeform 7"/>
            <p:cNvSpPr>
              <a:spLocks/>
            </p:cNvSpPr>
            <p:nvPr/>
          </p:nvSpPr>
          <p:spPr bwMode="auto">
            <a:xfrm rot="21064630">
              <a:off x="7375132" y="6726619"/>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Freeform 7"/>
            <p:cNvSpPr>
              <a:spLocks/>
            </p:cNvSpPr>
            <p:nvPr/>
          </p:nvSpPr>
          <p:spPr bwMode="auto">
            <a:xfrm rot="15664630" flipV="1">
              <a:off x="8101296" y="6350688"/>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Freeform 7"/>
            <p:cNvSpPr>
              <a:spLocks/>
            </p:cNvSpPr>
            <p:nvPr/>
          </p:nvSpPr>
          <p:spPr bwMode="auto">
            <a:xfrm rot="4864630">
              <a:off x="7156007" y="605068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Freeform 7"/>
            <p:cNvSpPr>
              <a:spLocks/>
            </p:cNvSpPr>
            <p:nvPr/>
          </p:nvSpPr>
          <p:spPr bwMode="auto">
            <a:xfrm rot="10264630">
              <a:off x="7768976" y="5987595"/>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Freeform 7"/>
            <p:cNvSpPr>
              <a:spLocks/>
            </p:cNvSpPr>
            <p:nvPr/>
          </p:nvSpPr>
          <p:spPr bwMode="auto">
            <a:xfrm rot="21064630">
              <a:off x="8303113" y="5274870"/>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7"/>
            <p:cNvSpPr>
              <a:spLocks/>
            </p:cNvSpPr>
            <p:nvPr/>
          </p:nvSpPr>
          <p:spPr bwMode="auto">
            <a:xfrm rot="15664630" flipV="1">
              <a:off x="8867650" y="54673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7"/>
            <p:cNvSpPr>
              <a:spLocks/>
            </p:cNvSpPr>
            <p:nvPr/>
          </p:nvSpPr>
          <p:spPr bwMode="auto">
            <a:xfrm rot="4864630">
              <a:off x="8196380" y="461102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Freeform 7"/>
            <p:cNvSpPr>
              <a:spLocks/>
            </p:cNvSpPr>
            <p:nvPr/>
          </p:nvSpPr>
          <p:spPr bwMode="auto">
            <a:xfrm rot="10264630">
              <a:off x="8842519" y="4582239"/>
              <a:ext cx="356421" cy="680626"/>
            </a:xfrm>
            <a:custGeom>
              <a:avLst/>
              <a:gdLst/>
              <a:ahLst/>
              <a:cxnLst/>
              <a:rect l="l" t="t" r="r" b="b"/>
              <a:pathLst>
                <a:path w="356421" h="680626">
                  <a:moveTo>
                    <a:pt x="0" y="680626"/>
                  </a:moveTo>
                  <a:lnTo>
                    <a:pt x="106861" y="0"/>
                  </a:lnTo>
                  <a:lnTo>
                    <a:pt x="170997" y="6419"/>
                  </a:lnTo>
                  <a:cubicBezTo>
                    <a:pt x="152563" y="69337"/>
                    <a:pt x="143399" y="192148"/>
                    <a:pt x="151019" y="235124"/>
                  </a:cubicBezTo>
                  <a:cubicBezTo>
                    <a:pt x="160287" y="276589"/>
                    <a:pt x="278404" y="229005"/>
                    <a:pt x="325980" y="255064"/>
                  </a:cubicBezTo>
                  <a:cubicBezTo>
                    <a:pt x="344413" y="265790"/>
                    <a:pt x="361301" y="316470"/>
                    <a:pt x="355123" y="351816"/>
                  </a:cubicBezTo>
                  <a:cubicBezTo>
                    <a:pt x="349047" y="385578"/>
                    <a:pt x="348428" y="421140"/>
                    <a:pt x="278403" y="416244"/>
                  </a:cubicBezTo>
                  <a:cubicBezTo>
                    <a:pt x="263059" y="416244"/>
                    <a:pt x="244627" y="413149"/>
                    <a:pt x="226296" y="411637"/>
                  </a:cubicBezTo>
                  <a:cubicBezTo>
                    <a:pt x="210850" y="410125"/>
                    <a:pt x="187885" y="403935"/>
                    <a:pt x="175631" y="407030"/>
                  </a:cubicBezTo>
                  <a:cubicBezTo>
                    <a:pt x="160287" y="411637"/>
                    <a:pt x="154108" y="445399"/>
                    <a:pt x="152563" y="462317"/>
                  </a:cubicBezTo>
                  <a:cubicBezTo>
                    <a:pt x="147930" y="532937"/>
                    <a:pt x="163273" y="603484"/>
                    <a:pt x="172542" y="663377"/>
                  </a:cubicBezTo>
                  <a:cubicBezTo>
                    <a:pt x="128055" y="667985"/>
                    <a:pt x="94277" y="669496"/>
                    <a:pt x="48246" y="674104"/>
                  </a:cubicBezTo>
                  <a:cubicBezTo>
                    <a:pt x="35697" y="675370"/>
                    <a:pt x="18258" y="678682"/>
                    <a:pt x="0" y="68062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Freeform 7"/>
            <p:cNvSpPr>
              <a:spLocks/>
            </p:cNvSpPr>
            <p:nvPr/>
          </p:nvSpPr>
          <p:spPr bwMode="auto">
            <a:xfrm rot="21064630">
              <a:off x="7026974" y="5441234"/>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Freeform 7"/>
            <p:cNvSpPr>
              <a:spLocks/>
            </p:cNvSpPr>
            <p:nvPr/>
          </p:nvSpPr>
          <p:spPr bwMode="auto">
            <a:xfrm rot="15664630" flipV="1">
              <a:off x="7668571" y="536185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Freeform 7"/>
            <p:cNvSpPr>
              <a:spLocks/>
            </p:cNvSpPr>
            <p:nvPr/>
          </p:nvSpPr>
          <p:spPr bwMode="auto">
            <a:xfrm rot="4864630">
              <a:off x="6926754" y="4802912"/>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Freeform 8"/>
            <p:cNvSpPr>
              <a:spLocks/>
            </p:cNvSpPr>
            <p:nvPr/>
          </p:nvSpPr>
          <p:spPr bwMode="auto">
            <a:xfrm rot="21064630">
              <a:off x="1348158" y="4882720"/>
              <a:ext cx="13792" cy="35246"/>
            </a:xfrm>
            <a:custGeom>
              <a:avLst/>
              <a:gdLst>
                <a:gd name="T0" fmla="*/ 3 w 4"/>
                <a:gd name="T1" fmla="*/ 0 h 10"/>
                <a:gd name="T2" fmla="*/ 2 w 4"/>
                <a:gd name="T3" fmla="*/ 10 h 10"/>
                <a:gd name="T4" fmla="*/ 3 w 4"/>
                <a:gd name="T5" fmla="*/ 0 h 10"/>
              </a:gdLst>
              <a:ahLst/>
              <a:cxnLst>
                <a:cxn ang="0">
                  <a:pos x="T0" y="T1"/>
                </a:cxn>
                <a:cxn ang="0">
                  <a:pos x="T2" y="T3"/>
                </a:cxn>
                <a:cxn ang="0">
                  <a:pos x="T4" y="T5"/>
                </a:cxn>
              </a:cxnLst>
              <a:rect l="0" t="0" r="r" b="b"/>
              <a:pathLst>
                <a:path w="4" h="10">
                  <a:moveTo>
                    <a:pt x="3" y="0"/>
                  </a:moveTo>
                  <a:cubicBezTo>
                    <a:pt x="2" y="3"/>
                    <a:pt x="4" y="9"/>
                    <a:pt x="2" y="10"/>
                  </a:cubicBezTo>
                  <a:cubicBezTo>
                    <a:pt x="2" y="7"/>
                    <a:pt x="0" y="1"/>
                    <a:pt x="3" y="0"/>
                  </a:cubicBezTo>
                  <a:close/>
                </a:path>
              </a:pathLst>
            </a:custGeom>
            <a:solidFill>
              <a:srgbClr val="F5EB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7"/>
            <p:cNvSpPr>
              <a:spLocks/>
            </p:cNvSpPr>
            <p:nvPr/>
          </p:nvSpPr>
          <p:spPr bwMode="auto">
            <a:xfrm rot="15664630" flipV="1">
              <a:off x="2374715" y="4864000"/>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Freeform 7"/>
            <p:cNvSpPr>
              <a:spLocks/>
            </p:cNvSpPr>
            <p:nvPr/>
          </p:nvSpPr>
          <p:spPr bwMode="auto">
            <a:xfrm rot="4864630">
              <a:off x="1632898" y="4305053"/>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1" name="Freeform 7"/>
            <p:cNvSpPr>
              <a:spLocks/>
            </p:cNvSpPr>
            <p:nvPr/>
          </p:nvSpPr>
          <p:spPr bwMode="auto">
            <a:xfrm rot="21064630">
              <a:off x="463492" y="513526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Freeform 7"/>
            <p:cNvSpPr>
              <a:spLocks/>
            </p:cNvSpPr>
            <p:nvPr/>
          </p:nvSpPr>
          <p:spPr bwMode="auto">
            <a:xfrm rot="15664630" flipV="1">
              <a:off x="1105089" y="5055891"/>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Freeform 7"/>
            <p:cNvSpPr>
              <a:spLocks/>
            </p:cNvSpPr>
            <p:nvPr/>
          </p:nvSpPr>
          <p:spPr bwMode="auto">
            <a:xfrm rot="4864630">
              <a:off x="363272" y="449694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Freeform 7"/>
            <p:cNvSpPr>
              <a:spLocks/>
            </p:cNvSpPr>
            <p:nvPr/>
          </p:nvSpPr>
          <p:spPr bwMode="auto">
            <a:xfrm rot="10264630">
              <a:off x="1006249" y="4412586"/>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Freeform 7"/>
            <p:cNvSpPr>
              <a:spLocks/>
            </p:cNvSpPr>
            <p:nvPr/>
          </p:nvSpPr>
          <p:spPr bwMode="auto">
            <a:xfrm rot="21064630">
              <a:off x="-34641" y="5546841"/>
              <a:ext cx="265687" cy="425963"/>
            </a:xfrm>
            <a:custGeom>
              <a:avLst/>
              <a:gdLst/>
              <a:ahLst/>
              <a:cxnLst/>
              <a:rect l="l" t="t" r="r" b="b"/>
              <a:pathLst>
                <a:path w="265687" h="425963">
                  <a:moveTo>
                    <a:pt x="214445" y="3924"/>
                  </a:moveTo>
                  <a:cubicBezTo>
                    <a:pt x="222247" y="5201"/>
                    <a:pt x="229297" y="7312"/>
                    <a:pt x="235244" y="10573"/>
                  </a:cubicBezTo>
                  <a:cubicBezTo>
                    <a:pt x="253660" y="21318"/>
                    <a:pt x="270542" y="71970"/>
                    <a:pt x="264403" y="107273"/>
                  </a:cubicBezTo>
                  <a:cubicBezTo>
                    <a:pt x="258264" y="141041"/>
                    <a:pt x="232174" y="170205"/>
                    <a:pt x="187668" y="171740"/>
                  </a:cubicBezTo>
                  <a:cubicBezTo>
                    <a:pt x="172321" y="171740"/>
                    <a:pt x="153905" y="168670"/>
                    <a:pt x="135488" y="167135"/>
                  </a:cubicBezTo>
                  <a:cubicBezTo>
                    <a:pt x="120141" y="165600"/>
                    <a:pt x="97121" y="159461"/>
                    <a:pt x="84843" y="162531"/>
                  </a:cubicBezTo>
                  <a:cubicBezTo>
                    <a:pt x="69496" y="167135"/>
                    <a:pt x="63357" y="200903"/>
                    <a:pt x="61822" y="217787"/>
                  </a:cubicBezTo>
                  <a:cubicBezTo>
                    <a:pt x="57218" y="288394"/>
                    <a:pt x="72565" y="359000"/>
                    <a:pt x="81774" y="418862"/>
                  </a:cubicBezTo>
                  <a:cubicBezTo>
                    <a:pt x="52002" y="421942"/>
                    <a:pt x="27037" y="423649"/>
                    <a:pt x="0" y="425963"/>
                  </a:cubicBezTo>
                  <a:lnTo>
                    <a:pt x="66878" y="0"/>
                  </a:lnTo>
                  <a:cubicBezTo>
                    <a:pt x="89139" y="20011"/>
                    <a:pt x="166184" y="-3975"/>
                    <a:pt x="214445" y="3924"/>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Freeform 7"/>
            <p:cNvSpPr>
              <a:spLocks/>
            </p:cNvSpPr>
            <p:nvPr/>
          </p:nvSpPr>
          <p:spPr bwMode="auto">
            <a:xfrm rot="15664630" flipV="1">
              <a:off x="-167102" y="5255581"/>
              <a:ext cx="1019725" cy="698936"/>
            </a:xfrm>
            <a:custGeom>
              <a:avLst/>
              <a:gdLst/>
              <a:ahLst/>
              <a:cxnLst/>
              <a:rect l="l" t="t" r="r" b="b"/>
              <a:pathLst>
                <a:path w="1019725" h="698936">
                  <a:moveTo>
                    <a:pt x="1019065" y="331342"/>
                  </a:moveTo>
                  <a:cubicBezTo>
                    <a:pt x="1016049" y="299631"/>
                    <a:pt x="1003124" y="277366"/>
                    <a:pt x="989282" y="269293"/>
                  </a:cubicBezTo>
                  <a:cubicBezTo>
                    <a:pt x="941765" y="243224"/>
                    <a:pt x="833371" y="313606"/>
                    <a:pt x="814303" y="249374"/>
                  </a:cubicBezTo>
                  <a:cubicBezTo>
                    <a:pt x="806757" y="206390"/>
                    <a:pt x="815934" y="83589"/>
                    <a:pt x="834289" y="20685"/>
                  </a:cubicBezTo>
                  <a:lnTo>
                    <a:pt x="742312" y="11459"/>
                  </a:lnTo>
                  <a:cubicBezTo>
                    <a:pt x="683986" y="6846"/>
                    <a:pt x="582628" y="-13073"/>
                    <a:pt x="576510" y="51368"/>
                  </a:cubicBezTo>
                  <a:cubicBezTo>
                    <a:pt x="573451" y="74363"/>
                    <a:pt x="587319" y="94352"/>
                    <a:pt x="590276" y="118954"/>
                  </a:cubicBezTo>
                  <a:cubicBezTo>
                    <a:pt x="591806" y="143487"/>
                    <a:pt x="593335" y="178713"/>
                    <a:pt x="579569" y="192551"/>
                  </a:cubicBezTo>
                  <a:cubicBezTo>
                    <a:pt x="547347" y="226310"/>
                    <a:pt x="444460" y="217084"/>
                    <a:pt x="429164" y="174170"/>
                  </a:cubicBezTo>
                  <a:cubicBezTo>
                    <a:pt x="421414" y="152712"/>
                    <a:pt x="429164" y="125035"/>
                    <a:pt x="432121" y="103508"/>
                  </a:cubicBezTo>
                  <a:cubicBezTo>
                    <a:pt x="433651" y="92814"/>
                    <a:pt x="441400" y="49830"/>
                    <a:pt x="439871" y="37599"/>
                  </a:cubicBezTo>
                  <a:cubicBezTo>
                    <a:pt x="432121" y="3841"/>
                    <a:pt x="375426" y="-2379"/>
                    <a:pt x="324747" y="696"/>
                  </a:cubicBezTo>
                  <a:cubicBezTo>
                    <a:pt x="275598" y="5309"/>
                    <a:pt x="228080" y="19148"/>
                    <a:pt x="183519" y="23760"/>
                  </a:cubicBezTo>
                  <a:cubicBezTo>
                    <a:pt x="188210" y="89739"/>
                    <a:pt x="201976" y="151105"/>
                    <a:pt x="195858" y="227917"/>
                  </a:cubicBezTo>
                  <a:cubicBezTo>
                    <a:pt x="194226" y="249374"/>
                    <a:pt x="191269" y="276982"/>
                    <a:pt x="177402" y="281595"/>
                  </a:cubicBezTo>
                  <a:cubicBezTo>
                    <a:pt x="160576" y="286208"/>
                    <a:pt x="134472" y="273907"/>
                    <a:pt x="120604" y="272369"/>
                  </a:cubicBezTo>
                  <a:cubicBezTo>
                    <a:pt x="79307" y="266288"/>
                    <a:pt x="31687" y="260068"/>
                    <a:pt x="13230" y="292358"/>
                  </a:cubicBezTo>
                  <a:cubicBezTo>
                    <a:pt x="-5124" y="321503"/>
                    <a:pt x="-5124" y="390627"/>
                    <a:pt x="17921" y="412084"/>
                  </a:cubicBezTo>
                  <a:cubicBezTo>
                    <a:pt x="56160" y="448918"/>
                    <a:pt x="151297" y="407471"/>
                    <a:pt x="183520" y="430466"/>
                  </a:cubicBezTo>
                  <a:cubicBezTo>
                    <a:pt x="215844" y="453531"/>
                    <a:pt x="212683" y="597789"/>
                    <a:pt x="192799" y="665306"/>
                  </a:cubicBezTo>
                  <a:cubicBezTo>
                    <a:pt x="248066" y="679144"/>
                    <a:pt x="309350" y="705284"/>
                    <a:pt x="384603" y="697526"/>
                  </a:cubicBezTo>
                  <a:cubicBezTo>
                    <a:pt x="412237" y="694451"/>
                    <a:pt x="436811" y="682220"/>
                    <a:pt x="441401" y="660693"/>
                  </a:cubicBezTo>
                  <a:cubicBezTo>
                    <a:pt x="442930" y="648461"/>
                    <a:pt x="438342" y="631547"/>
                    <a:pt x="436812" y="617709"/>
                  </a:cubicBezTo>
                  <a:cubicBezTo>
                    <a:pt x="430592" y="579338"/>
                    <a:pt x="424474" y="514896"/>
                    <a:pt x="455166" y="496515"/>
                  </a:cubicBezTo>
                  <a:cubicBezTo>
                    <a:pt x="476682" y="484214"/>
                    <a:pt x="508904" y="481138"/>
                    <a:pt x="536640" y="484214"/>
                  </a:cubicBezTo>
                  <a:cubicBezTo>
                    <a:pt x="564273" y="488827"/>
                    <a:pt x="593335" y="513359"/>
                    <a:pt x="594966" y="550192"/>
                  </a:cubicBezTo>
                  <a:cubicBezTo>
                    <a:pt x="597889" y="588385"/>
                    <a:pt x="558840" y="657260"/>
                    <a:pt x="587978" y="684139"/>
                  </a:cubicBezTo>
                  <a:lnTo>
                    <a:pt x="830931" y="645994"/>
                  </a:lnTo>
                  <a:cubicBezTo>
                    <a:pt x="821966" y="593604"/>
                    <a:pt x="812045" y="535113"/>
                    <a:pt x="815935" y="476525"/>
                  </a:cubicBezTo>
                  <a:cubicBezTo>
                    <a:pt x="817464" y="459611"/>
                    <a:pt x="823582" y="425853"/>
                    <a:pt x="838979" y="421240"/>
                  </a:cubicBezTo>
                  <a:cubicBezTo>
                    <a:pt x="851216" y="418165"/>
                    <a:pt x="874159" y="424385"/>
                    <a:pt x="889658" y="425853"/>
                  </a:cubicBezTo>
                  <a:cubicBezTo>
                    <a:pt x="907911" y="427391"/>
                    <a:pt x="926367" y="430466"/>
                    <a:pt x="941765" y="430466"/>
                  </a:cubicBezTo>
                  <a:cubicBezTo>
                    <a:pt x="986223" y="428998"/>
                    <a:pt x="1012328" y="415998"/>
                    <a:pt x="1018446" y="366025"/>
                  </a:cubicBezTo>
                  <a:cubicBezTo>
                    <a:pt x="1019975" y="353532"/>
                    <a:pt x="1020071" y="341912"/>
                    <a:pt x="1019065" y="33134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Freeform 7"/>
            <p:cNvSpPr>
              <a:spLocks/>
            </p:cNvSpPr>
            <p:nvPr/>
          </p:nvSpPr>
          <p:spPr bwMode="auto">
            <a:xfrm rot="10264630">
              <a:off x="-56292" y="4595949"/>
              <a:ext cx="808783" cy="698936"/>
            </a:xfrm>
            <a:custGeom>
              <a:avLst/>
              <a:gdLst/>
              <a:ahLst/>
              <a:cxnLst/>
              <a:rect l="l" t="t" r="r" b="b"/>
              <a:pathLst>
                <a:path w="808783" h="698936">
                  <a:moveTo>
                    <a:pt x="330723" y="697698"/>
                  </a:moveTo>
                  <a:cubicBezTo>
                    <a:pt x="279160" y="692950"/>
                    <a:pt x="234287" y="675660"/>
                    <a:pt x="192890" y="665294"/>
                  </a:cubicBezTo>
                  <a:cubicBezTo>
                    <a:pt x="212765" y="597769"/>
                    <a:pt x="215854" y="453507"/>
                    <a:pt x="183622" y="430470"/>
                  </a:cubicBezTo>
                  <a:cubicBezTo>
                    <a:pt x="151390" y="407434"/>
                    <a:pt x="56237" y="448899"/>
                    <a:pt x="17929" y="412042"/>
                  </a:cubicBezTo>
                  <a:cubicBezTo>
                    <a:pt x="-5138" y="390589"/>
                    <a:pt x="-5138" y="321481"/>
                    <a:pt x="13295" y="292326"/>
                  </a:cubicBezTo>
                  <a:cubicBezTo>
                    <a:pt x="31728" y="260076"/>
                    <a:pt x="79305" y="266267"/>
                    <a:pt x="120702" y="272386"/>
                  </a:cubicBezTo>
                  <a:cubicBezTo>
                    <a:pt x="134501" y="273898"/>
                    <a:pt x="160658" y="286207"/>
                    <a:pt x="177443" y="281600"/>
                  </a:cubicBezTo>
                  <a:cubicBezTo>
                    <a:pt x="191345" y="276993"/>
                    <a:pt x="194332" y="249350"/>
                    <a:pt x="195876" y="227898"/>
                  </a:cubicBezTo>
                  <a:cubicBezTo>
                    <a:pt x="202055" y="151087"/>
                    <a:pt x="188256" y="89753"/>
                    <a:pt x="183622" y="23741"/>
                  </a:cubicBezTo>
                  <a:cubicBezTo>
                    <a:pt x="228109" y="19133"/>
                    <a:pt x="275685" y="5312"/>
                    <a:pt x="324805" y="705"/>
                  </a:cubicBezTo>
                  <a:cubicBezTo>
                    <a:pt x="375471" y="-2390"/>
                    <a:pt x="432212" y="3800"/>
                    <a:pt x="439936" y="37562"/>
                  </a:cubicBezTo>
                  <a:cubicBezTo>
                    <a:pt x="441480" y="49800"/>
                    <a:pt x="433757" y="92777"/>
                    <a:pt x="432212" y="103503"/>
                  </a:cubicBezTo>
                  <a:cubicBezTo>
                    <a:pt x="429226" y="125027"/>
                    <a:pt x="421502" y="152671"/>
                    <a:pt x="429226" y="174123"/>
                  </a:cubicBezTo>
                  <a:cubicBezTo>
                    <a:pt x="444570" y="217099"/>
                    <a:pt x="547342" y="226314"/>
                    <a:pt x="579574" y="192551"/>
                  </a:cubicBezTo>
                  <a:cubicBezTo>
                    <a:pt x="593374" y="178730"/>
                    <a:pt x="591829" y="143456"/>
                    <a:pt x="590284" y="118908"/>
                  </a:cubicBezTo>
                  <a:cubicBezTo>
                    <a:pt x="587298" y="94361"/>
                    <a:pt x="573396" y="74348"/>
                    <a:pt x="576485" y="51384"/>
                  </a:cubicBezTo>
                  <a:cubicBezTo>
                    <a:pt x="582664" y="-13117"/>
                    <a:pt x="683995" y="6824"/>
                    <a:pt x="742281" y="11431"/>
                  </a:cubicBezTo>
                  <a:lnTo>
                    <a:pt x="808783" y="18087"/>
                  </a:lnTo>
                  <a:lnTo>
                    <a:pt x="703369" y="689493"/>
                  </a:lnTo>
                  <a:cubicBezTo>
                    <a:pt x="671131" y="693746"/>
                    <a:pt x="618543" y="705223"/>
                    <a:pt x="591829" y="688330"/>
                  </a:cubicBezTo>
                  <a:cubicBezTo>
                    <a:pt x="555066" y="663782"/>
                    <a:pt x="598008" y="590139"/>
                    <a:pt x="594918" y="550186"/>
                  </a:cubicBezTo>
                  <a:cubicBezTo>
                    <a:pt x="593374" y="513328"/>
                    <a:pt x="564231" y="488780"/>
                    <a:pt x="536632" y="484173"/>
                  </a:cubicBezTo>
                  <a:cubicBezTo>
                    <a:pt x="509034" y="481149"/>
                    <a:pt x="476802" y="484173"/>
                    <a:pt x="455279" y="496483"/>
                  </a:cubicBezTo>
                  <a:cubicBezTo>
                    <a:pt x="424592" y="514912"/>
                    <a:pt x="430667" y="579341"/>
                    <a:pt x="436846" y="617710"/>
                  </a:cubicBezTo>
                  <a:cubicBezTo>
                    <a:pt x="438391" y="631531"/>
                    <a:pt x="443025" y="648449"/>
                    <a:pt x="441480" y="660686"/>
                  </a:cubicBezTo>
                  <a:cubicBezTo>
                    <a:pt x="436846" y="682211"/>
                    <a:pt x="412337" y="694449"/>
                    <a:pt x="384636" y="697544"/>
                  </a:cubicBezTo>
                  <a:cubicBezTo>
                    <a:pt x="365842" y="699470"/>
                    <a:pt x="347911" y="699281"/>
                    <a:pt x="330723" y="69769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Freeform 7"/>
            <p:cNvSpPr>
              <a:spLocks/>
            </p:cNvSpPr>
            <p:nvPr/>
          </p:nvSpPr>
          <p:spPr bwMode="auto">
            <a:xfrm rot="21064630">
              <a:off x="5541990" y="4360259"/>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Freeform 7"/>
            <p:cNvSpPr>
              <a:spLocks/>
            </p:cNvSpPr>
            <p:nvPr/>
          </p:nvSpPr>
          <p:spPr bwMode="auto">
            <a:xfrm rot="21064630">
              <a:off x="4272363" y="4552149"/>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Freeform 7"/>
            <p:cNvSpPr>
              <a:spLocks/>
            </p:cNvSpPr>
            <p:nvPr/>
          </p:nvSpPr>
          <p:spPr bwMode="auto">
            <a:xfrm rot="15664630" flipV="1">
              <a:off x="4913960" y="4472773"/>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Freeform 7"/>
            <p:cNvSpPr>
              <a:spLocks/>
            </p:cNvSpPr>
            <p:nvPr/>
          </p:nvSpPr>
          <p:spPr bwMode="auto">
            <a:xfrm rot="21064630">
              <a:off x="8091098" y="3972057"/>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Freeform 7"/>
            <p:cNvSpPr>
              <a:spLocks/>
            </p:cNvSpPr>
            <p:nvPr/>
          </p:nvSpPr>
          <p:spPr bwMode="auto">
            <a:xfrm rot="15664630" flipV="1">
              <a:off x="8632900" y="4011899"/>
              <a:ext cx="824714" cy="329436"/>
            </a:xfrm>
            <a:custGeom>
              <a:avLst/>
              <a:gdLst/>
              <a:ahLst/>
              <a:cxnLst/>
              <a:rect l="l" t="t" r="r" b="b"/>
              <a:pathLst>
                <a:path w="824714" h="329436">
                  <a:moveTo>
                    <a:pt x="824714" y="0"/>
                  </a:moveTo>
                  <a:lnTo>
                    <a:pt x="11559" y="127668"/>
                  </a:lnTo>
                  <a:cubicBezTo>
                    <a:pt x="18329" y="181356"/>
                    <a:pt x="12434" y="253587"/>
                    <a:pt x="0" y="295806"/>
                  </a:cubicBezTo>
                  <a:cubicBezTo>
                    <a:pt x="55268" y="309644"/>
                    <a:pt x="116552" y="335784"/>
                    <a:pt x="191805" y="328026"/>
                  </a:cubicBezTo>
                  <a:cubicBezTo>
                    <a:pt x="219439" y="324951"/>
                    <a:pt x="244013" y="312720"/>
                    <a:pt x="248602" y="291193"/>
                  </a:cubicBezTo>
                  <a:cubicBezTo>
                    <a:pt x="250132" y="278962"/>
                    <a:pt x="245543" y="262048"/>
                    <a:pt x="244013" y="248209"/>
                  </a:cubicBezTo>
                  <a:cubicBezTo>
                    <a:pt x="237794" y="209838"/>
                    <a:pt x="231676" y="145397"/>
                    <a:pt x="262368" y="127015"/>
                  </a:cubicBezTo>
                  <a:cubicBezTo>
                    <a:pt x="283884" y="114714"/>
                    <a:pt x="316106" y="111639"/>
                    <a:pt x="343842" y="114714"/>
                  </a:cubicBezTo>
                  <a:cubicBezTo>
                    <a:pt x="371475" y="119327"/>
                    <a:pt x="400537" y="143859"/>
                    <a:pt x="402168" y="180693"/>
                  </a:cubicBezTo>
                  <a:cubicBezTo>
                    <a:pt x="405227" y="220671"/>
                    <a:pt x="362298" y="294269"/>
                    <a:pt x="399007" y="318871"/>
                  </a:cubicBezTo>
                  <a:cubicBezTo>
                    <a:pt x="428171" y="337253"/>
                    <a:pt x="488129" y="321946"/>
                    <a:pt x="518822" y="318871"/>
                  </a:cubicBezTo>
                  <a:cubicBezTo>
                    <a:pt x="564810" y="314258"/>
                    <a:pt x="598562" y="312720"/>
                    <a:pt x="643122" y="308107"/>
                  </a:cubicBezTo>
                  <a:cubicBezTo>
                    <a:pt x="633843" y="248210"/>
                    <a:pt x="618446" y="177687"/>
                    <a:pt x="623136" y="107026"/>
                  </a:cubicBezTo>
                  <a:cubicBezTo>
                    <a:pt x="624666" y="90112"/>
                    <a:pt x="630784" y="56353"/>
                    <a:pt x="646181" y="51741"/>
                  </a:cubicBezTo>
                  <a:cubicBezTo>
                    <a:pt x="658418" y="48665"/>
                    <a:pt x="681361" y="54886"/>
                    <a:pt x="696860" y="56353"/>
                  </a:cubicBezTo>
                  <a:cubicBezTo>
                    <a:pt x="715113" y="57891"/>
                    <a:pt x="733569" y="60967"/>
                    <a:pt x="748966" y="60966"/>
                  </a:cubicBezTo>
                  <a:cubicBezTo>
                    <a:pt x="792356" y="59534"/>
                    <a:pt x="818263" y="47118"/>
                    <a:pt x="824714" y="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Freeform 7"/>
            <p:cNvSpPr>
              <a:spLocks/>
            </p:cNvSpPr>
            <p:nvPr/>
          </p:nvSpPr>
          <p:spPr bwMode="auto">
            <a:xfrm rot="21064630">
              <a:off x="252833" y="3853556"/>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Freeform 7"/>
            <p:cNvSpPr>
              <a:spLocks noChangeAspect="1"/>
            </p:cNvSpPr>
            <p:nvPr userDrawn="1"/>
          </p:nvSpPr>
          <p:spPr bwMode="auto">
            <a:xfrm rot="18645218">
              <a:off x="3403096" y="3923563"/>
              <a:ext cx="1033363" cy="7223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Title 1"/>
          <p:cNvSpPr>
            <a:spLocks noGrp="1"/>
          </p:cNvSpPr>
          <p:nvPr userDrawn="1">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userDrawn="1">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userDrawn="1">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3"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416363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a:spLocks noChangeAspect="1"/>
          </p:cNvSpPr>
          <p:nvPr userDrawn="1"/>
        </p:nvSpPr>
        <p:spPr bwMode="auto">
          <a:xfrm rot="2349071">
            <a:off x="9265932" y="1471860"/>
            <a:ext cx="1377817" cy="7223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7"/>
          <p:cNvGrpSpPr/>
          <p:nvPr userDrawn="1"/>
        </p:nvGrpSpPr>
        <p:grpSpPr>
          <a:xfrm>
            <a:off x="6942623" y="4456066"/>
            <a:ext cx="5322631" cy="2458362"/>
            <a:chOff x="5206967" y="4456066"/>
            <a:chExt cx="3991973" cy="2458362"/>
          </a:xfrm>
          <a:effectLst>
            <a:outerShdw blurRad="50800" dist="38100" dir="13500000" algn="br" rotWithShape="0">
              <a:prstClr val="black">
                <a:alpha val="40000"/>
              </a:prstClr>
            </a:outerShdw>
          </a:effectLst>
        </p:grpSpPr>
        <p:sp>
          <p:nvSpPr>
            <p:cNvPr id="10" name="Freeform 7"/>
            <p:cNvSpPr>
              <a:spLocks/>
            </p:cNvSpPr>
            <p:nvPr/>
          </p:nvSpPr>
          <p:spPr bwMode="auto">
            <a:xfrm rot="15664630" flipV="1">
              <a:off x="7041481" y="655719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Freeform 7"/>
            <p:cNvSpPr>
              <a:spLocks/>
            </p:cNvSpPr>
            <p:nvPr/>
          </p:nvSpPr>
          <p:spPr bwMode="auto">
            <a:xfrm rot="4864630">
              <a:off x="5944217" y="6167852"/>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7"/>
            <p:cNvSpPr>
              <a:spLocks/>
            </p:cNvSpPr>
            <p:nvPr/>
          </p:nvSpPr>
          <p:spPr bwMode="auto">
            <a:xfrm rot="10264630">
              <a:off x="6489431" y="6183892"/>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7"/>
            <p:cNvSpPr>
              <a:spLocks/>
            </p:cNvSpPr>
            <p:nvPr/>
          </p:nvSpPr>
          <p:spPr bwMode="auto">
            <a:xfrm rot="10264630">
              <a:off x="5206967" y="637678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7"/>
            <p:cNvSpPr>
              <a:spLocks/>
            </p:cNvSpPr>
            <p:nvPr/>
          </p:nvSpPr>
          <p:spPr bwMode="auto">
            <a:xfrm rot="21064630">
              <a:off x="5747493" y="5637545"/>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Freeform 7"/>
            <p:cNvSpPr>
              <a:spLocks/>
            </p:cNvSpPr>
            <p:nvPr/>
          </p:nvSpPr>
          <p:spPr bwMode="auto">
            <a:xfrm rot="21064630">
              <a:off x="8658598" y="6544289"/>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
            <p:cNvSpPr>
              <a:spLocks/>
            </p:cNvSpPr>
            <p:nvPr/>
          </p:nvSpPr>
          <p:spPr bwMode="auto">
            <a:xfrm rot="4864630">
              <a:off x="8368455" y="5925656"/>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7"/>
            <p:cNvSpPr>
              <a:spLocks/>
            </p:cNvSpPr>
            <p:nvPr/>
          </p:nvSpPr>
          <p:spPr bwMode="auto">
            <a:xfrm rot="10264630">
              <a:off x="9044552" y="6134003"/>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7"/>
            <p:cNvSpPr>
              <a:spLocks/>
            </p:cNvSpPr>
            <p:nvPr/>
          </p:nvSpPr>
          <p:spPr bwMode="auto">
            <a:xfrm rot="21064630">
              <a:off x="7375132" y="6726619"/>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Freeform 7"/>
            <p:cNvSpPr>
              <a:spLocks/>
            </p:cNvSpPr>
            <p:nvPr/>
          </p:nvSpPr>
          <p:spPr bwMode="auto">
            <a:xfrm rot="15664630" flipV="1">
              <a:off x="8101296" y="6350688"/>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7"/>
            <p:cNvSpPr>
              <a:spLocks/>
            </p:cNvSpPr>
            <p:nvPr/>
          </p:nvSpPr>
          <p:spPr bwMode="auto">
            <a:xfrm rot="4864630">
              <a:off x="7156007" y="605068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7"/>
            <p:cNvSpPr>
              <a:spLocks/>
            </p:cNvSpPr>
            <p:nvPr/>
          </p:nvSpPr>
          <p:spPr bwMode="auto">
            <a:xfrm rot="10264630">
              <a:off x="7768976" y="5987595"/>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7"/>
            <p:cNvSpPr>
              <a:spLocks/>
            </p:cNvSpPr>
            <p:nvPr/>
          </p:nvSpPr>
          <p:spPr bwMode="auto">
            <a:xfrm rot="21064630">
              <a:off x="8303113" y="5274870"/>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reeform 7"/>
            <p:cNvSpPr>
              <a:spLocks/>
            </p:cNvSpPr>
            <p:nvPr/>
          </p:nvSpPr>
          <p:spPr bwMode="auto">
            <a:xfrm rot="15664630" flipV="1">
              <a:off x="8867650" y="54673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7"/>
            <p:cNvSpPr>
              <a:spLocks/>
            </p:cNvSpPr>
            <p:nvPr/>
          </p:nvSpPr>
          <p:spPr bwMode="auto">
            <a:xfrm rot="4864630">
              <a:off x="8196380" y="4611021"/>
              <a:ext cx="1029786" cy="719876"/>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7"/>
            <p:cNvSpPr>
              <a:spLocks/>
            </p:cNvSpPr>
            <p:nvPr/>
          </p:nvSpPr>
          <p:spPr bwMode="auto">
            <a:xfrm rot="10264630">
              <a:off x="8842519" y="4582239"/>
              <a:ext cx="356421" cy="680626"/>
            </a:xfrm>
            <a:custGeom>
              <a:avLst/>
              <a:gdLst/>
              <a:ahLst/>
              <a:cxnLst/>
              <a:rect l="l" t="t" r="r" b="b"/>
              <a:pathLst>
                <a:path w="356421" h="680626">
                  <a:moveTo>
                    <a:pt x="0" y="680626"/>
                  </a:moveTo>
                  <a:lnTo>
                    <a:pt x="106861" y="0"/>
                  </a:lnTo>
                  <a:lnTo>
                    <a:pt x="170997" y="6419"/>
                  </a:lnTo>
                  <a:cubicBezTo>
                    <a:pt x="152563" y="69337"/>
                    <a:pt x="143399" y="192148"/>
                    <a:pt x="151019" y="235124"/>
                  </a:cubicBezTo>
                  <a:cubicBezTo>
                    <a:pt x="160287" y="276589"/>
                    <a:pt x="278404" y="229005"/>
                    <a:pt x="325980" y="255064"/>
                  </a:cubicBezTo>
                  <a:cubicBezTo>
                    <a:pt x="344413" y="265790"/>
                    <a:pt x="361301" y="316470"/>
                    <a:pt x="355123" y="351816"/>
                  </a:cubicBezTo>
                  <a:cubicBezTo>
                    <a:pt x="349047" y="385578"/>
                    <a:pt x="348428" y="421140"/>
                    <a:pt x="278403" y="416244"/>
                  </a:cubicBezTo>
                  <a:cubicBezTo>
                    <a:pt x="263059" y="416244"/>
                    <a:pt x="244627" y="413149"/>
                    <a:pt x="226296" y="411637"/>
                  </a:cubicBezTo>
                  <a:cubicBezTo>
                    <a:pt x="210850" y="410125"/>
                    <a:pt x="187885" y="403935"/>
                    <a:pt x="175631" y="407030"/>
                  </a:cubicBezTo>
                  <a:cubicBezTo>
                    <a:pt x="160287" y="411637"/>
                    <a:pt x="154108" y="445399"/>
                    <a:pt x="152563" y="462317"/>
                  </a:cubicBezTo>
                  <a:cubicBezTo>
                    <a:pt x="147930" y="532937"/>
                    <a:pt x="163273" y="603484"/>
                    <a:pt x="172542" y="663377"/>
                  </a:cubicBezTo>
                  <a:cubicBezTo>
                    <a:pt x="128055" y="667985"/>
                    <a:pt x="94277" y="669496"/>
                    <a:pt x="48246" y="674104"/>
                  </a:cubicBezTo>
                  <a:cubicBezTo>
                    <a:pt x="35697" y="675370"/>
                    <a:pt x="18258" y="678682"/>
                    <a:pt x="0" y="68062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7"/>
            <p:cNvSpPr>
              <a:spLocks/>
            </p:cNvSpPr>
            <p:nvPr/>
          </p:nvSpPr>
          <p:spPr bwMode="auto">
            <a:xfrm rot="15664630" flipV="1">
              <a:off x="7668571" y="536185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8" name="Group 27"/>
          <p:cNvGrpSpPr/>
          <p:nvPr userDrawn="1"/>
        </p:nvGrpSpPr>
        <p:grpSpPr>
          <a:xfrm>
            <a:off x="6939023" y="-63354"/>
            <a:ext cx="5321229" cy="1712954"/>
            <a:chOff x="5204267" y="-63354"/>
            <a:chExt cx="3990922" cy="1712954"/>
          </a:xfrm>
          <a:effectLst>
            <a:outerShdw blurRad="50800" dist="38100" dir="8100000" algn="tr" rotWithShape="0">
              <a:prstClr val="black">
                <a:alpha val="40000"/>
              </a:prstClr>
            </a:outerShdw>
          </a:effectLst>
        </p:grpSpPr>
        <p:sp>
          <p:nvSpPr>
            <p:cNvPr id="29" name="Freeform 7"/>
            <p:cNvSpPr>
              <a:spLocks/>
            </p:cNvSpPr>
            <p:nvPr/>
          </p:nvSpPr>
          <p:spPr bwMode="auto">
            <a:xfrm rot="11335370" flipV="1">
              <a:off x="5204267" y="-59044"/>
              <a:ext cx="1019760" cy="533334"/>
            </a:xfrm>
            <a:custGeom>
              <a:avLst/>
              <a:gdLst/>
              <a:ahLst/>
              <a:cxnLst/>
              <a:rect l="l" t="t" r="r" b="b"/>
              <a:pathLst>
                <a:path w="1019760" h="533334">
                  <a:moveTo>
                    <a:pt x="330724" y="532096"/>
                  </a:moveTo>
                  <a:cubicBezTo>
                    <a:pt x="279160" y="527348"/>
                    <a:pt x="234288" y="510057"/>
                    <a:pt x="192890" y="499691"/>
                  </a:cubicBezTo>
                  <a:cubicBezTo>
                    <a:pt x="212765" y="432166"/>
                    <a:pt x="215855" y="287904"/>
                    <a:pt x="183622" y="264868"/>
                  </a:cubicBezTo>
                  <a:cubicBezTo>
                    <a:pt x="151390" y="241831"/>
                    <a:pt x="56238" y="283296"/>
                    <a:pt x="17930" y="246439"/>
                  </a:cubicBezTo>
                  <a:cubicBezTo>
                    <a:pt x="-5138" y="224987"/>
                    <a:pt x="-5138" y="155878"/>
                    <a:pt x="13295" y="126723"/>
                  </a:cubicBezTo>
                  <a:cubicBezTo>
                    <a:pt x="31729" y="94473"/>
                    <a:pt x="79305" y="100664"/>
                    <a:pt x="120702" y="106783"/>
                  </a:cubicBezTo>
                  <a:cubicBezTo>
                    <a:pt x="134501" y="108295"/>
                    <a:pt x="160658" y="120604"/>
                    <a:pt x="177444" y="115997"/>
                  </a:cubicBezTo>
                  <a:cubicBezTo>
                    <a:pt x="191345" y="111390"/>
                    <a:pt x="194332" y="83747"/>
                    <a:pt x="195877" y="62295"/>
                  </a:cubicBezTo>
                  <a:lnTo>
                    <a:pt x="194660" y="0"/>
                  </a:lnTo>
                  <a:lnTo>
                    <a:pt x="1006467" y="127457"/>
                  </a:lnTo>
                  <a:cubicBezTo>
                    <a:pt x="1016735" y="147901"/>
                    <a:pt x="1022493" y="177421"/>
                    <a:pt x="1018469" y="200439"/>
                  </a:cubicBezTo>
                  <a:cubicBezTo>
                    <a:pt x="1012394" y="234201"/>
                    <a:pt x="1011776" y="269763"/>
                    <a:pt x="941750" y="264867"/>
                  </a:cubicBezTo>
                  <a:cubicBezTo>
                    <a:pt x="926407" y="264868"/>
                    <a:pt x="907974" y="261772"/>
                    <a:pt x="889643" y="260261"/>
                  </a:cubicBezTo>
                  <a:cubicBezTo>
                    <a:pt x="874196" y="258748"/>
                    <a:pt x="851232" y="252558"/>
                    <a:pt x="838978" y="255653"/>
                  </a:cubicBezTo>
                  <a:cubicBezTo>
                    <a:pt x="823634" y="260260"/>
                    <a:pt x="817455" y="294023"/>
                    <a:pt x="815910" y="310940"/>
                  </a:cubicBezTo>
                  <a:cubicBezTo>
                    <a:pt x="811276" y="381560"/>
                    <a:pt x="826620" y="452107"/>
                    <a:pt x="835888" y="512001"/>
                  </a:cubicBezTo>
                  <a:cubicBezTo>
                    <a:pt x="791402" y="516608"/>
                    <a:pt x="757625" y="518120"/>
                    <a:pt x="711593" y="522727"/>
                  </a:cubicBezTo>
                  <a:cubicBezTo>
                    <a:pt x="680906" y="525822"/>
                    <a:pt x="620972" y="541156"/>
                    <a:pt x="591829" y="522727"/>
                  </a:cubicBezTo>
                  <a:cubicBezTo>
                    <a:pt x="555066" y="498179"/>
                    <a:pt x="598008" y="424536"/>
                    <a:pt x="594919" y="384583"/>
                  </a:cubicBezTo>
                  <a:cubicBezTo>
                    <a:pt x="593374" y="347725"/>
                    <a:pt x="564231" y="323177"/>
                    <a:pt x="536633" y="318570"/>
                  </a:cubicBezTo>
                  <a:cubicBezTo>
                    <a:pt x="509035" y="315547"/>
                    <a:pt x="476802" y="318570"/>
                    <a:pt x="455280" y="330880"/>
                  </a:cubicBezTo>
                  <a:cubicBezTo>
                    <a:pt x="424592" y="349309"/>
                    <a:pt x="430668" y="413738"/>
                    <a:pt x="436846" y="452107"/>
                  </a:cubicBezTo>
                  <a:cubicBezTo>
                    <a:pt x="438391" y="465929"/>
                    <a:pt x="443025" y="482846"/>
                    <a:pt x="441481" y="495084"/>
                  </a:cubicBezTo>
                  <a:cubicBezTo>
                    <a:pt x="436846" y="516608"/>
                    <a:pt x="412337" y="528846"/>
                    <a:pt x="384636" y="531941"/>
                  </a:cubicBezTo>
                  <a:cubicBezTo>
                    <a:pt x="365843" y="533867"/>
                    <a:pt x="347912" y="533678"/>
                    <a:pt x="330724" y="532096"/>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Freeform 7"/>
            <p:cNvSpPr>
              <a:spLocks/>
            </p:cNvSpPr>
            <p:nvPr/>
          </p:nvSpPr>
          <p:spPr bwMode="auto">
            <a:xfrm rot="5935370">
              <a:off x="7038781" y="-121355"/>
              <a:ext cx="239801" cy="415234"/>
            </a:xfrm>
            <a:custGeom>
              <a:avLst/>
              <a:gdLst/>
              <a:ahLst/>
              <a:cxnLst/>
              <a:rect l="l" t="t" r="r" b="b"/>
              <a:pathLst>
                <a:path w="239801" h="415234">
                  <a:moveTo>
                    <a:pt x="54365" y="5453"/>
                  </a:moveTo>
                  <a:lnTo>
                    <a:pt x="0" y="0"/>
                  </a:lnTo>
                  <a:lnTo>
                    <a:pt x="32957" y="209914"/>
                  </a:lnTo>
                  <a:cubicBezTo>
                    <a:pt x="29785" y="155746"/>
                    <a:pt x="38757" y="58943"/>
                    <a:pt x="54365" y="5453"/>
                  </a:cubicBezTo>
                  <a:close/>
                  <a:moveTo>
                    <a:pt x="239141" y="316110"/>
                  </a:moveTo>
                  <a:cubicBezTo>
                    <a:pt x="236125" y="284399"/>
                    <a:pt x="223201" y="262134"/>
                    <a:pt x="209359" y="254062"/>
                  </a:cubicBezTo>
                  <a:cubicBezTo>
                    <a:pt x="163371" y="228831"/>
                    <a:pt x="60364" y="293941"/>
                    <a:pt x="37594" y="239449"/>
                  </a:cubicBezTo>
                  <a:lnTo>
                    <a:pt x="63763" y="406126"/>
                  </a:lnTo>
                  <a:cubicBezTo>
                    <a:pt x="76496" y="404308"/>
                    <a:pt x="96027" y="409323"/>
                    <a:pt x="109734" y="410621"/>
                  </a:cubicBezTo>
                  <a:cubicBezTo>
                    <a:pt x="127987" y="412159"/>
                    <a:pt x="146444" y="415234"/>
                    <a:pt x="161841" y="415234"/>
                  </a:cubicBezTo>
                  <a:cubicBezTo>
                    <a:pt x="206299" y="413767"/>
                    <a:pt x="232404" y="400766"/>
                    <a:pt x="238522" y="350793"/>
                  </a:cubicBezTo>
                  <a:cubicBezTo>
                    <a:pt x="240052" y="338300"/>
                    <a:pt x="240147" y="326680"/>
                    <a:pt x="239141" y="316110"/>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7"/>
            <p:cNvSpPr>
              <a:spLocks/>
            </p:cNvSpPr>
            <p:nvPr/>
          </p:nvSpPr>
          <p:spPr bwMode="auto">
            <a:xfrm rot="16735370" flipV="1">
              <a:off x="5941517" y="-15714"/>
              <a:ext cx="794216" cy="698936"/>
            </a:xfrm>
            <a:custGeom>
              <a:avLst/>
              <a:gdLst/>
              <a:ahLst/>
              <a:cxnLst/>
              <a:rect l="l" t="t" r="r" b="b"/>
              <a:pathLst>
                <a:path w="794216" h="698936">
                  <a:moveTo>
                    <a:pt x="2998" y="320322"/>
                  </a:moveTo>
                  <a:cubicBezTo>
                    <a:pt x="5228" y="309410"/>
                    <a:pt x="8681" y="299624"/>
                    <a:pt x="13285" y="292334"/>
                  </a:cubicBezTo>
                  <a:cubicBezTo>
                    <a:pt x="31702" y="260101"/>
                    <a:pt x="79278" y="266240"/>
                    <a:pt x="120714" y="272380"/>
                  </a:cubicBezTo>
                  <a:cubicBezTo>
                    <a:pt x="134527" y="273915"/>
                    <a:pt x="160617" y="286194"/>
                    <a:pt x="177499" y="281589"/>
                  </a:cubicBezTo>
                  <a:cubicBezTo>
                    <a:pt x="191311" y="276984"/>
                    <a:pt x="194380" y="249356"/>
                    <a:pt x="195915" y="227867"/>
                  </a:cubicBezTo>
                  <a:cubicBezTo>
                    <a:pt x="202054" y="151122"/>
                    <a:pt x="188242" y="89725"/>
                    <a:pt x="183637" y="23723"/>
                  </a:cubicBezTo>
                  <a:cubicBezTo>
                    <a:pt x="228144" y="19119"/>
                    <a:pt x="275720" y="5304"/>
                    <a:pt x="324830" y="699"/>
                  </a:cubicBezTo>
                  <a:cubicBezTo>
                    <a:pt x="375475" y="-2370"/>
                    <a:pt x="432259" y="3769"/>
                    <a:pt x="439933" y="37537"/>
                  </a:cubicBezTo>
                  <a:cubicBezTo>
                    <a:pt x="441468" y="49817"/>
                    <a:pt x="433794" y="92795"/>
                    <a:pt x="432259" y="103539"/>
                  </a:cubicBezTo>
                  <a:cubicBezTo>
                    <a:pt x="429190" y="125028"/>
                    <a:pt x="421516" y="152656"/>
                    <a:pt x="429190" y="174145"/>
                  </a:cubicBezTo>
                  <a:cubicBezTo>
                    <a:pt x="444537" y="217123"/>
                    <a:pt x="547362" y="226332"/>
                    <a:pt x="579591" y="192564"/>
                  </a:cubicBezTo>
                  <a:cubicBezTo>
                    <a:pt x="593403" y="178750"/>
                    <a:pt x="591868" y="143447"/>
                    <a:pt x="590334" y="118888"/>
                  </a:cubicBezTo>
                  <a:cubicBezTo>
                    <a:pt x="587264" y="94329"/>
                    <a:pt x="573452" y="74376"/>
                    <a:pt x="576521" y="51352"/>
                  </a:cubicBezTo>
                  <a:cubicBezTo>
                    <a:pt x="582660" y="-13115"/>
                    <a:pt x="683951" y="6839"/>
                    <a:pt x="742270" y="11444"/>
                  </a:cubicBezTo>
                  <a:lnTo>
                    <a:pt x="794216" y="16639"/>
                  </a:lnTo>
                  <a:lnTo>
                    <a:pt x="688239" y="691633"/>
                  </a:lnTo>
                  <a:cubicBezTo>
                    <a:pt x="656477" y="696464"/>
                    <a:pt x="614735" y="702786"/>
                    <a:pt x="591868"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3" y="617736"/>
                  </a:cubicBezTo>
                  <a:cubicBezTo>
                    <a:pt x="438398" y="631550"/>
                    <a:pt x="443002" y="648435"/>
                    <a:pt x="441467" y="660714"/>
                  </a:cubicBezTo>
                  <a:cubicBezTo>
                    <a:pt x="436863" y="682203"/>
                    <a:pt x="412308" y="694482"/>
                    <a:pt x="384684" y="697552"/>
                  </a:cubicBezTo>
                  <a:cubicBezTo>
                    <a:pt x="309483" y="705226"/>
                    <a:pt x="248095" y="679133"/>
                    <a:pt x="192845" y="665319"/>
                  </a:cubicBezTo>
                  <a:cubicBezTo>
                    <a:pt x="212796" y="597782"/>
                    <a:pt x="215866" y="453500"/>
                    <a:pt x="183637" y="430476"/>
                  </a:cubicBezTo>
                  <a:cubicBezTo>
                    <a:pt x="151409" y="407452"/>
                    <a:pt x="56257" y="448895"/>
                    <a:pt x="17889"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reeform 7"/>
            <p:cNvSpPr>
              <a:spLocks/>
            </p:cNvSpPr>
            <p:nvPr/>
          </p:nvSpPr>
          <p:spPr bwMode="auto">
            <a:xfrm rot="11335370" flipV="1">
              <a:off x="6486731" y="-31755"/>
              <a:ext cx="1019767" cy="698937"/>
            </a:xfrm>
            <a:custGeom>
              <a:avLst/>
              <a:gdLst/>
              <a:ahLst/>
              <a:cxnLst/>
              <a:rect l="l" t="t" r="r" b="b"/>
              <a:pathLst>
                <a:path w="1019767" h="698937">
                  <a:moveTo>
                    <a:pt x="330723" y="697699"/>
                  </a:moveTo>
                  <a:cubicBezTo>
                    <a:pt x="279160" y="692950"/>
                    <a:pt x="234288" y="675660"/>
                    <a:pt x="192890" y="665294"/>
                  </a:cubicBezTo>
                  <a:cubicBezTo>
                    <a:pt x="212765" y="597769"/>
                    <a:pt x="215854" y="453507"/>
                    <a:pt x="183622" y="430471"/>
                  </a:cubicBezTo>
                  <a:cubicBezTo>
                    <a:pt x="151390" y="407434"/>
                    <a:pt x="56237" y="448899"/>
                    <a:pt x="17929" y="412042"/>
                  </a:cubicBezTo>
                  <a:cubicBezTo>
                    <a:pt x="-5138" y="390589"/>
                    <a:pt x="-5138" y="321481"/>
                    <a:pt x="13295" y="292326"/>
                  </a:cubicBezTo>
                  <a:cubicBezTo>
                    <a:pt x="31728" y="260076"/>
                    <a:pt x="79304" y="266267"/>
                    <a:pt x="120702" y="272386"/>
                  </a:cubicBezTo>
                  <a:cubicBezTo>
                    <a:pt x="134501" y="273898"/>
                    <a:pt x="160658" y="286207"/>
                    <a:pt x="177443" y="281600"/>
                  </a:cubicBezTo>
                  <a:cubicBezTo>
                    <a:pt x="191345" y="276993"/>
                    <a:pt x="194331" y="249350"/>
                    <a:pt x="195876" y="227898"/>
                  </a:cubicBezTo>
                  <a:cubicBezTo>
                    <a:pt x="202055" y="151087"/>
                    <a:pt x="188256" y="89753"/>
                    <a:pt x="183622" y="23741"/>
                  </a:cubicBezTo>
                  <a:cubicBezTo>
                    <a:pt x="228109" y="19134"/>
                    <a:pt x="275685" y="5312"/>
                    <a:pt x="324806" y="705"/>
                  </a:cubicBezTo>
                  <a:cubicBezTo>
                    <a:pt x="375471" y="-2390"/>
                    <a:pt x="432212" y="3800"/>
                    <a:pt x="439936" y="37562"/>
                  </a:cubicBezTo>
                  <a:cubicBezTo>
                    <a:pt x="441480" y="49801"/>
                    <a:pt x="433757" y="92777"/>
                    <a:pt x="432212" y="103503"/>
                  </a:cubicBezTo>
                  <a:cubicBezTo>
                    <a:pt x="429226" y="125027"/>
                    <a:pt x="421502" y="152671"/>
                    <a:pt x="429226" y="174123"/>
                  </a:cubicBezTo>
                  <a:cubicBezTo>
                    <a:pt x="444569" y="217099"/>
                    <a:pt x="547342" y="226314"/>
                    <a:pt x="579575" y="192552"/>
                  </a:cubicBezTo>
                  <a:cubicBezTo>
                    <a:pt x="593374" y="178730"/>
                    <a:pt x="591829" y="143456"/>
                    <a:pt x="590284" y="118909"/>
                  </a:cubicBezTo>
                  <a:cubicBezTo>
                    <a:pt x="587298" y="94361"/>
                    <a:pt x="573396" y="74348"/>
                    <a:pt x="576485" y="51384"/>
                  </a:cubicBezTo>
                  <a:lnTo>
                    <a:pt x="582576" y="32265"/>
                  </a:lnTo>
                  <a:lnTo>
                    <a:pt x="823808" y="70140"/>
                  </a:lnTo>
                  <a:cubicBezTo>
                    <a:pt x="812659" y="134334"/>
                    <a:pt x="808443" y="215951"/>
                    <a:pt x="814365" y="249350"/>
                  </a:cubicBezTo>
                  <a:cubicBezTo>
                    <a:pt x="823634" y="290815"/>
                    <a:pt x="941750" y="243231"/>
                    <a:pt x="989326" y="269291"/>
                  </a:cubicBezTo>
                  <a:cubicBezTo>
                    <a:pt x="1007759" y="280016"/>
                    <a:pt x="1024648" y="330696"/>
                    <a:pt x="1018469" y="366042"/>
                  </a:cubicBezTo>
                  <a:cubicBezTo>
                    <a:pt x="1012393" y="399804"/>
                    <a:pt x="1011776" y="435366"/>
                    <a:pt x="941750" y="430470"/>
                  </a:cubicBezTo>
                  <a:cubicBezTo>
                    <a:pt x="926406" y="430470"/>
                    <a:pt x="907973" y="427375"/>
                    <a:pt x="889643" y="425864"/>
                  </a:cubicBezTo>
                  <a:cubicBezTo>
                    <a:pt x="874196" y="424351"/>
                    <a:pt x="851232" y="418161"/>
                    <a:pt x="838978" y="421256"/>
                  </a:cubicBezTo>
                  <a:cubicBezTo>
                    <a:pt x="823634" y="425863"/>
                    <a:pt x="817455" y="459626"/>
                    <a:pt x="815910" y="476543"/>
                  </a:cubicBezTo>
                  <a:cubicBezTo>
                    <a:pt x="811276" y="547162"/>
                    <a:pt x="826620" y="617710"/>
                    <a:pt x="835888" y="677603"/>
                  </a:cubicBezTo>
                  <a:cubicBezTo>
                    <a:pt x="791402" y="682211"/>
                    <a:pt x="757624" y="683722"/>
                    <a:pt x="711593" y="688330"/>
                  </a:cubicBezTo>
                  <a:cubicBezTo>
                    <a:pt x="680906" y="691425"/>
                    <a:pt x="620972" y="706759"/>
                    <a:pt x="591829" y="688330"/>
                  </a:cubicBezTo>
                  <a:cubicBezTo>
                    <a:pt x="555065" y="663782"/>
                    <a:pt x="598008" y="590139"/>
                    <a:pt x="594918" y="550186"/>
                  </a:cubicBezTo>
                  <a:cubicBezTo>
                    <a:pt x="593374" y="513328"/>
                    <a:pt x="564231" y="488780"/>
                    <a:pt x="536632" y="484173"/>
                  </a:cubicBezTo>
                  <a:cubicBezTo>
                    <a:pt x="509034" y="481150"/>
                    <a:pt x="476802" y="484173"/>
                    <a:pt x="455280" y="496483"/>
                  </a:cubicBezTo>
                  <a:cubicBezTo>
                    <a:pt x="424592" y="514912"/>
                    <a:pt x="430668" y="579341"/>
                    <a:pt x="436846" y="617710"/>
                  </a:cubicBezTo>
                  <a:cubicBezTo>
                    <a:pt x="438391" y="631531"/>
                    <a:pt x="443025" y="648449"/>
                    <a:pt x="441480" y="660686"/>
                  </a:cubicBezTo>
                  <a:cubicBezTo>
                    <a:pt x="436846" y="682211"/>
                    <a:pt x="412337" y="694449"/>
                    <a:pt x="384636" y="697544"/>
                  </a:cubicBezTo>
                  <a:cubicBezTo>
                    <a:pt x="365843" y="699470"/>
                    <a:pt x="347911" y="699281"/>
                    <a:pt x="330723" y="697699"/>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7"/>
            <p:cNvSpPr>
              <a:spLocks/>
            </p:cNvSpPr>
            <p:nvPr/>
          </p:nvSpPr>
          <p:spPr bwMode="auto">
            <a:xfrm rot="5935370">
              <a:off x="6386390" y="593978"/>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7"/>
            <p:cNvSpPr>
              <a:spLocks/>
            </p:cNvSpPr>
            <p:nvPr/>
          </p:nvSpPr>
          <p:spPr bwMode="auto">
            <a:xfrm rot="535370" flipV="1">
              <a:off x="8655898" y="-40632"/>
              <a:ext cx="514345" cy="347417"/>
            </a:xfrm>
            <a:custGeom>
              <a:avLst/>
              <a:gdLst/>
              <a:ahLst/>
              <a:cxnLst/>
              <a:rect l="l" t="t" r="r" b="b"/>
              <a:pathLst>
                <a:path w="514345" h="347417">
                  <a:moveTo>
                    <a:pt x="514345" y="7185"/>
                  </a:moveTo>
                  <a:lnTo>
                    <a:pt x="460927" y="347417"/>
                  </a:lnTo>
                  <a:lnTo>
                    <a:pt x="1227" y="275242"/>
                  </a:lnTo>
                  <a:cubicBezTo>
                    <a:pt x="8957" y="265064"/>
                    <a:pt x="11083" y="244603"/>
                    <a:pt x="12277" y="227866"/>
                  </a:cubicBezTo>
                  <a:cubicBezTo>
                    <a:pt x="18416" y="151121"/>
                    <a:pt x="4604" y="89724"/>
                    <a:pt x="0" y="23723"/>
                  </a:cubicBezTo>
                  <a:cubicBezTo>
                    <a:pt x="44506" y="19118"/>
                    <a:pt x="92082" y="5304"/>
                    <a:pt x="141193" y="699"/>
                  </a:cubicBezTo>
                  <a:cubicBezTo>
                    <a:pt x="191838" y="-2371"/>
                    <a:pt x="248622" y="3768"/>
                    <a:pt x="256295" y="37537"/>
                  </a:cubicBezTo>
                  <a:cubicBezTo>
                    <a:pt x="257830" y="49816"/>
                    <a:pt x="250156" y="92794"/>
                    <a:pt x="248622" y="103538"/>
                  </a:cubicBezTo>
                  <a:cubicBezTo>
                    <a:pt x="245552" y="125027"/>
                    <a:pt x="237879" y="152656"/>
                    <a:pt x="245553" y="174144"/>
                  </a:cubicBezTo>
                  <a:cubicBezTo>
                    <a:pt x="260900" y="217122"/>
                    <a:pt x="363724" y="226332"/>
                    <a:pt x="395953" y="192563"/>
                  </a:cubicBezTo>
                  <a:cubicBezTo>
                    <a:pt x="409766" y="178749"/>
                    <a:pt x="408231" y="143446"/>
                    <a:pt x="406697" y="118888"/>
                  </a:cubicBezTo>
                  <a:cubicBezTo>
                    <a:pt x="403627" y="94329"/>
                    <a:pt x="389814" y="74375"/>
                    <a:pt x="392885" y="51351"/>
                  </a:cubicBezTo>
                  <a:cubicBezTo>
                    <a:pt x="397643" y="1379"/>
                    <a:pt x="459576" y="2133"/>
                    <a:pt x="514345" y="71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Freeform 7"/>
            <p:cNvSpPr>
              <a:spLocks/>
            </p:cNvSpPr>
            <p:nvPr/>
          </p:nvSpPr>
          <p:spPr bwMode="auto">
            <a:xfrm rot="16735370" flipV="1">
              <a:off x="8365755" y="286349"/>
              <a:ext cx="1019800" cy="639069"/>
            </a:xfrm>
            <a:custGeom>
              <a:avLst/>
              <a:gdLst/>
              <a:ahLst/>
              <a:cxnLst/>
              <a:rect l="l" t="t" r="r" b="b"/>
              <a:pathLst>
                <a:path w="1019800" h="639069">
                  <a:moveTo>
                    <a:pt x="2998" y="260455"/>
                  </a:moveTo>
                  <a:cubicBezTo>
                    <a:pt x="5228" y="249543"/>
                    <a:pt x="8682" y="239757"/>
                    <a:pt x="13286" y="232467"/>
                  </a:cubicBezTo>
                  <a:cubicBezTo>
                    <a:pt x="31702" y="200234"/>
                    <a:pt x="79278" y="206373"/>
                    <a:pt x="120715" y="212512"/>
                  </a:cubicBezTo>
                  <a:cubicBezTo>
                    <a:pt x="134527" y="214047"/>
                    <a:pt x="160617" y="226327"/>
                    <a:pt x="177499" y="221722"/>
                  </a:cubicBezTo>
                  <a:cubicBezTo>
                    <a:pt x="191311" y="217118"/>
                    <a:pt x="194381" y="189489"/>
                    <a:pt x="195915" y="168001"/>
                  </a:cubicBezTo>
                  <a:cubicBezTo>
                    <a:pt x="200922" y="105416"/>
                    <a:pt x="192660" y="53038"/>
                    <a:pt x="187386" y="0"/>
                  </a:cubicBezTo>
                  <a:lnTo>
                    <a:pt x="433061" y="38572"/>
                  </a:lnTo>
                  <a:cubicBezTo>
                    <a:pt x="432712" y="40656"/>
                    <a:pt x="432442" y="42393"/>
                    <a:pt x="432259" y="43672"/>
                  </a:cubicBezTo>
                  <a:cubicBezTo>
                    <a:pt x="429190" y="65161"/>
                    <a:pt x="421517" y="92789"/>
                    <a:pt x="429190" y="114278"/>
                  </a:cubicBezTo>
                  <a:cubicBezTo>
                    <a:pt x="444537" y="157256"/>
                    <a:pt x="547362" y="166465"/>
                    <a:pt x="579591" y="132697"/>
                  </a:cubicBezTo>
                  <a:cubicBezTo>
                    <a:pt x="592627" y="119659"/>
                    <a:pt x="591993" y="87480"/>
                    <a:pt x="590374" y="63270"/>
                  </a:cubicBezTo>
                  <a:lnTo>
                    <a:pt x="813854" y="98358"/>
                  </a:lnTo>
                  <a:cubicBezTo>
                    <a:pt x="810917" y="136234"/>
                    <a:pt x="811025" y="170584"/>
                    <a:pt x="814401" y="189489"/>
                  </a:cubicBezTo>
                  <a:cubicBezTo>
                    <a:pt x="823609" y="230932"/>
                    <a:pt x="941781" y="183349"/>
                    <a:pt x="989357" y="209443"/>
                  </a:cubicBezTo>
                  <a:cubicBezTo>
                    <a:pt x="1007773" y="220188"/>
                    <a:pt x="1024655" y="270839"/>
                    <a:pt x="1018517" y="306142"/>
                  </a:cubicBezTo>
                  <a:cubicBezTo>
                    <a:pt x="1012378" y="339911"/>
                    <a:pt x="986288" y="369074"/>
                    <a:pt x="941781" y="370609"/>
                  </a:cubicBezTo>
                  <a:cubicBezTo>
                    <a:pt x="926434" y="370609"/>
                    <a:pt x="908018" y="367539"/>
                    <a:pt x="889601" y="366004"/>
                  </a:cubicBezTo>
                  <a:cubicBezTo>
                    <a:pt x="874254" y="364469"/>
                    <a:pt x="851234" y="358330"/>
                    <a:pt x="838956" y="361399"/>
                  </a:cubicBezTo>
                  <a:cubicBezTo>
                    <a:pt x="823609" y="366005"/>
                    <a:pt x="817470" y="399772"/>
                    <a:pt x="815936" y="416657"/>
                  </a:cubicBezTo>
                  <a:cubicBezTo>
                    <a:pt x="811331" y="487263"/>
                    <a:pt x="826679" y="557869"/>
                    <a:pt x="835887" y="617730"/>
                  </a:cubicBezTo>
                  <a:cubicBezTo>
                    <a:pt x="791380" y="622336"/>
                    <a:pt x="757617" y="623871"/>
                    <a:pt x="711576" y="628475"/>
                  </a:cubicBezTo>
                  <a:cubicBezTo>
                    <a:pt x="680882" y="631545"/>
                    <a:pt x="621028" y="646894"/>
                    <a:pt x="591869" y="628475"/>
                  </a:cubicBezTo>
                  <a:cubicBezTo>
                    <a:pt x="555036" y="603916"/>
                    <a:pt x="598008" y="530241"/>
                    <a:pt x="594938" y="490333"/>
                  </a:cubicBezTo>
                  <a:cubicBezTo>
                    <a:pt x="593403" y="453495"/>
                    <a:pt x="564244" y="428936"/>
                    <a:pt x="536620" y="424331"/>
                  </a:cubicBezTo>
                  <a:cubicBezTo>
                    <a:pt x="508995" y="421261"/>
                    <a:pt x="476766" y="424331"/>
                    <a:pt x="455280" y="436611"/>
                  </a:cubicBezTo>
                  <a:cubicBezTo>
                    <a:pt x="424586" y="455030"/>
                    <a:pt x="430725" y="519496"/>
                    <a:pt x="436864" y="557869"/>
                  </a:cubicBezTo>
                  <a:cubicBezTo>
                    <a:pt x="438399" y="571683"/>
                    <a:pt x="443002" y="588567"/>
                    <a:pt x="441468" y="600847"/>
                  </a:cubicBezTo>
                  <a:cubicBezTo>
                    <a:pt x="436864" y="622335"/>
                    <a:pt x="412308" y="634615"/>
                    <a:pt x="384684" y="637684"/>
                  </a:cubicBezTo>
                  <a:cubicBezTo>
                    <a:pt x="309483" y="645359"/>
                    <a:pt x="248095" y="619266"/>
                    <a:pt x="192846" y="605452"/>
                  </a:cubicBezTo>
                  <a:cubicBezTo>
                    <a:pt x="212797" y="537915"/>
                    <a:pt x="215866" y="393633"/>
                    <a:pt x="183638" y="370609"/>
                  </a:cubicBezTo>
                  <a:cubicBezTo>
                    <a:pt x="151409" y="347586"/>
                    <a:pt x="56257" y="389028"/>
                    <a:pt x="17890" y="352190"/>
                  </a:cubicBezTo>
                  <a:cubicBezTo>
                    <a:pt x="624" y="336073"/>
                    <a:pt x="-3692" y="293192"/>
                    <a:pt x="2998" y="260455"/>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7"/>
            <p:cNvSpPr>
              <a:spLocks/>
            </p:cNvSpPr>
            <p:nvPr/>
          </p:nvSpPr>
          <p:spPr bwMode="auto">
            <a:xfrm rot="11335370" flipV="1">
              <a:off x="9041852" y="547379"/>
              <a:ext cx="112743" cy="169692"/>
            </a:xfrm>
            <a:custGeom>
              <a:avLst/>
              <a:gdLst/>
              <a:ahLst/>
              <a:cxnLst/>
              <a:rect l="l" t="t" r="r" b="b"/>
              <a:pathLst>
                <a:path w="112743" h="169692">
                  <a:moveTo>
                    <a:pt x="0" y="166168"/>
                  </a:moveTo>
                  <a:lnTo>
                    <a:pt x="26006" y="527"/>
                  </a:lnTo>
                  <a:cubicBezTo>
                    <a:pt x="47845" y="-923"/>
                    <a:pt x="68181" y="324"/>
                    <a:pt x="82302" y="8059"/>
                  </a:cubicBezTo>
                  <a:cubicBezTo>
                    <a:pt x="100736" y="18784"/>
                    <a:pt x="117624" y="69464"/>
                    <a:pt x="111445" y="104810"/>
                  </a:cubicBezTo>
                  <a:cubicBezTo>
                    <a:pt x="105369" y="138572"/>
                    <a:pt x="104751" y="174134"/>
                    <a:pt x="34726" y="169238"/>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Freeform 7"/>
            <p:cNvSpPr>
              <a:spLocks/>
            </p:cNvSpPr>
            <p:nvPr/>
          </p:nvSpPr>
          <p:spPr bwMode="auto">
            <a:xfrm rot="535370" flipV="1">
              <a:off x="7372432" y="-55141"/>
              <a:ext cx="650714" cy="179596"/>
            </a:xfrm>
            <a:custGeom>
              <a:avLst/>
              <a:gdLst/>
              <a:ahLst/>
              <a:cxnLst/>
              <a:rect l="l" t="t" r="r" b="b"/>
              <a:pathLst>
                <a:path w="650714" h="179596">
                  <a:moveTo>
                    <a:pt x="214858" y="5304"/>
                  </a:moveTo>
                  <a:cubicBezTo>
                    <a:pt x="236344" y="10676"/>
                    <a:pt x="252458" y="20653"/>
                    <a:pt x="256295" y="37537"/>
                  </a:cubicBezTo>
                  <a:cubicBezTo>
                    <a:pt x="257830" y="49816"/>
                    <a:pt x="250157" y="92794"/>
                    <a:pt x="248621" y="103539"/>
                  </a:cubicBezTo>
                  <a:lnTo>
                    <a:pt x="246114" y="119448"/>
                  </a:lnTo>
                  <a:lnTo>
                    <a:pt x="6018" y="81752"/>
                  </a:lnTo>
                  <a:cubicBezTo>
                    <a:pt x="3543" y="62486"/>
                    <a:pt x="1366" y="43307"/>
                    <a:pt x="0" y="23723"/>
                  </a:cubicBezTo>
                  <a:cubicBezTo>
                    <a:pt x="44506" y="19118"/>
                    <a:pt x="92082" y="5304"/>
                    <a:pt x="141192" y="699"/>
                  </a:cubicBezTo>
                  <a:cubicBezTo>
                    <a:pt x="166515" y="-836"/>
                    <a:pt x="193372" y="-69"/>
                    <a:pt x="214858" y="5304"/>
                  </a:cubicBezTo>
                  <a:close/>
                  <a:moveTo>
                    <a:pt x="650714" y="20653"/>
                  </a:moveTo>
                  <a:cubicBezTo>
                    <a:pt x="638842" y="61223"/>
                    <a:pt x="630796" y="126669"/>
                    <a:pt x="629214" y="179596"/>
                  </a:cubicBezTo>
                  <a:lnTo>
                    <a:pt x="406938" y="144698"/>
                  </a:lnTo>
                  <a:cubicBezTo>
                    <a:pt x="407678" y="135700"/>
                    <a:pt x="407187" y="126744"/>
                    <a:pt x="406696" y="118888"/>
                  </a:cubicBezTo>
                  <a:cubicBezTo>
                    <a:pt x="403627" y="94329"/>
                    <a:pt x="389815" y="74375"/>
                    <a:pt x="392884" y="51351"/>
                  </a:cubicBezTo>
                  <a:cubicBezTo>
                    <a:pt x="399023" y="-13115"/>
                    <a:pt x="500313" y="6839"/>
                    <a:pt x="558632" y="11443"/>
                  </a:cubicBezTo>
                  <a:cubicBezTo>
                    <a:pt x="590860" y="14513"/>
                    <a:pt x="621555" y="17583"/>
                    <a:pt x="650714"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Freeform 7"/>
            <p:cNvSpPr>
              <a:spLocks/>
            </p:cNvSpPr>
            <p:nvPr/>
          </p:nvSpPr>
          <p:spPr bwMode="auto">
            <a:xfrm rot="5935370">
              <a:off x="8098596" y="-186450"/>
              <a:ext cx="436138" cy="686836"/>
            </a:xfrm>
            <a:custGeom>
              <a:avLst/>
              <a:gdLst/>
              <a:ahLst/>
              <a:cxnLst/>
              <a:rect l="l" t="t" r="r" b="b"/>
              <a:pathLst>
                <a:path w="436138" h="686836">
                  <a:moveTo>
                    <a:pt x="435478" y="326401"/>
                  </a:moveTo>
                  <a:cubicBezTo>
                    <a:pt x="432462" y="294690"/>
                    <a:pt x="419537" y="272425"/>
                    <a:pt x="405695" y="264353"/>
                  </a:cubicBezTo>
                  <a:cubicBezTo>
                    <a:pt x="358178" y="238283"/>
                    <a:pt x="249784" y="308665"/>
                    <a:pt x="230715" y="244433"/>
                  </a:cubicBezTo>
                  <a:cubicBezTo>
                    <a:pt x="223170" y="201450"/>
                    <a:pt x="232347" y="78648"/>
                    <a:pt x="250702" y="15744"/>
                  </a:cubicBezTo>
                  <a:lnTo>
                    <a:pt x="158725" y="6518"/>
                  </a:lnTo>
                  <a:cubicBezTo>
                    <a:pt x="107988" y="2506"/>
                    <a:pt x="24689" y="-13089"/>
                    <a:pt x="0" y="25438"/>
                  </a:cubicBezTo>
                  <a:lnTo>
                    <a:pt x="103842" y="686836"/>
                  </a:lnTo>
                  <a:lnTo>
                    <a:pt x="128032" y="683429"/>
                  </a:lnTo>
                  <a:cubicBezTo>
                    <a:pt x="174020" y="678816"/>
                    <a:pt x="207772" y="677279"/>
                    <a:pt x="252333" y="672666"/>
                  </a:cubicBezTo>
                  <a:cubicBezTo>
                    <a:pt x="243054" y="612768"/>
                    <a:pt x="227656" y="542246"/>
                    <a:pt x="232347" y="471585"/>
                  </a:cubicBezTo>
                  <a:cubicBezTo>
                    <a:pt x="233876" y="454670"/>
                    <a:pt x="239995" y="420912"/>
                    <a:pt x="255392" y="416299"/>
                  </a:cubicBezTo>
                  <a:cubicBezTo>
                    <a:pt x="267628" y="413224"/>
                    <a:pt x="290572" y="419444"/>
                    <a:pt x="306071" y="420912"/>
                  </a:cubicBezTo>
                  <a:cubicBezTo>
                    <a:pt x="324323" y="422450"/>
                    <a:pt x="342780" y="425525"/>
                    <a:pt x="358178" y="425525"/>
                  </a:cubicBezTo>
                  <a:cubicBezTo>
                    <a:pt x="402636" y="424058"/>
                    <a:pt x="428740" y="411057"/>
                    <a:pt x="434858" y="361084"/>
                  </a:cubicBezTo>
                  <a:cubicBezTo>
                    <a:pt x="436388" y="348591"/>
                    <a:pt x="436484" y="336971"/>
                    <a:pt x="435478" y="326401"/>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Freeform 7"/>
            <p:cNvSpPr>
              <a:spLocks/>
            </p:cNvSpPr>
            <p:nvPr/>
          </p:nvSpPr>
          <p:spPr bwMode="auto">
            <a:xfrm rot="16735370" flipV="1">
              <a:off x="7153307" y="101449"/>
              <a:ext cx="954450" cy="698936"/>
            </a:xfrm>
            <a:custGeom>
              <a:avLst/>
              <a:gdLst/>
              <a:ahLst/>
              <a:cxnLst/>
              <a:rect l="l" t="t" r="r" b="b"/>
              <a:pathLst>
                <a:path w="954450" h="698936">
                  <a:moveTo>
                    <a:pt x="2998" y="320322"/>
                  </a:moveTo>
                  <a:cubicBezTo>
                    <a:pt x="5228" y="309410"/>
                    <a:pt x="8682" y="299624"/>
                    <a:pt x="13286" y="292334"/>
                  </a:cubicBezTo>
                  <a:cubicBezTo>
                    <a:pt x="31702" y="260101"/>
                    <a:pt x="79278" y="266240"/>
                    <a:pt x="120715" y="272380"/>
                  </a:cubicBezTo>
                  <a:cubicBezTo>
                    <a:pt x="134527" y="273915"/>
                    <a:pt x="160617" y="286194"/>
                    <a:pt x="177499" y="281589"/>
                  </a:cubicBezTo>
                  <a:cubicBezTo>
                    <a:pt x="191311" y="276984"/>
                    <a:pt x="194381" y="249356"/>
                    <a:pt x="195915" y="227867"/>
                  </a:cubicBezTo>
                  <a:cubicBezTo>
                    <a:pt x="202054" y="151122"/>
                    <a:pt x="188242" y="89725"/>
                    <a:pt x="183638" y="23723"/>
                  </a:cubicBezTo>
                  <a:cubicBezTo>
                    <a:pt x="228144" y="19119"/>
                    <a:pt x="275720" y="5304"/>
                    <a:pt x="324830" y="699"/>
                  </a:cubicBezTo>
                  <a:cubicBezTo>
                    <a:pt x="375476" y="-2370"/>
                    <a:pt x="432260" y="3769"/>
                    <a:pt x="439933" y="37537"/>
                  </a:cubicBezTo>
                  <a:cubicBezTo>
                    <a:pt x="441468" y="49817"/>
                    <a:pt x="433794" y="92795"/>
                    <a:pt x="432259" y="103539"/>
                  </a:cubicBezTo>
                  <a:cubicBezTo>
                    <a:pt x="429190" y="125028"/>
                    <a:pt x="421517" y="152656"/>
                    <a:pt x="429190" y="174145"/>
                  </a:cubicBezTo>
                  <a:cubicBezTo>
                    <a:pt x="444537" y="217123"/>
                    <a:pt x="547362" y="226332"/>
                    <a:pt x="579591" y="192564"/>
                  </a:cubicBezTo>
                  <a:cubicBezTo>
                    <a:pt x="593404" y="178750"/>
                    <a:pt x="591869" y="143446"/>
                    <a:pt x="590334" y="118888"/>
                  </a:cubicBezTo>
                  <a:cubicBezTo>
                    <a:pt x="587265" y="94329"/>
                    <a:pt x="573452" y="74376"/>
                    <a:pt x="576522" y="51352"/>
                  </a:cubicBezTo>
                  <a:cubicBezTo>
                    <a:pt x="582660" y="-13115"/>
                    <a:pt x="683951" y="6839"/>
                    <a:pt x="742270" y="11444"/>
                  </a:cubicBezTo>
                  <a:cubicBezTo>
                    <a:pt x="774498" y="14514"/>
                    <a:pt x="805193" y="17584"/>
                    <a:pt x="834352" y="20654"/>
                  </a:cubicBezTo>
                  <a:cubicBezTo>
                    <a:pt x="815935" y="83585"/>
                    <a:pt x="806727" y="206379"/>
                    <a:pt x="814401" y="249356"/>
                  </a:cubicBezTo>
                  <a:cubicBezTo>
                    <a:pt x="821798" y="282651"/>
                    <a:pt x="899528" y="258484"/>
                    <a:pt x="954450" y="261741"/>
                  </a:cubicBezTo>
                  <a:lnTo>
                    <a:pt x="928147" y="429273"/>
                  </a:lnTo>
                  <a:cubicBezTo>
                    <a:pt x="916023" y="428863"/>
                    <a:pt x="902812" y="426973"/>
                    <a:pt x="889601" y="425871"/>
                  </a:cubicBezTo>
                  <a:cubicBezTo>
                    <a:pt x="874254" y="424336"/>
                    <a:pt x="851233" y="418197"/>
                    <a:pt x="838956" y="421267"/>
                  </a:cubicBezTo>
                  <a:cubicBezTo>
                    <a:pt x="823609" y="425871"/>
                    <a:pt x="817470" y="459640"/>
                    <a:pt x="815936" y="476524"/>
                  </a:cubicBezTo>
                  <a:cubicBezTo>
                    <a:pt x="811331" y="547130"/>
                    <a:pt x="826678" y="617736"/>
                    <a:pt x="835887" y="677598"/>
                  </a:cubicBezTo>
                  <a:cubicBezTo>
                    <a:pt x="791380" y="682203"/>
                    <a:pt x="757617" y="683738"/>
                    <a:pt x="711576" y="688342"/>
                  </a:cubicBezTo>
                  <a:cubicBezTo>
                    <a:pt x="680882" y="691412"/>
                    <a:pt x="621028" y="706761"/>
                    <a:pt x="591869" y="688342"/>
                  </a:cubicBezTo>
                  <a:cubicBezTo>
                    <a:pt x="555036" y="663784"/>
                    <a:pt x="598007" y="590108"/>
                    <a:pt x="594938" y="550200"/>
                  </a:cubicBezTo>
                  <a:cubicBezTo>
                    <a:pt x="593403" y="513362"/>
                    <a:pt x="564244" y="488803"/>
                    <a:pt x="536619" y="484198"/>
                  </a:cubicBezTo>
                  <a:cubicBezTo>
                    <a:pt x="508995" y="481129"/>
                    <a:pt x="476766" y="484198"/>
                    <a:pt x="455280" y="496477"/>
                  </a:cubicBezTo>
                  <a:cubicBezTo>
                    <a:pt x="424586" y="514897"/>
                    <a:pt x="430725" y="579363"/>
                    <a:pt x="436864" y="617736"/>
                  </a:cubicBezTo>
                  <a:cubicBezTo>
                    <a:pt x="438398" y="631550"/>
                    <a:pt x="443002" y="648435"/>
                    <a:pt x="441468" y="660714"/>
                  </a:cubicBezTo>
                  <a:cubicBezTo>
                    <a:pt x="436863" y="682203"/>
                    <a:pt x="412308" y="694482"/>
                    <a:pt x="384684" y="697552"/>
                  </a:cubicBezTo>
                  <a:cubicBezTo>
                    <a:pt x="309483" y="705226"/>
                    <a:pt x="248095" y="679133"/>
                    <a:pt x="192846" y="665319"/>
                  </a:cubicBezTo>
                  <a:cubicBezTo>
                    <a:pt x="212797" y="597782"/>
                    <a:pt x="215866" y="453500"/>
                    <a:pt x="183638" y="430476"/>
                  </a:cubicBezTo>
                  <a:cubicBezTo>
                    <a:pt x="151409" y="407452"/>
                    <a:pt x="56257" y="448895"/>
                    <a:pt x="17890" y="412057"/>
                  </a:cubicBezTo>
                  <a:cubicBezTo>
                    <a:pt x="624" y="395941"/>
                    <a:pt x="-3692" y="353059"/>
                    <a:pt x="2998" y="320322"/>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Freeform 7"/>
            <p:cNvSpPr>
              <a:spLocks/>
            </p:cNvSpPr>
            <p:nvPr/>
          </p:nvSpPr>
          <p:spPr bwMode="auto">
            <a:xfrm rot="11335370" flipV="1">
              <a:off x="7766276" y="164552"/>
              <a:ext cx="1019797"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03" h="9709">
                  <a:moveTo>
                    <a:pt x="9891" y="5085"/>
                  </a:moveTo>
                  <a:cubicBezTo>
                    <a:pt x="9832" y="5554"/>
                    <a:pt x="9826" y="6048"/>
                    <a:pt x="9146" y="5980"/>
                  </a:cubicBezTo>
                  <a:cubicBezTo>
                    <a:pt x="8997" y="5980"/>
                    <a:pt x="8818" y="5937"/>
                    <a:pt x="8640" y="5916"/>
                  </a:cubicBezTo>
                  <a:cubicBezTo>
                    <a:pt x="8490" y="5895"/>
                    <a:pt x="8267" y="5809"/>
                    <a:pt x="8148" y="5852"/>
                  </a:cubicBezTo>
                  <a:cubicBezTo>
                    <a:pt x="7999" y="5916"/>
                    <a:pt x="7939" y="6385"/>
                    <a:pt x="7924" y="6620"/>
                  </a:cubicBezTo>
                  <a:cubicBezTo>
                    <a:pt x="7879" y="7601"/>
                    <a:pt x="8028" y="8581"/>
                    <a:pt x="8118" y="9413"/>
                  </a:cubicBezTo>
                  <a:cubicBezTo>
                    <a:pt x="7686" y="9477"/>
                    <a:pt x="7358" y="9498"/>
                    <a:pt x="6911" y="9562"/>
                  </a:cubicBezTo>
                  <a:cubicBezTo>
                    <a:pt x="6613" y="9605"/>
                    <a:pt x="6031" y="9818"/>
                    <a:pt x="5748" y="9562"/>
                  </a:cubicBezTo>
                  <a:cubicBezTo>
                    <a:pt x="5391" y="9221"/>
                    <a:pt x="5808" y="8198"/>
                    <a:pt x="5778" y="7643"/>
                  </a:cubicBezTo>
                  <a:cubicBezTo>
                    <a:pt x="5763" y="7131"/>
                    <a:pt x="5480" y="6790"/>
                    <a:pt x="5212" y="6726"/>
                  </a:cubicBezTo>
                  <a:cubicBezTo>
                    <a:pt x="4944" y="6684"/>
                    <a:pt x="4631" y="6726"/>
                    <a:pt x="4422" y="6897"/>
                  </a:cubicBezTo>
                  <a:cubicBezTo>
                    <a:pt x="4124" y="7153"/>
                    <a:pt x="4183" y="8048"/>
                    <a:pt x="4243" y="8581"/>
                  </a:cubicBezTo>
                  <a:cubicBezTo>
                    <a:pt x="4258" y="8773"/>
                    <a:pt x="4303" y="9008"/>
                    <a:pt x="4288" y="9178"/>
                  </a:cubicBezTo>
                  <a:cubicBezTo>
                    <a:pt x="4243" y="9477"/>
                    <a:pt x="4005" y="9647"/>
                    <a:pt x="3736" y="9690"/>
                  </a:cubicBezTo>
                  <a:cubicBezTo>
                    <a:pt x="3006" y="9797"/>
                    <a:pt x="2410" y="9434"/>
                    <a:pt x="1874" y="9242"/>
                  </a:cubicBezTo>
                  <a:cubicBezTo>
                    <a:pt x="2067" y="8304"/>
                    <a:pt x="2097" y="6300"/>
                    <a:pt x="1784" y="5980"/>
                  </a:cubicBezTo>
                  <a:cubicBezTo>
                    <a:pt x="1471" y="5660"/>
                    <a:pt x="547" y="6236"/>
                    <a:pt x="175" y="5724"/>
                  </a:cubicBezTo>
                  <a:cubicBezTo>
                    <a:pt x="-49" y="5426"/>
                    <a:pt x="-49" y="4466"/>
                    <a:pt x="130" y="4061"/>
                  </a:cubicBezTo>
                  <a:cubicBezTo>
                    <a:pt x="309" y="3613"/>
                    <a:pt x="771" y="3699"/>
                    <a:pt x="1173" y="3784"/>
                  </a:cubicBezTo>
                  <a:cubicBezTo>
                    <a:pt x="1307" y="3805"/>
                    <a:pt x="1561" y="3976"/>
                    <a:pt x="1724" y="3912"/>
                  </a:cubicBezTo>
                  <a:cubicBezTo>
                    <a:pt x="1859" y="3848"/>
                    <a:pt x="1888" y="3464"/>
                    <a:pt x="1903" y="3166"/>
                  </a:cubicBezTo>
                  <a:cubicBezTo>
                    <a:pt x="1963" y="2099"/>
                    <a:pt x="1829" y="1247"/>
                    <a:pt x="1784" y="330"/>
                  </a:cubicBezTo>
                  <a:cubicBezTo>
                    <a:pt x="2216" y="266"/>
                    <a:pt x="2678" y="74"/>
                    <a:pt x="3155" y="10"/>
                  </a:cubicBezTo>
                  <a:cubicBezTo>
                    <a:pt x="3647" y="-33"/>
                    <a:pt x="4198" y="53"/>
                    <a:pt x="4273" y="522"/>
                  </a:cubicBezTo>
                  <a:cubicBezTo>
                    <a:pt x="4288" y="692"/>
                    <a:pt x="4213" y="1289"/>
                    <a:pt x="4198" y="1438"/>
                  </a:cubicBezTo>
                  <a:cubicBezTo>
                    <a:pt x="4169" y="1737"/>
                    <a:pt x="4094" y="2121"/>
                    <a:pt x="4169" y="2419"/>
                  </a:cubicBezTo>
                  <a:cubicBezTo>
                    <a:pt x="4318" y="3016"/>
                    <a:pt x="5316" y="3144"/>
                    <a:pt x="5629" y="2675"/>
                  </a:cubicBezTo>
                  <a:cubicBezTo>
                    <a:pt x="5763" y="2483"/>
                    <a:pt x="5748" y="1993"/>
                    <a:pt x="5733" y="1652"/>
                  </a:cubicBezTo>
                  <a:cubicBezTo>
                    <a:pt x="5704" y="1311"/>
                    <a:pt x="5569" y="1033"/>
                    <a:pt x="5599" y="714"/>
                  </a:cubicBezTo>
                  <a:cubicBezTo>
                    <a:pt x="5659" y="-182"/>
                    <a:pt x="6643" y="95"/>
                    <a:pt x="7209" y="159"/>
                  </a:cubicBezTo>
                  <a:lnTo>
                    <a:pt x="8103" y="287"/>
                  </a:lnTo>
                  <a:cubicBezTo>
                    <a:pt x="7924" y="1161"/>
                    <a:pt x="7835" y="2867"/>
                    <a:pt x="7909" y="3464"/>
                  </a:cubicBezTo>
                  <a:cubicBezTo>
                    <a:pt x="7999" y="4040"/>
                    <a:pt x="9146" y="3379"/>
                    <a:pt x="9608" y="3741"/>
                  </a:cubicBezTo>
                  <a:cubicBezTo>
                    <a:pt x="9787" y="3890"/>
                    <a:pt x="9951" y="4594"/>
                    <a:pt x="9891" y="5085"/>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Freeform 7"/>
            <p:cNvSpPr>
              <a:spLocks/>
            </p:cNvSpPr>
            <p:nvPr/>
          </p:nvSpPr>
          <p:spPr bwMode="auto">
            <a:xfrm rot="535370" flipV="1">
              <a:off x="8300413" y="877268"/>
              <a:ext cx="859064" cy="698936"/>
            </a:xfrm>
            <a:custGeom>
              <a:avLst/>
              <a:gdLst/>
              <a:ahLst/>
              <a:cxnLst/>
              <a:rect l="l" t="t" r="r" b="b"/>
              <a:pathLst>
                <a:path w="859064" h="698936">
                  <a:moveTo>
                    <a:pt x="834352" y="20653"/>
                  </a:moveTo>
                  <a:cubicBezTo>
                    <a:pt x="815935" y="83585"/>
                    <a:pt x="806727" y="206378"/>
                    <a:pt x="814401" y="249356"/>
                  </a:cubicBezTo>
                  <a:cubicBezTo>
                    <a:pt x="817752" y="264439"/>
                    <a:pt x="835537" y="267730"/>
                    <a:pt x="859064" y="265790"/>
                  </a:cubicBezTo>
                  <a:lnTo>
                    <a:pt x="834006" y="425386"/>
                  </a:lnTo>
                  <a:cubicBezTo>
                    <a:pt x="822049" y="434607"/>
                    <a:pt x="817264" y="461899"/>
                    <a:pt x="815935" y="476523"/>
                  </a:cubicBezTo>
                  <a:lnTo>
                    <a:pt x="818206" y="526025"/>
                  </a:lnTo>
                  <a:lnTo>
                    <a:pt x="793832" y="681266"/>
                  </a:lnTo>
                  <a:cubicBezTo>
                    <a:pt x="767340" y="683578"/>
                    <a:pt x="742168" y="685282"/>
                    <a:pt x="711575" y="688342"/>
                  </a:cubicBezTo>
                  <a:cubicBezTo>
                    <a:pt x="680882" y="691412"/>
                    <a:pt x="621029" y="706761"/>
                    <a:pt x="591869" y="688342"/>
                  </a:cubicBezTo>
                  <a:cubicBezTo>
                    <a:pt x="555036" y="663783"/>
                    <a:pt x="598007" y="590107"/>
                    <a:pt x="594938" y="550199"/>
                  </a:cubicBezTo>
                  <a:cubicBezTo>
                    <a:pt x="593403" y="513361"/>
                    <a:pt x="564244" y="488803"/>
                    <a:pt x="536619" y="484198"/>
                  </a:cubicBezTo>
                  <a:cubicBezTo>
                    <a:pt x="508994" y="481128"/>
                    <a:pt x="476766" y="484198"/>
                    <a:pt x="455281" y="496477"/>
                  </a:cubicBezTo>
                  <a:cubicBezTo>
                    <a:pt x="424586" y="514896"/>
                    <a:pt x="430724" y="579363"/>
                    <a:pt x="436864" y="617736"/>
                  </a:cubicBezTo>
                  <a:cubicBezTo>
                    <a:pt x="438398" y="631550"/>
                    <a:pt x="443003" y="648434"/>
                    <a:pt x="441468" y="660713"/>
                  </a:cubicBezTo>
                  <a:cubicBezTo>
                    <a:pt x="436864" y="682202"/>
                    <a:pt x="412308" y="694482"/>
                    <a:pt x="384684" y="697551"/>
                  </a:cubicBezTo>
                  <a:cubicBezTo>
                    <a:pt x="309483" y="705226"/>
                    <a:pt x="248095" y="679132"/>
                    <a:pt x="192846" y="665318"/>
                  </a:cubicBezTo>
                  <a:cubicBezTo>
                    <a:pt x="212797" y="597782"/>
                    <a:pt x="215866" y="453499"/>
                    <a:pt x="183637" y="430476"/>
                  </a:cubicBezTo>
                  <a:cubicBezTo>
                    <a:pt x="151409" y="407452"/>
                    <a:pt x="56257" y="448895"/>
                    <a:pt x="17890" y="412057"/>
                  </a:cubicBezTo>
                  <a:cubicBezTo>
                    <a:pt x="-5131" y="390568"/>
                    <a:pt x="-5131" y="321497"/>
                    <a:pt x="13286" y="292333"/>
                  </a:cubicBezTo>
                  <a:cubicBezTo>
                    <a:pt x="31702" y="260100"/>
                    <a:pt x="79278" y="266240"/>
                    <a:pt x="120715" y="272380"/>
                  </a:cubicBezTo>
                  <a:cubicBezTo>
                    <a:pt x="134527" y="273915"/>
                    <a:pt x="160617" y="286194"/>
                    <a:pt x="177499" y="281589"/>
                  </a:cubicBezTo>
                  <a:cubicBezTo>
                    <a:pt x="191311" y="276984"/>
                    <a:pt x="194381" y="249356"/>
                    <a:pt x="195915" y="227867"/>
                  </a:cubicBezTo>
                  <a:cubicBezTo>
                    <a:pt x="202054" y="151121"/>
                    <a:pt x="188242" y="89724"/>
                    <a:pt x="183637" y="23723"/>
                  </a:cubicBezTo>
                  <a:cubicBezTo>
                    <a:pt x="228144" y="19118"/>
                    <a:pt x="275720" y="5304"/>
                    <a:pt x="324830" y="699"/>
                  </a:cubicBezTo>
                  <a:cubicBezTo>
                    <a:pt x="375475" y="-2370"/>
                    <a:pt x="432260" y="3769"/>
                    <a:pt x="439933" y="37537"/>
                  </a:cubicBezTo>
                  <a:cubicBezTo>
                    <a:pt x="441467" y="49816"/>
                    <a:pt x="433794" y="92794"/>
                    <a:pt x="432259" y="103539"/>
                  </a:cubicBezTo>
                  <a:cubicBezTo>
                    <a:pt x="429190" y="125028"/>
                    <a:pt x="421517" y="152656"/>
                    <a:pt x="429190" y="174145"/>
                  </a:cubicBezTo>
                  <a:cubicBezTo>
                    <a:pt x="444538" y="217123"/>
                    <a:pt x="547363" y="226332"/>
                    <a:pt x="579591" y="192564"/>
                  </a:cubicBezTo>
                  <a:cubicBezTo>
                    <a:pt x="593403" y="178749"/>
                    <a:pt x="591869" y="143446"/>
                    <a:pt x="590334" y="118888"/>
                  </a:cubicBezTo>
                  <a:cubicBezTo>
                    <a:pt x="587265" y="94329"/>
                    <a:pt x="573452" y="74375"/>
                    <a:pt x="576522" y="51351"/>
                  </a:cubicBezTo>
                  <a:cubicBezTo>
                    <a:pt x="582660" y="-13115"/>
                    <a:pt x="683951" y="6839"/>
                    <a:pt x="742269" y="11443"/>
                  </a:cubicBezTo>
                  <a:cubicBezTo>
                    <a:pt x="774498" y="14513"/>
                    <a:pt x="805193" y="17583"/>
                    <a:pt x="834352" y="20653"/>
                  </a:cubicBezTo>
                  <a:close/>
                </a:path>
              </a:pathLst>
            </a:custGeom>
            <a:solidFill>
              <a:schemeClr val="bg1">
                <a:lumMod val="9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7"/>
            <p:cNvSpPr>
              <a:spLocks/>
            </p:cNvSpPr>
            <p:nvPr/>
          </p:nvSpPr>
          <p:spPr bwMode="auto">
            <a:xfrm rot="5935370">
              <a:off x="8864950" y="1292606"/>
              <a:ext cx="543529" cy="91162"/>
            </a:xfrm>
            <a:custGeom>
              <a:avLst/>
              <a:gdLst/>
              <a:ahLst/>
              <a:cxnLst/>
              <a:rect l="l" t="t" r="r" b="b"/>
              <a:pathLst>
                <a:path w="543529" h="91162">
                  <a:moveTo>
                    <a:pt x="142540" y="61226"/>
                  </a:moveTo>
                  <a:lnTo>
                    <a:pt x="0" y="83606"/>
                  </a:lnTo>
                  <a:cubicBezTo>
                    <a:pt x="28388" y="89996"/>
                    <a:pt x="58934" y="93195"/>
                    <a:pt x="92212" y="89764"/>
                  </a:cubicBezTo>
                  <a:cubicBezTo>
                    <a:pt x="115314" y="87192"/>
                    <a:pt x="136278" y="78223"/>
                    <a:pt x="142540" y="61226"/>
                  </a:cubicBezTo>
                  <a:close/>
                  <a:moveTo>
                    <a:pt x="543529" y="69844"/>
                  </a:moveTo>
                  <a:cubicBezTo>
                    <a:pt x="540121" y="47843"/>
                    <a:pt x="535887" y="24408"/>
                    <a:pt x="532505" y="0"/>
                  </a:cubicBezTo>
                  <a:lnTo>
                    <a:pt x="286340" y="38649"/>
                  </a:lnTo>
                  <a:cubicBezTo>
                    <a:pt x="283270" y="56358"/>
                    <a:pt x="286118" y="71697"/>
                    <a:pt x="299414" y="80608"/>
                  </a:cubicBezTo>
                  <a:cubicBezTo>
                    <a:pt x="328578" y="98990"/>
                    <a:pt x="388536" y="83683"/>
                    <a:pt x="419229" y="80608"/>
                  </a:cubicBezTo>
                  <a:cubicBezTo>
                    <a:pt x="465217" y="75995"/>
                    <a:pt x="498969" y="74458"/>
                    <a:pt x="543529" y="69844"/>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reeform 7"/>
            <p:cNvSpPr>
              <a:spLocks/>
            </p:cNvSpPr>
            <p:nvPr/>
          </p:nvSpPr>
          <p:spPr bwMode="auto">
            <a:xfrm rot="5935370">
              <a:off x="7665871" y="790289"/>
              <a:ext cx="1019695" cy="69892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 name="connsiteX0" fmla="*/ 9891 w 9903"/>
                <a:gd name="connsiteY0" fmla="*/ 5085 h 9709"/>
                <a:gd name="connsiteX1" fmla="*/ 9146 w 9903"/>
                <a:gd name="connsiteY1" fmla="*/ 5980 h 9709"/>
                <a:gd name="connsiteX2" fmla="*/ 8640 w 9903"/>
                <a:gd name="connsiteY2" fmla="*/ 5916 h 9709"/>
                <a:gd name="connsiteX3" fmla="*/ 8148 w 9903"/>
                <a:gd name="connsiteY3" fmla="*/ 5852 h 9709"/>
                <a:gd name="connsiteX4" fmla="*/ 7924 w 9903"/>
                <a:gd name="connsiteY4" fmla="*/ 6620 h 9709"/>
                <a:gd name="connsiteX5" fmla="*/ 8118 w 9903"/>
                <a:gd name="connsiteY5" fmla="*/ 9413 h 9709"/>
                <a:gd name="connsiteX6" fmla="*/ 6911 w 9903"/>
                <a:gd name="connsiteY6" fmla="*/ 9562 h 9709"/>
                <a:gd name="connsiteX7" fmla="*/ 5748 w 9903"/>
                <a:gd name="connsiteY7" fmla="*/ 9562 h 9709"/>
                <a:gd name="connsiteX8" fmla="*/ 5778 w 9903"/>
                <a:gd name="connsiteY8" fmla="*/ 7643 h 9709"/>
                <a:gd name="connsiteX9" fmla="*/ 5212 w 9903"/>
                <a:gd name="connsiteY9" fmla="*/ 6726 h 9709"/>
                <a:gd name="connsiteX10" fmla="*/ 4422 w 9903"/>
                <a:gd name="connsiteY10" fmla="*/ 6897 h 9709"/>
                <a:gd name="connsiteX11" fmla="*/ 4243 w 9903"/>
                <a:gd name="connsiteY11" fmla="*/ 8581 h 9709"/>
                <a:gd name="connsiteX12" fmla="*/ 4288 w 9903"/>
                <a:gd name="connsiteY12" fmla="*/ 9178 h 9709"/>
                <a:gd name="connsiteX13" fmla="*/ 3736 w 9903"/>
                <a:gd name="connsiteY13" fmla="*/ 9690 h 9709"/>
                <a:gd name="connsiteX14" fmla="*/ 1874 w 9903"/>
                <a:gd name="connsiteY14" fmla="*/ 9242 h 9709"/>
                <a:gd name="connsiteX15" fmla="*/ 1784 w 9903"/>
                <a:gd name="connsiteY15" fmla="*/ 5980 h 9709"/>
                <a:gd name="connsiteX16" fmla="*/ 175 w 9903"/>
                <a:gd name="connsiteY16" fmla="*/ 5724 h 9709"/>
                <a:gd name="connsiteX17" fmla="*/ 130 w 9903"/>
                <a:gd name="connsiteY17" fmla="*/ 4061 h 9709"/>
                <a:gd name="connsiteX18" fmla="*/ 1173 w 9903"/>
                <a:gd name="connsiteY18" fmla="*/ 3784 h 9709"/>
                <a:gd name="connsiteX19" fmla="*/ 1724 w 9903"/>
                <a:gd name="connsiteY19" fmla="*/ 3912 h 9709"/>
                <a:gd name="connsiteX20" fmla="*/ 1903 w 9903"/>
                <a:gd name="connsiteY20" fmla="*/ 3166 h 9709"/>
                <a:gd name="connsiteX21" fmla="*/ 1784 w 9903"/>
                <a:gd name="connsiteY21" fmla="*/ 330 h 9709"/>
                <a:gd name="connsiteX22" fmla="*/ 3155 w 9903"/>
                <a:gd name="connsiteY22" fmla="*/ 10 h 9709"/>
                <a:gd name="connsiteX23" fmla="*/ 4273 w 9903"/>
                <a:gd name="connsiteY23" fmla="*/ 522 h 9709"/>
                <a:gd name="connsiteX24" fmla="*/ 4198 w 9903"/>
                <a:gd name="connsiteY24" fmla="*/ 1438 h 9709"/>
                <a:gd name="connsiteX25" fmla="*/ 4169 w 9903"/>
                <a:gd name="connsiteY25" fmla="*/ 2419 h 9709"/>
                <a:gd name="connsiteX26" fmla="*/ 5629 w 9903"/>
                <a:gd name="connsiteY26" fmla="*/ 2675 h 9709"/>
                <a:gd name="connsiteX27" fmla="*/ 5733 w 9903"/>
                <a:gd name="connsiteY27" fmla="*/ 1652 h 9709"/>
                <a:gd name="connsiteX28" fmla="*/ 5599 w 9903"/>
                <a:gd name="connsiteY28" fmla="*/ 714 h 9709"/>
                <a:gd name="connsiteX29" fmla="*/ 7209 w 9903"/>
                <a:gd name="connsiteY29" fmla="*/ 159 h 9709"/>
                <a:gd name="connsiteX30" fmla="*/ 8103 w 9903"/>
                <a:gd name="connsiteY30" fmla="*/ 287 h 9709"/>
                <a:gd name="connsiteX31" fmla="*/ 7909 w 9903"/>
                <a:gd name="connsiteY31" fmla="*/ 3464 h 9709"/>
                <a:gd name="connsiteX32" fmla="*/ 9608 w 9903"/>
                <a:gd name="connsiteY32" fmla="*/ 3741 h 9709"/>
                <a:gd name="connsiteX33" fmla="*/ 9891 w 9903"/>
                <a:gd name="connsiteY33" fmla="*/ 5085 h 9709"/>
                <a:gd name="connsiteX0" fmla="*/ 9987 w 9999"/>
                <a:gd name="connsiteY0" fmla="*/ 5237 h 10000"/>
                <a:gd name="connsiteX1" fmla="*/ 9235 w 9999"/>
                <a:gd name="connsiteY1" fmla="*/ 6159 h 10000"/>
                <a:gd name="connsiteX2" fmla="*/ 8724 w 9999"/>
                <a:gd name="connsiteY2" fmla="*/ 6093 h 10000"/>
                <a:gd name="connsiteX3" fmla="*/ 8227 w 9999"/>
                <a:gd name="connsiteY3" fmla="*/ 6027 h 10000"/>
                <a:gd name="connsiteX4" fmla="*/ 8001 w 9999"/>
                <a:gd name="connsiteY4" fmla="*/ 6818 h 10000"/>
                <a:gd name="connsiteX5" fmla="*/ 8197 w 9999"/>
                <a:gd name="connsiteY5" fmla="*/ 9695 h 10000"/>
                <a:gd name="connsiteX6" fmla="*/ 6978 w 9999"/>
                <a:gd name="connsiteY6" fmla="*/ 9849 h 10000"/>
                <a:gd name="connsiteX7" fmla="*/ 5803 w 9999"/>
                <a:gd name="connsiteY7" fmla="*/ 9849 h 10000"/>
                <a:gd name="connsiteX8" fmla="*/ 5834 w 9999"/>
                <a:gd name="connsiteY8" fmla="*/ 7872 h 10000"/>
                <a:gd name="connsiteX9" fmla="*/ 5262 w 9999"/>
                <a:gd name="connsiteY9" fmla="*/ 6928 h 10000"/>
                <a:gd name="connsiteX10" fmla="*/ 4464 w 9999"/>
                <a:gd name="connsiteY10" fmla="*/ 7104 h 10000"/>
                <a:gd name="connsiteX11" fmla="*/ 4284 w 9999"/>
                <a:gd name="connsiteY11" fmla="*/ 8838 h 10000"/>
                <a:gd name="connsiteX12" fmla="*/ 4329 w 9999"/>
                <a:gd name="connsiteY12" fmla="*/ 9453 h 10000"/>
                <a:gd name="connsiteX13" fmla="*/ 3772 w 9999"/>
                <a:gd name="connsiteY13" fmla="*/ 9980 h 10000"/>
                <a:gd name="connsiteX14" fmla="*/ 1891 w 9999"/>
                <a:gd name="connsiteY14" fmla="*/ 9519 h 10000"/>
                <a:gd name="connsiteX15" fmla="*/ 1800 w 9999"/>
                <a:gd name="connsiteY15" fmla="*/ 6159 h 10000"/>
                <a:gd name="connsiteX16" fmla="*/ 176 w 9999"/>
                <a:gd name="connsiteY16" fmla="*/ 5896 h 10000"/>
                <a:gd name="connsiteX17" fmla="*/ 130 w 9999"/>
                <a:gd name="connsiteY17" fmla="*/ 4183 h 10000"/>
                <a:gd name="connsiteX18" fmla="*/ 1183 w 9999"/>
                <a:gd name="connsiteY18" fmla="*/ 3897 h 10000"/>
                <a:gd name="connsiteX19" fmla="*/ 1740 w 9999"/>
                <a:gd name="connsiteY19" fmla="*/ 4029 h 10000"/>
                <a:gd name="connsiteX20" fmla="*/ 1921 w 9999"/>
                <a:gd name="connsiteY20" fmla="*/ 3261 h 10000"/>
                <a:gd name="connsiteX21" fmla="*/ 1800 w 9999"/>
                <a:gd name="connsiteY21" fmla="*/ 340 h 10000"/>
                <a:gd name="connsiteX22" fmla="*/ 3185 w 9999"/>
                <a:gd name="connsiteY22" fmla="*/ 10 h 10000"/>
                <a:gd name="connsiteX23" fmla="*/ 4314 w 9999"/>
                <a:gd name="connsiteY23" fmla="*/ 538 h 10000"/>
                <a:gd name="connsiteX24" fmla="*/ 4238 w 9999"/>
                <a:gd name="connsiteY24" fmla="*/ 1481 h 10000"/>
                <a:gd name="connsiteX25" fmla="*/ 4209 w 9999"/>
                <a:gd name="connsiteY25" fmla="*/ 2492 h 10000"/>
                <a:gd name="connsiteX26" fmla="*/ 5683 w 9999"/>
                <a:gd name="connsiteY26" fmla="*/ 2755 h 10000"/>
                <a:gd name="connsiteX27" fmla="*/ 5788 w 9999"/>
                <a:gd name="connsiteY27" fmla="*/ 1702 h 10000"/>
                <a:gd name="connsiteX28" fmla="*/ 5653 w 9999"/>
                <a:gd name="connsiteY28" fmla="*/ 735 h 10000"/>
                <a:gd name="connsiteX29" fmla="*/ 7279 w 9999"/>
                <a:gd name="connsiteY29" fmla="*/ 164 h 10000"/>
                <a:gd name="connsiteX30" fmla="*/ 8181 w 9999"/>
                <a:gd name="connsiteY30" fmla="*/ 296 h 10000"/>
                <a:gd name="connsiteX31" fmla="*/ 7985 w 9999"/>
                <a:gd name="connsiteY31" fmla="*/ 3568 h 10000"/>
                <a:gd name="connsiteX32" fmla="*/ 9701 w 9999"/>
                <a:gd name="connsiteY32" fmla="*/ 3853 h 10000"/>
                <a:gd name="connsiteX33" fmla="*/ 9987 w 9999"/>
                <a:gd name="connsiteY33" fmla="*/ 5237 h 10000"/>
                <a:gd name="connsiteX0" fmla="*/ 9988 w 10000"/>
                <a:gd name="connsiteY0" fmla="*/ 5237 h 10000"/>
                <a:gd name="connsiteX1" fmla="*/ 9236 w 10000"/>
                <a:gd name="connsiteY1" fmla="*/ 6159 h 10000"/>
                <a:gd name="connsiteX2" fmla="*/ 8725 w 10000"/>
                <a:gd name="connsiteY2" fmla="*/ 6093 h 10000"/>
                <a:gd name="connsiteX3" fmla="*/ 8228 w 10000"/>
                <a:gd name="connsiteY3" fmla="*/ 6027 h 10000"/>
                <a:gd name="connsiteX4" fmla="*/ 8002 w 10000"/>
                <a:gd name="connsiteY4" fmla="*/ 6818 h 10000"/>
                <a:gd name="connsiteX5" fmla="*/ 8198 w 10000"/>
                <a:gd name="connsiteY5" fmla="*/ 9695 h 10000"/>
                <a:gd name="connsiteX6" fmla="*/ 6979 w 10000"/>
                <a:gd name="connsiteY6" fmla="*/ 9849 h 10000"/>
                <a:gd name="connsiteX7" fmla="*/ 5804 w 10000"/>
                <a:gd name="connsiteY7" fmla="*/ 9849 h 10000"/>
                <a:gd name="connsiteX8" fmla="*/ 5835 w 10000"/>
                <a:gd name="connsiteY8" fmla="*/ 7872 h 10000"/>
                <a:gd name="connsiteX9" fmla="*/ 5263 w 10000"/>
                <a:gd name="connsiteY9" fmla="*/ 6928 h 10000"/>
                <a:gd name="connsiteX10" fmla="*/ 4464 w 10000"/>
                <a:gd name="connsiteY10" fmla="*/ 7104 h 10000"/>
                <a:gd name="connsiteX11" fmla="*/ 4284 w 10000"/>
                <a:gd name="connsiteY11" fmla="*/ 8838 h 10000"/>
                <a:gd name="connsiteX12" fmla="*/ 4329 w 10000"/>
                <a:gd name="connsiteY12" fmla="*/ 9453 h 10000"/>
                <a:gd name="connsiteX13" fmla="*/ 3772 w 10000"/>
                <a:gd name="connsiteY13" fmla="*/ 9980 h 10000"/>
                <a:gd name="connsiteX14" fmla="*/ 1891 w 10000"/>
                <a:gd name="connsiteY14" fmla="*/ 9519 h 10000"/>
                <a:gd name="connsiteX15" fmla="*/ 1800 w 10000"/>
                <a:gd name="connsiteY15" fmla="*/ 6159 h 10000"/>
                <a:gd name="connsiteX16" fmla="*/ 176 w 10000"/>
                <a:gd name="connsiteY16" fmla="*/ 5896 h 10000"/>
                <a:gd name="connsiteX17" fmla="*/ 130 w 10000"/>
                <a:gd name="connsiteY17" fmla="*/ 4183 h 10000"/>
                <a:gd name="connsiteX18" fmla="*/ 1183 w 10000"/>
                <a:gd name="connsiteY18" fmla="*/ 3897 h 10000"/>
                <a:gd name="connsiteX19" fmla="*/ 1740 w 10000"/>
                <a:gd name="connsiteY19" fmla="*/ 4029 h 10000"/>
                <a:gd name="connsiteX20" fmla="*/ 1921 w 10000"/>
                <a:gd name="connsiteY20" fmla="*/ 3261 h 10000"/>
                <a:gd name="connsiteX21" fmla="*/ 1800 w 10000"/>
                <a:gd name="connsiteY21" fmla="*/ 340 h 10000"/>
                <a:gd name="connsiteX22" fmla="*/ 3185 w 10000"/>
                <a:gd name="connsiteY22" fmla="*/ 10 h 10000"/>
                <a:gd name="connsiteX23" fmla="*/ 4314 w 10000"/>
                <a:gd name="connsiteY23" fmla="*/ 538 h 10000"/>
                <a:gd name="connsiteX24" fmla="*/ 4238 w 10000"/>
                <a:gd name="connsiteY24" fmla="*/ 1481 h 10000"/>
                <a:gd name="connsiteX25" fmla="*/ 4209 w 10000"/>
                <a:gd name="connsiteY25" fmla="*/ 2492 h 10000"/>
                <a:gd name="connsiteX26" fmla="*/ 5684 w 10000"/>
                <a:gd name="connsiteY26" fmla="*/ 2755 h 10000"/>
                <a:gd name="connsiteX27" fmla="*/ 5789 w 10000"/>
                <a:gd name="connsiteY27" fmla="*/ 1702 h 10000"/>
                <a:gd name="connsiteX28" fmla="*/ 5654 w 10000"/>
                <a:gd name="connsiteY28" fmla="*/ 735 h 10000"/>
                <a:gd name="connsiteX29" fmla="*/ 7280 w 10000"/>
                <a:gd name="connsiteY29" fmla="*/ 164 h 10000"/>
                <a:gd name="connsiteX30" fmla="*/ 8182 w 10000"/>
                <a:gd name="connsiteY30" fmla="*/ 296 h 10000"/>
                <a:gd name="connsiteX31" fmla="*/ 7986 w 10000"/>
                <a:gd name="connsiteY31" fmla="*/ 3568 h 10000"/>
                <a:gd name="connsiteX32" fmla="*/ 9702 w 10000"/>
                <a:gd name="connsiteY32" fmla="*/ 3853 h 10000"/>
                <a:gd name="connsiteX33" fmla="*/ 9988 w 10000"/>
                <a:gd name="connsiteY33" fmla="*/ 52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00">
                  <a:moveTo>
                    <a:pt x="9988" y="5237"/>
                  </a:moveTo>
                  <a:cubicBezTo>
                    <a:pt x="9928" y="5952"/>
                    <a:pt x="9672" y="6138"/>
                    <a:pt x="9236" y="6159"/>
                  </a:cubicBezTo>
                  <a:cubicBezTo>
                    <a:pt x="9085" y="6159"/>
                    <a:pt x="8904" y="6115"/>
                    <a:pt x="8725" y="6093"/>
                  </a:cubicBezTo>
                  <a:cubicBezTo>
                    <a:pt x="8573" y="6072"/>
                    <a:pt x="8348" y="5983"/>
                    <a:pt x="8228" y="6027"/>
                  </a:cubicBezTo>
                  <a:cubicBezTo>
                    <a:pt x="8077" y="6093"/>
                    <a:pt x="8017" y="6576"/>
                    <a:pt x="8002" y="6818"/>
                  </a:cubicBezTo>
                  <a:cubicBezTo>
                    <a:pt x="7956" y="7829"/>
                    <a:pt x="8107" y="8838"/>
                    <a:pt x="8198" y="9695"/>
                  </a:cubicBezTo>
                  <a:cubicBezTo>
                    <a:pt x="7761" y="9761"/>
                    <a:pt x="7430" y="9783"/>
                    <a:pt x="6979" y="9849"/>
                  </a:cubicBezTo>
                  <a:cubicBezTo>
                    <a:pt x="6678" y="9893"/>
                    <a:pt x="6090" y="10112"/>
                    <a:pt x="5804" y="9849"/>
                  </a:cubicBezTo>
                  <a:cubicBezTo>
                    <a:pt x="5444" y="9497"/>
                    <a:pt x="5865" y="8444"/>
                    <a:pt x="5835" y="7872"/>
                  </a:cubicBezTo>
                  <a:cubicBezTo>
                    <a:pt x="5819" y="7345"/>
                    <a:pt x="5534" y="6994"/>
                    <a:pt x="5263" y="6928"/>
                  </a:cubicBezTo>
                  <a:cubicBezTo>
                    <a:pt x="4991" y="6884"/>
                    <a:pt x="4675" y="6928"/>
                    <a:pt x="4464" y="7104"/>
                  </a:cubicBezTo>
                  <a:cubicBezTo>
                    <a:pt x="4163" y="7367"/>
                    <a:pt x="4223" y="8289"/>
                    <a:pt x="4284" y="8838"/>
                  </a:cubicBezTo>
                  <a:cubicBezTo>
                    <a:pt x="4299" y="9036"/>
                    <a:pt x="4344" y="9278"/>
                    <a:pt x="4329" y="9453"/>
                  </a:cubicBezTo>
                  <a:cubicBezTo>
                    <a:pt x="4284" y="9761"/>
                    <a:pt x="4043" y="9936"/>
                    <a:pt x="3772" y="9980"/>
                  </a:cubicBezTo>
                  <a:cubicBezTo>
                    <a:pt x="3034" y="10091"/>
                    <a:pt x="2433" y="9717"/>
                    <a:pt x="1891" y="9519"/>
                  </a:cubicBezTo>
                  <a:cubicBezTo>
                    <a:pt x="2086" y="8553"/>
                    <a:pt x="2117" y="6489"/>
                    <a:pt x="1800" y="6159"/>
                  </a:cubicBezTo>
                  <a:cubicBezTo>
                    <a:pt x="1484" y="5830"/>
                    <a:pt x="551" y="6423"/>
                    <a:pt x="176" y="5896"/>
                  </a:cubicBezTo>
                  <a:cubicBezTo>
                    <a:pt x="-50" y="5589"/>
                    <a:pt x="-50" y="4600"/>
                    <a:pt x="130" y="4183"/>
                  </a:cubicBezTo>
                  <a:cubicBezTo>
                    <a:pt x="311" y="3721"/>
                    <a:pt x="778" y="3810"/>
                    <a:pt x="1183" y="3897"/>
                  </a:cubicBezTo>
                  <a:cubicBezTo>
                    <a:pt x="1319" y="3919"/>
                    <a:pt x="1575" y="4095"/>
                    <a:pt x="1740" y="4029"/>
                  </a:cubicBezTo>
                  <a:cubicBezTo>
                    <a:pt x="1876" y="3963"/>
                    <a:pt x="1905" y="3568"/>
                    <a:pt x="1921" y="3261"/>
                  </a:cubicBezTo>
                  <a:cubicBezTo>
                    <a:pt x="1981" y="2162"/>
                    <a:pt x="1846" y="1284"/>
                    <a:pt x="1800" y="340"/>
                  </a:cubicBezTo>
                  <a:cubicBezTo>
                    <a:pt x="2237" y="274"/>
                    <a:pt x="2703" y="76"/>
                    <a:pt x="3185" y="10"/>
                  </a:cubicBezTo>
                  <a:cubicBezTo>
                    <a:pt x="3682" y="-34"/>
                    <a:pt x="4238" y="55"/>
                    <a:pt x="4314" y="538"/>
                  </a:cubicBezTo>
                  <a:cubicBezTo>
                    <a:pt x="4329" y="713"/>
                    <a:pt x="4253" y="1328"/>
                    <a:pt x="4238" y="1481"/>
                  </a:cubicBezTo>
                  <a:cubicBezTo>
                    <a:pt x="4209" y="1789"/>
                    <a:pt x="4133" y="2185"/>
                    <a:pt x="4209" y="2492"/>
                  </a:cubicBezTo>
                  <a:cubicBezTo>
                    <a:pt x="4359" y="3106"/>
                    <a:pt x="5368" y="3238"/>
                    <a:pt x="5684" y="2755"/>
                  </a:cubicBezTo>
                  <a:cubicBezTo>
                    <a:pt x="5819" y="2557"/>
                    <a:pt x="5804" y="2053"/>
                    <a:pt x="5789" y="1702"/>
                  </a:cubicBezTo>
                  <a:cubicBezTo>
                    <a:pt x="5760" y="1350"/>
                    <a:pt x="5624" y="1064"/>
                    <a:pt x="5654" y="735"/>
                  </a:cubicBezTo>
                  <a:cubicBezTo>
                    <a:pt x="5714" y="-187"/>
                    <a:pt x="6708" y="98"/>
                    <a:pt x="7280" y="164"/>
                  </a:cubicBezTo>
                  <a:lnTo>
                    <a:pt x="8182" y="296"/>
                  </a:lnTo>
                  <a:cubicBezTo>
                    <a:pt x="8002" y="1196"/>
                    <a:pt x="7912" y="2953"/>
                    <a:pt x="7986" y="3568"/>
                  </a:cubicBezTo>
                  <a:cubicBezTo>
                    <a:pt x="8173" y="4487"/>
                    <a:pt x="9236" y="3480"/>
                    <a:pt x="9702" y="3853"/>
                  </a:cubicBezTo>
                  <a:cubicBezTo>
                    <a:pt x="9883" y="4007"/>
                    <a:pt x="10048" y="4522"/>
                    <a:pt x="9988" y="5237"/>
                  </a:cubicBezTo>
                  <a:close/>
                </a:path>
              </a:pathLst>
            </a:custGeom>
            <a:solidFill>
              <a:schemeClr val="bg1">
                <a:lumMod val="85000"/>
              </a:schemeClr>
            </a:solidFill>
            <a:ln w="19050">
              <a:solidFill>
                <a:schemeClr val="bg1">
                  <a:lumMod val="75000"/>
                </a:schemeClr>
              </a:solid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5" name="Freeform 44"/>
          <p:cNvSpPr>
            <a:spLocks noChangeAspect="1"/>
          </p:cNvSpPr>
          <p:nvPr userDrawn="1"/>
        </p:nvSpPr>
        <p:spPr bwMode="auto">
          <a:xfrm rot="18046791">
            <a:off x="9169059" y="4804804"/>
            <a:ext cx="1033363" cy="9631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chemeClr val="bg1">
              <a:lumMod val="85000"/>
            </a:schemeClr>
          </a:solidFill>
          <a:ln>
            <a:noFill/>
          </a:ln>
          <a:effectLst>
            <a:outerShdw blurRad="25400" dist="38100" dir="2700000" algn="tl" rotWithShape="0">
              <a:prstClr val="black">
                <a:alpha val="40000"/>
              </a:prstClr>
            </a:outerShdw>
          </a:effectLst>
          <a:scene3d>
            <a:camera prst="orthographicFront"/>
            <a:lightRig rig="threePt" dir="t"/>
          </a:scene3d>
          <a:sp3d>
            <a:bevelT w="12700" h="127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AD78-1EC2-4E45-B742-362AAA50F1B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6"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22671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0" y="0"/>
            <a:ext cx="12192000" cy="689811"/>
          </a:xfrm>
          <a:prstGeom prst="rect">
            <a:avLst/>
          </a:prstGeom>
        </p:spPr>
        <p:txBody>
          <a:bodyPr vert="horz" lIns="91440" tIns="45720" rIns="91440" bIns="45720" rtlCol="0" anchor="ctr">
            <a:normAutofit/>
          </a:bodyPr>
          <a:lstStyle/>
          <a:p>
            <a:r>
              <a:rPr lang="it-IT" dirty="0"/>
              <a:t>Fare clic per modificare lo stile del titolo</a:t>
            </a:r>
          </a:p>
        </p:txBody>
      </p:sp>
      <p:sp>
        <p:nvSpPr>
          <p:cNvPr id="4" name="Segnaposto data 3"/>
          <p:cNvSpPr>
            <a:spLocks noGrp="1"/>
          </p:cNvSpPr>
          <p:nvPr>
            <p:ph type="dt" sz="half" idx="2"/>
          </p:nvPr>
        </p:nvSpPr>
        <p:spPr>
          <a:xfrm>
            <a:off x="76200" y="6464467"/>
            <a:ext cx="1062789" cy="365125"/>
          </a:xfrm>
          <a:prstGeom prst="rect">
            <a:avLst/>
          </a:prstGeom>
        </p:spPr>
        <p:txBody>
          <a:bodyPr vert="horz" lIns="91440" tIns="45720" rIns="91440" bIns="45720" rtlCol="0" anchor="ctr"/>
          <a:lstStyle>
            <a:lvl1pPr algn="l">
              <a:defRPr sz="1200">
                <a:solidFill>
                  <a:srgbClr val="D11830"/>
                </a:solidFill>
              </a:defRPr>
            </a:lvl1pPr>
          </a:lstStyle>
          <a:p>
            <a:r>
              <a:rPr lang="it-IT" smtClean="0"/>
              <a:t>10/03/2017</a:t>
            </a:r>
            <a:endParaRPr lang="it-IT" dirty="0"/>
          </a:p>
        </p:txBody>
      </p:sp>
      <p:sp>
        <p:nvSpPr>
          <p:cNvPr id="6" name="Segnaposto numero diapositiva 5"/>
          <p:cNvSpPr>
            <a:spLocks noGrp="1"/>
          </p:cNvSpPr>
          <p:nvPr>
            <p:ph type="sldNum" sz="quarter" idx="4"/>
          </p:nvPr>
        </p:nvSpPr>
        <p:spPr>
          <a:xfrm>
            <a:off x="11638547" y="6464466"/>
            <a:ext cx="429126" cy="365125"/>
          </a:xfrm>
          <a:prstGeom prst="rect">
            <a:avLst/>
          </a:prstGeom>
        </p:spPr>
        <p:txBody>
          <a:bodyPr vert="horz" lIns="91440" tIns="45720" rIns="91440" bIns="45720" rtlCol="0" anchor="ctr"/>
          <a:lstStyle>
            <a:lvl1pPr algn="r">
              <a:defRPr sz="1200" b="1">
                <a:solidFill>
                  <a:srgbClr val="D11830"/>
                </a:solidFill>
              </a:defRPr>
            </a:lvl1pPr>
          </a:lstStyle>
          <a:p>
            <a:fld id="{3AAAE0FF-0C63-4367-A140-7DF77F2CA4CC}" type="slidenum">
              <a:rPr lang="it-IT" smtClean="0"/>
              <a:pPr/>
              <a:t>‹N›</a:t>
            </a:fld>
            <a:endParaRPr lang="it-IT"/>
          </a:p>
        </p:txBody>
      </p:sp>
      <p:cxnSp>
        <p:nvCxnSpPr>
          <p:cNvPr id="8" name="Connettore 1 7"/>
          <p:cNvCxnSpPr/>
          <p:nvPr userDrawn="1"/>
        </p:nvCxnSpPr>
        <p:spPr>
          <a:xfrm>
            <a:off x="0" y="6032585"/>
            <a:ext cx="12192000" cy="0"/>
          </a:xfrm>
          <a:prstGeom prst="line">
            <a:avLst/>
          </a:prstGeom>
          <a:ln w="22225">
            <a:solidFill>
              <a:srgbClr val="D11830"/>
            </a:solidFill>
            <a:prstDash val="solid"/>
          </a:ln>
        </p:spPr>
        <p:style>
          <a:lnRef idx="1">
            <a:schemeClr val="accent1"/>
          </a:lnRef>
          <a:fillRef idx="0">
            <a:schemeClr val="accent1"/>
          </a:fillRef>
          <a:effectRef idx="0">
            <a:schemeClr val="accent1"/>
          </a:effectRef>
          <a:fontRef idx="minor">
            <a:schemeClr val="tx1"/>
          </a:fontRef>
        </p:style>
      </p:cxnSp>
      <p:sp>
        <p:nvSpPr>
          <p:cNvPr id="7" name="CasellaDiTesto 6"/>
          <p:cNvSpPr txBox="1"/>
          <p:nvPr userDrawn="1"/>
        </p:nvSpPr>
        <p:spPr>
          <a:xfrm>
            <a:off x="8613912" y="6066096"/>
            <a:ext cx="3591340" cy="923330"/>
          </a:xfrm>
          <a:prstGeom prst="rect">
            <a:avLst/>
          </a:prstGeom>
          <a:noFill/>
        </p:spPr>
        <p:txBody>
          <a:bodyPr wrap="square" rtlCol="0">
            <a:spAutoFit/>
          </a:bodyPr>
          <a:lstStyle/>
          <a:p>
            <a:r>
              <a:rPr lang="it-IT" sz="1800" b="1" i="1" dirty="0">
                <a:solidFill>
                  <a:schemeClr val="bg1">
                    <a:lumMod val="65000"/>
                  </a:schemeClr>
                </a:solidFill>
              </a:rPr>
              <a:t>Prof. Dott. Raffaele MARCELLO</a:t>
            </a:r>
            <a:br>
              <a:rPr lang="it-IT" sz="1800" b="1" i="1" dirty="0">
                <a:solidFill>
                  <a:schemeClr val="bg1">
                    <a:lumMod val="65000"/>
                  </a:schemeClr>
                </a:solidFill>
              </a:rPr>
            </a:br>
            <a:r>
              <a:rPr lang="it-IT" sz="1800" dirty="0"/>
              <a:t/>
            </a:r>
            <a:br>
              <a:rPr lang="it-IT" sz="1800" dirty="0"/>
            </a:br>
            <a:endParaRPr lang="it-IT" dirty="0"/>
          </a:p>
        </p:txBody>
      </p:sp>
    </p:spTree>
    <p:extLst>
      <p:ext uri="{BB962C8B-B14F-4D97-AF65-F5344CB8AC3E}">
        <p14:creationId xmlns:p14="http://schemas.microsoft.com/office/powerpoint/2010/main" val="15116599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2" r:id="rId3"/>
    <p:sldLayoutId id="2147483653" r:id="rId4"/>
    <p:sldLayoutId id="2147483669" r:id="rId5"/>
    <p:sldLayoutId id="2147483682" r:id="rId6"/>
    <p:sldLayoutId id="2147483695" r:id="rId7"/>
  </p:sldLayoutIdLst>
  <p:hf hdr="0" ftr="0" dt="0"/>
  <p:txStyles>
    <p:title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6"/>
          <p:cNvSpPr>
            <a:spLocks noGrp="1"/>
          </p:cNvSpPr>
          <p:nvPr>
            <p:ph type="sldNum" sz="quarter" idx="4"/>
          </p:nvPr>
        </p:nvSpPr>
        <p:spPr>
          <a:xfrm>
            <a:off x="11638547" y="6464466"/>
            <a:ext cx="429126" cy="365125"/>
          </a:xfrm>
          <a:prstGeom prst="rect">
            <a:avLst/>
          </a:prstGeom>
        </p:spPr>
        <p:txBody>
          <a:bodyPr lIns="0" tIns="0" rIns="0" bIns="0"/>
          <a:lstStyle>
            <a:lvl1pPr algn="r">
              <a:defRPr>
                <a:solidFill>
                  <a:srgbClr val="FF0000"/>
                </a:solidFill>
              </a:defRPr>
            </a:lvl1pPr>
          </a:lstStyle>
          <a:p>
            <a:fld id="{B6F15528-21DE-4FAA-801E-634DDDAF4B2B}" type="slidenum">
              <a:rPr lang="it-IT" smtClean="0"/>
              <a:pPr/>
              <a:t>‹N›</a:t>
            </a:fld>
            <a:endParaRPr lang="it-IT"/>
          </a:p>
        </p:txBody>
      </p:sp>
    </p:spTree>
    <p:extLst>
      <p:ext uri="{BB962C8B-B14F-4D97-AF65-F5344CB8AC3E}">
        <p14:creationId xmlns:p14="http://schemas.microsoft.com/office/powerpoint/2010/main" val="2283956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A94AD78-1EC2-4E45-B742-362AAA50F1BA}" type="slidenum">
              <a:rPr lang="en-US" smtClean="0">
                <a:solidFill>
                  <a:prstClr val="black">
                    <a:tint val="75000"/>
                  </a:prstClr>
                </a:solidFill>
              </a:rPr>
              <a:pPr>
                <a:defRPr/>
              </a:pPr>
              <a:t>‹N›</a:t>
            </a:fld>
            <a:endParaRPr lang="en-US">
              <a:solidFill>
                <a:prstClr val="black">
                  <a:tint val="75000"/>
                </a:prstClr>
              </a:solidFill>
            </a:endParaRPr>
          </a:p>
        </p:txBody>
      </p:sp>
      <p:sp>
        <p:nvSpPr>
          <p:cNvPr id="7"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it-IT" smtClean="0">
                <a:solidFill>
                  <a:prstClr val="black">
                    <a:tint val="75000"/>
                  </a:prstClr>
                </a:solidFill>
              </a:rPr>
              <a:t>10/03/2017</a:t>
            </a:r>
            <a:endParaRPr lang="en-US" dirty="0">
              <a:solidFill>
                <a:prstClr val="black">
                  <a:tint val="75000"/>
                </a:prstClr>
              </a:solidFill>
            </a:endParaRPr>
          </a:p>
        </p:txBody>
      </p:sp>
    </p:spTree>
    <p:extLst>
      <p:ext uri="{BB962C8B-B14F-4D97-AF65-F5344CB8AC3E}">
        <p14:creationId xmlns:p14="http://schemas.microsoft.com/office/powerpoint/2010/main" val="99498946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02422" y="4458006"/>
            <a:ext cx="6811787" cy="1392767"/>
          </a:xfrm>
        </p:spPr>
        <p:txBody>
          <a:bodyPr>
            <a:normAutofit/>
          </a:bodyPr>
          <a:lstStyle/>
          <a:p>
            <a:pPr algn="l"/>
            <a:r>
              <a:rPr lang="it-IT" sz="2000" b="1" dirty="0"/>
              <a:t>Prof. Dott. Raffaele MARCELLO</a:t>
            </a:r>
            <a:br>
              <a:rPr lang="it-IT" sz="2000" b="1" dirty="0"/>
            </a:br>
            <a:r>
              <a:rPr lang="it-IT" sz="2000" i="1" dirty="0"/>
              <a:t>Consigliere N</a:t>
            </a:r>
            <a:r>
              <a:rPr lang="it-IT" sz="2000" i="1" dirty="0" smtClean="0"/>
              <a:t>azionale </a:t>
            </a:r>
            <a:r>
              <a:rPr lang="it-IT" sz="2000" i="1" dirty="0"/>
              <a:t>CNDCEC </a:t>
            </a:r>
            <a:br>
              <a:rPr lang="it-IT" sz="2000" i="1" dirty="0"/>
            </a:br>
            <a:r>
              <a:rPr lang="it-IT" sz="2000" i="1" dirty="0" smtClean="0"/>
              <a:t>Componente </a:t>
            </a:r>
            <a:r>
              <a:rPr lang="it-IT" sz="2000" i="1" dirty="0"/>
              <a:t>Consiglio di Gestione OIC </a:t>
            </a:r>
            <a:r>
              <a:rPr lang="it-IT" sz="2000" i="1" dirty="0" smtClean="0"/>
              <a:t/>
            </a:r>
            <a:br>
              <a:rPr lang="it-IT" sz="2000" i="1" dirty="0" smtClean="0"/>
            </a:br>
            <a:r>
              <a:rPr lang="it-IT" sz="2000" i="1" dirty="0" smtClean="0"/>
              <a:t>Membro del Consiglio dei Garanti dell’OVI</a:t>
            </a:r>
            <a:endParaRPr lang="it-IT" sz="1700" dirty="0">
              <a:latin typeface="Times New Roman" panose="02020603050405020304" pitchFamily="18" charset="0"/>
              <a:cs typeface="Times New Roman" panose="02020603050405020304" pitchFamily="18" charset="0"/>
            </a:endParaRPr>
          </a:p>
        </p:txBody>
      </p:sp>
      <p:sp>
        <p:nvSpPr>
          <p:cNvPr id="13" name="Titolo 1"/>
          <p:cNvSpPr txBox="1">
            <a:spLocks/>
          </p:cNvSpPr>
          <p:nvPr/>
        </p:nvSpPr>
        <p:spPr>
          <a:xfrm>
            <a:off x="152400" y="2077910"/>
            <a:ext cx="12192000" cy="30114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8615363" algn="r"/>
              </a:tabLst>
            </a:pPr>
            <a:r>
              <a:rPr lang="it-IT" sz="5000" dirty="0">
                <a:solidFill>
                  <a:srgbClr val="C6144B"/>
                </a:solidFill>
              </a:rPr>
              <a:t>	 LE </a:t>
            </a:r>
            <a:r>
              <a:rPr lang="it-IT" sz="5000" b="1" dirty="0">
                <a:solidFill>
                  <a:srgbClr val="C6144B"/>
                </a:solidFill>
              </a:rPr>
              <a:t>NOVITÀ </a:t>
            </a:r>
            <a:r>
              <a:rPr lang="it-IT" sz="5000" dirty="0">
                <a:solidFill>
                  <a:srgbClr val="C6144B"/>
                </a:solidFill>
              </a:rPr>
              <a:t>DEL</a:t>
            </a:r>
            <a:r>
              <a:rPr lang="it-IT" sz="5000" b="1" dirty="0">
                <a:solidFill>
                  <a:srgbClr val="C6144B"/>
                </a:solidFill>
              </a:rPr>
              <a:t> </a:t>
            </a:r>
            <a:br>
              <a:rPr lang="it-IT" sz="5000" b="1" dirty="0">
                <a:solidFill>
                  <a:srgbClr val="C6144B"/>
                </a:solidFill>
              </a:rPr>
            </a:br>
            <a:r>
              <a:rPr lang="it-IT" sz="5000" b="1" dirty="0">
                <a:solidFill>
                  <a:srgbClr val="C6144B"/>
                </a:solidFill>
              </a:rPr>
              <a:t>	BILANCIO </a:t>
            </a:r>
            <a:r>
              <a:rPr lang="it-IT" sz="5000" dirty="0">
                <a:solidFill>
                  <a:srgbClr val="C6144B"/>
                </a:solidFill>
              </a:rPr>
              <a:t>2016</a:t>
            </a:r>
            <a:r>
              <a:rPr lang="it-IT" sz="5000" dirty="0" smtClean="0">
                <a:solidFill>
                  <a:srgbClr val="C6144B"/>
                </a:solidFill>
              </a:rPr>
              <a:t/>
            </a:r>
            <a:br>
              <a:rPr lang="it-IT" sz="5000" dirty="0" smtClean="0">
                <a:solidFill>
                  <a:srgbClr val="C6144B"/>
                </a:solidFill>
              </a:rPr>
            </a:br>
            <a:r>
              <a:rPr lang="it-IT" sz="1700" dirty="0" smtClean="0">
                <a:latin typeface="Times New Roman" panose="02020603050405020304" pitchFamily="18" charset="0"/>
                <a:cs typeface="Times New Roman" panose="02020603050405020304" pitchFamily="18" charset="0"/>
              </a:rPr>
              <a:t>…………………………………………………………………………………………………………..</a:t>
            </a:r>
            <a:br>
              <a:rPr lang="it-IT" sz="1700" dirty="0" smtClean="0">
                <a:latin typeface="Times New Roman" panose="02020603050405020304" pitchFamily="18" charset="0"/>
                <a:cs typeface="Times New Roman" panose="02020603050405020304" pitchFamily="18" charset="0"/>
              </a:rPr>
            </a:br>
            <a:r>
              <a:rPr lang="it-IT" sz="1700" dirty="0" smtClean="0">
                <a:latin typeface="Times New Roman" panose="02020603050405020304" pitchFamily="18" charset="0"/>
                <a:cs typeface="Times New Roman" panose="02020603050405020304" pitchFamily="18" charset="0"/>
              </a:rPr>
              <a:t/>
            </a:r>
            <a:br>
              <a:rPr lang="it-IT" sz="1700" dirty="0" smtClean="0">
                <a:latin typeface="Times New Roman" panose="02020603050405020304" pitchFamily="18" charset="0"/>
                <a:cs typeface="Times New Roman" panose="02020603050405020304" pitchFamily="18" charset="0"/>
              </a:rPr>
            </a:br>
            <a:endParaRPr lang="it-IT" sz="1700" dirty="0">
              <a:latin typeface="Times New Roman" panose="02020603050405020304" pitchFamily="18" charset="0"/>
              <a:cs typeface="Times New Roman" panose="02020603050405020304" pitchFamily="18" charset="0"/>
            </a:endParaRPr>
          </a:p>
        </p:txBody>
      </p:sp>
      <p:sp>
        <p:nvSpPr>
          <p:cNvPr id="8" name="Titolo 1"/>
          <p:cNvSpPr txBox="1">
            <a:spLocks/>
          </p:cNvSpPr>
          <p:nvPr/>
        </p:nvSpPr>
        <p:spPr>
          <a:xfrm>
            <a:off x="2854101" y="358008"/>
            <a:ext cx="4220307" cy="115628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800" b="1" dirty="0" smtClean="0">
                <a:solidFill>
                  <a:schemeClr val="bg1">
                    <a:lumMod val="65000"/>
                  </a:schemeClr>
                </a:solidFill>
                <a:latin typeface="Corbel" panose="020B0503020204020204" pitchFamily="34" charset="0"/>
                <a:ea typeface="+mn-ea"/>
                <a:cs typeface="+mn-cs"/>
              </a:rPr>
              <a:t>O</a:t>
            </a:r>
            <a:r>
              <a:rPr lang="it-IT" sz="2400" b="1" dirty="0" smtClean="0">
                <a:solidFill>
                  <a:schemeClr val="bg1">
                    <a:lumMod val="65000"/>
                  </a:schemeClr>
                </a:solidFill>
                <a:latin typeface="Corbel" panose="020B0503020204020204" pitchFamily="34" charset="0"/>
                <a:ea typeface="+mn-ea"/>
                <a:cs typeface="+mn-cs"/>
              </a:rPr>
              <a:t>RDINE DEI </a:t>
            </a:r>
            <a:r>
              <a:rPr lang="it-IT" sz="2800" b="1" dirty="0" smtClean="0">
                <a:solidFill>
                  <a:schemeClr val="bg1">
                    <a:lumMod val="65000"/>
                  </a:schemeClr>
                </a:solidFill>
                <a:latin typeface="Corbel" panose="020B0503020204020204" pitchFamily="34" charset="0"/>
                <a:ea typeface="+mn-ea"/>
                <a:cs typeface="+mn-cs"/>
              </a:rPr>
              <a:t>D</a:t>
            </a:r>
            <a:r>
              <a:rPr lang="it-IT" sz="2400" b="1" dirty="0" smtClean="0">
                <a:solidFill>
                  <a:schemeClr val="bg1">
                    <a:lumMod val="65000"/>
                  </a:schemeClr>
                </a:solidFill>
                <a:latin typeface="Corbel" panose="020B0503020204020204" pitchFamily="34" charset="0"/>
                <a:ea typeface="+mn-ea"/>
                <a:cs typeface="+mn-cs"/>
              </a:rPr>
              <a:t>OTTORI </a:t>
            </a:r>
            <a:r>
              <a:rPr lang="it-IT" sz="2800" b="1" dirty="0" smtClean="0">
                <a:solidFill>
                  <a:schemeClr val="bg1">
                    <a:lumMod val="65000"/>
                  </a:schemeClr>
                </a:solidFill>
                <a:latin typeface="Corbel" panose="020B0503020204020204" pitchFamily="34" charset="0"/>
                <a:ea typeface="+mn-ea"/>
                <a:cs typeface="+mn-cs"/>
              </a:rPr>
              <a:t>C</a:t>
            </a:r>
            <a:r>
              <a:rPr lang="it-IT" sz="2400" b="1" dirty="0" smtClean="0">
                <a:solidFill>
                  <a:schemeClr val="bg1">
                    <a:lumMod val="65000"/>
                  </a:schemeClr>
                </a:solidFill>
                <a:latin typeface="Corbel" panose="020B0503020204020204" pitchFamily="34" charset="0"/>
                <a:ea typeface="+mn-ea"/>
                <a:cs typeface="+mn-cs"/>
              </a:rPr>
              <a:t>OMMERCIALISTI</a:t>
            </a:r>
          </a:p>
          <a:p>
            <a:pPr algn="l"/>
            <a:r>
              <a:rPr lang="it-IT" sz="2400" b="1" dirty="0" smtClean="0">
                <a:solidFill>
                  <a:schemeClr val="bg1">
                    <a:lumMod val="65000"/>
                  </a:schemeClr>
                </a:solidFill>
                <a:latin typeface="Corbel" panose="020B0503020204020204" pitchFamily="34" charset="0"/>
                <a:ea typeface="+mn-ea"/>
                <a:cs typeface="+mn-cs"/>
              </a:rPr>
              <a:t>E DEGLI </a:t>
            </a:r>
            <a:r>
              <a:rPr lang="it-IT" sz="3100" b="1" dirty="0" smtClean="0">
                <a:solidFill>
                  <a:schemeClr val="bg1">
                    <a:lumMod val="65000"/>
                  </a:schemeClr>
                </a:solidFill>
                <a:latin typeface="Corbel" panose="020B0503020204020204" pitchFamily="34" charset="0"/>
                <a:ea typeface="+mn-ea"/>
                <a:cs typeface="+mn-cs"/>
              </a:rPr>
              <a:t>E</a:t>
            </a:r>
            <a:r>
              <a:rPr lang="it-IT" sz="2400" b="1" dirty="0" smtClean="0">
                <a:solidFill>
                  <a:schemeClr val="bg1">
                    <a:lumMod val="65000"/>
                  </a:schemeClr>
                </a:solidFill>
                <a:latin typeface="Corbel" panose="020B0503020204020204" pitchFamily="34" charset="0"/>
                <a:ea typeface="+mn-ea"/>
                <a:cs typeface="+mn-cs"/>
              </a:rPr>
              <a:t>SPERTI </a:t>
            </a:r>
            <a:r>
              <a:rPr lang="it-IT" sz="3100" b="1" dirty="0" smtClean="0">
                <a:solidFill>
                  <a:schemeClr val="bg1">
                    <a:lumMod val="65000"/>
                  </a:schemeClr>
                </a:solidFill>
                <a:latin typeface="Corbel" panose="020B0503020204020204" pitchFamily="34" charset="0"/>
                <a:ea typeface="+mn-ea"/>
                <a:cs typeface="+mn-cs"/>
              </a:rPr>
              <a:t>C</a:t>
            </a:r>
            <a:r>
              <a:rPr lang="it-IT" sz="2400" b="1" dirty="0" smtClean="0">
                <a:solidFill>
                  <a:schemeClr val="bg1">
                    <a:lumMod val="65000"/>
                  </a:schemeClr>
                </a:solidFill>
                <a:latin typeface="Corbel" panose="020B0503020204020204" pitchFamily="34" charset="0"/>
                <a:ea typeface="+mn-ea"/>
                <a:cs typeface="+mn-cs"/>
              </a:rPr>
              <a:t>ONTABILI</a:t>
            </a:r>
          </a:p>
          <a:p>
            <a:pPr algn="l"/>
            <a:r>
              <a:rPr lang="it-IT" sz="2400" b="1" dirty="0" smtClean="0">
                <a:solidFill>
                  <a:schemeClr val="bg1">
                    <a:lumMod val="65000"/>
                  </a:schemeClr>
                </a:solidFill>
                <a:latin typeface="Corbel" panose="020B0503020204020204" pitchFamily="34" charset="0"/>
                <a:ea typeface="+mn-ea"/>
                <a:cs typeface="+mn-cs"/>
              </a:rPr>
              <a:t>DI </a:t>
            </a:r>
            <a:r>
              <a:rPr lang="it-IT" sz="3100" b="1" dirty="0" smtClean="0">
                <a:solidFill>
                  <a:schemeClr val="bg1">
                    <a:lumMod val="65000"/>
                  </a:schemeClr>
                </a:solidFill>
                <a:latin typeface="Corbel" panose="020B0503020204020204" pitchFamily="34" charset="0"/>
                <a:ea typeface="+mn-ea"/>
                <a:cs typeface="+mn-cs"/>
              </a:rPr>
              <a:t>B</a:t>
            </a:r>
            <a:r>
              <a:rPr lang="it-IT" sz="2400" b="1" dirty="0" smtClean="0">
                <a:solidFill>
                  <a:schemeClr val="bg1">
                    <a:lumMod val="65000"/>
                  </a:schemeClr>
                </a:solidFill>
                <a:latin typeface="Corbel" panose="020B0503020204020204" pitchFamily="34" charset="0"/>
                <a:ea typeface="+mn-ea"/>
                <a:cs typeface="+mn-cs"/>
              </a:rPr>
              <a:t>ENEVENTO</a:t>
            </a:r>
            <a:endParaRPr lang="it-IT" sz="2400" b="1" dirty="0">
              <a:solidFill>
                <a:schemeClr val="bg1">
                  <a:lumMod val="65000"/>
                </a:schemeClr>
              </a:solidFill>
              <a:latin typeface="Corbel" panose="020B0503020204020204" pitchFamily="34" charset="0"/>
              <a:ea typeface="+mn-ea"/>
              <a:cs typeface="+mn-cs"/>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422" y="416466"/>
            <a:ext cx="1024128" cy="1039368"/>
          </a:xfrm>
          <a:prstGeom prst="rect">
            <a:avLst/>
          </a:prstGeom>
        </p:spPr>
      </p:pic>
    </p:spTree>
    <p:extLst>
      <p:ext uri="{BB962C8B-B14F-4D97-AF65-F5344CB8AC3E}">
        <p14:creationId xmlns:p14="http://schemas.microsoft.com/office/powerpoint/2010/main" val="303155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3828669697"/>
              </p:ext>
            </p:extLst>
          </p:nvPr>
        </p:nvGraphicFramePr>
        <p:xfrm>
          <a:off x="887506" y="1007069"/>
          <a:ext cx="10223337" cy="1927860"/>
        </p:xfrm>
        <a:graphic>
          <a:graphicData uri="http://schemas.openxmlformats.org/drawingml/2006/table">
            <a:tbl>
              <a:tblPr firstRow="1" firstCol="1" bandRow="1"/>
              <a:tblGrid>
                <a:gridCol w="4994429">
                  <a:extLst>
                    <a:ext uri="{9D8B030D-6E8A-4147-A177-3AD203B41FA5}">
                      <a16:colId xmlns:a16="http://schemas.microsoft.com/office/drawing/2014/main" xmlns="" val="20000"/>
                    </a:ext>
                  </a:extLst>
                </a:gridCol>
                <a:gridCol w="5228908">
                  <a:extLst>
                    <a:ext uri="{9D8B030D-6E8A-4147-A177-3AD203B41FA5}">
                      <a16:colId xmlns:a16="http://schemas.microsoft.com/office/drawing/2014/main" xmlns="" val="20001"/>
                    </a:ext>
                  </a:extLst>
                </a:gridCol>
              </a:tblGrid>
              <a:tr h="282058">
                <a:tc>
                  <a:txBody>
                    <a:bodyPr/>
                    <a:lstStyle/>
                    <a:p>
                      <a:pPr>
                        <a:lnSpc>
                          <a:spcPct val="115000"/>
                        </a:lnSpc>
                        <a:spcAft>
                          <a:spcPts val="0"/>
                        </a:spcAft>
                      </a:pPr>
                      <a:r>
                        <a:rPr lang="it-IT" sz="22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2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10292">
                <a:tc>
                  <a:txBody>
                    <a:bodyPr/>
                    <a:lstStyle/>
                    <a:p>
                      <a:pPr>
                        <a:lnSpc>
                          <a:spcPct val="115000"/>
                        </a:lnSpc>
                        <a:spcAft>
                          <a:spcPts val="0"/>
                        </a:spcAft>
                      </a:pPr>
                      <a:r>
                        <a:rPr lang="it-IT" sz="2200" dirty="0">
                          <a:effectLst/>
                          <a:latin typeface="+mj-lt"/>
                          <a:ea typeface="Times New Roman"/>
                          <a:cs typeface="Times New Roman"/>
                        </a:rPr>
                        <a:t>funzione economica dell’elemento dell’attivo o del passivo considerato</a:t>
                      </a:r>
                      <a:endParaRPr lang="it-IT" sz="2200" dirty="0">
                        <a:effectLst/>
                        <a:latin typeface="+mj-lt"/>
                        <a:ea typeface="Calibri"/>
                        <a:cs typeface="Times New Roman"/>
                      </a:endParaRPr>
                    </a:p>
                    <a:p>
                      <a:pPr>
                        <a:lnSpc>
                          <a:spcPct val="115000"/>
                        </a:lnSpc>
                        <a:spcAft>
                          <a:spcPts val="0"/>
                        </a:spcAft>
                      </a:pPr>
                      <a:r>
                        <a:rPr lang="en-GB" sz="2200" dirty="0">
                          <a:effectLst/>
                          <a:latin typeface="+mj-lt"/>
                          <a:ea typeface="Times New Roman"/>
                          <a:cs typeface="Times New Roman"/>
                        </a:rPr>
                        <a:t>(art. 2423-bis, comma 1, n. 1, c.c.)</a:t>
                      </a:r>
                      <a:endParaRPr lang="it-IT" sz="2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200" b="1" dirty="0">
                          <a:solidFill>
                            <a:srgbClr val="FF0000"/>
                          </a:solidFill>
                          <a:effectLst/>
                          <a:latin typeface="+mj-lt"/>
                          <a:ea typeface="Times New Roman"/>
                          <a:cs typeface="Times New Roman"/>
                        </a:rPr>
                        <a:t>la rilevazione e la presentazione delle voci è effettuata tenendo conto della sostanza dell’operazione o del contratto</a:t>
                      </a:r>
                      <a:endParaRPr lang="it-IT" sz="2200" b="1" dirty="0">
                        <a:solidFill>
                          <a:srgbClr val="FF0000"/>
                        </a:solidFill>
                        <a:effectLst/>
                        <a:latin typeface="+mj-lt"/>
                        <a:ea typeface="Calibri"/>
                        <a:cs typeface="Times New Roman"/>
                      </a:endParaRPr>
                    </a:p>
                    <a:p>
                      <a:pPr>
                        <a:lnSpc>
                          <a:spcPct val="115000"/>
                        </a:lnSpc>
                        <a:spcAft>
                          <a:spcPts val="0"/>
                        </a:spcAft>
                      </a:pPr>
                      <a:r>
                        <a:rPr lang="en-GB" sz="2200" b="1" dirty="0">
                          <a:solidFill>
                            <a:srgbClr val="FF0000"/>
                          </a:solidFill>
                          <a:effectLst/>
                          <a:latin typeface="+mj-lt"/>
                          <a:ea typeface="Times New Roman"/>
                          <a:cs typeface="Times New Roman"/>
                        </a:rPr>
                        <a:t>(art. 2423-bis, comma 1, n. 1-bis, c.c.)</a:t>
                      </a:r>
                      <a:endParaRPr lang="it-IT" sz="2200" b="1" dirty="0">
                        <a:solidFill>
                          <a:srgbClr val="FF0000"/>
                        </a:solidFill>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10</a:t>
            </a:fld>
            <a:endParaRPr lang="it-IT"/>
          </a:p>
        </p:txBody>
      </p:sp>
    </p:spTree>
    <p:extLst>
      <p:ext uri="{BB962C8B-B14F-4D97-AF65-F5344CB8AC3E}">
        <p14:creationId xmlns:p14="http://schemas.microsoft.com/office/powerpoint/2010/main" val="15849748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a:t>Principi contabili di riferimento</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4" y="1832632"/>
            <a:ext cx="3419422" cy="28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60" name="CasellaDiTesto 2"/>
          <p:cNvSpPr txBox="1">
            <a:spLocks noChangeArrowheads="1"/>
          </p:cNvSpPr>
          <p:nvPr/>
        </p:nvSpPr>
        <p:spPr bwMode="auto">
          <a:xfrm>
            <a:off x="6921324" y="2127960"/>
            <a:ext cx="3622160" cy="71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19, </a:t>
            </a:r>
            <a:r>
              <a:rPr lang="it-IT" altLang="it-IT" sz="2011" i="1" dirty="0"/>
              <a:t>Debiti</a:t>
            </a:r>
            <a:r>
              <a:rPr lang="it-IT" altLang="it-IT" sz="2011" dirty="0"/>
              <a:t>, §§ 41-53, 58-66.</a:t>
            </a:r>
          </a:p>
        </p:txBody>
      </p:sp>
      <p:sp>
        <p:nvSpPr>
          <p:cNvPr id="19461" name="CasellaDiTesto 4"/>
          <p:cNvSpPr txBox="1">
            <a:spLocks noChangeArrowheads="1"/>
          </p:cNvSpPr>
          <p:nvPr/>
        </p:nvSpPr>
        <p:spPr bwMode="auto">
          <a:xfrm>
            <a:off x="6977196" y="3831285"/>
            <a:ext cx="3623757" cy="102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12, </a:t>
            </a:r>
            <a:r>
              <a:rPr lang="it-IT" altLang="it-IT" sz="2011" i="1" dirty="0"/>
              <a:t>Composizione e schemi del bilancio d’esercizio</a:t>
            </a:r>
            <a:r>
              <a:rPr lang="it-IT" altLang="it-IT" sz="2011" dirty="0"/>
              <a:t>, §§ 95-97 e 100.</a:t>
            </a:r>
          </a:p>
        </p:txBody>
      </p:sp>
      <p:sp>
        <p:nvSpPr>
          <p:cNvPr id="19462" name="Freccia a destra 3"/>
          <p:cNvSpPr>
            <a:spLocks noChangeArrowheads="1"/>
          </p:cNvSpPr>
          <p:nvPr/>
        </p:nvSpPr>
        <p:spPr bwMode="auto">
          <a:xfrm>
            <a:off x="5088692" y="2009829"/>
            <a:ext cx="1680976" cy="636951"/>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19463" name="Freccia a destra 6"/>
          <p:cNvSpPr>
            <a:spLocks noChangeArrowheads="1"/>
          </p:cNvSpPr>
          <p:nvPr/>
        </p:nvSpPr>
        <p:spPr bwMode="auto">
          <a:xfrm>
            <a:off x="5088692" y="3853634"/>
            <a:ext cx="1680976" cy="636952"/>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2" name="Segnaposto numero diapositiva 1"/>
          <p:cNvSpPr>
            <a:spLocks noGrp="1"/>
          </p:cNvSpPr>
          <p:nvPr>
            <p:ph type="sldNum" sz="quarter" idx="12"/>
          </p:nvPr>
        </p:nvSpPr>
        <p:spPr/>
        <p:txBody>
          <a:bodyPr/>
          <a:lstStyle/>
          <a:p>
            <a:fld id="{3AAAE0FF-0C63-4367-A140-7DF77F2CA4CC}" type="slidenum">
              <a:rPr lang="it-IT" smtClean="0"/>
              <a:pPr/>
              <a:t>100</a:t>
            </a:fld>
            <a:endParaRPr lang="it-IT"/>
          </a:p>
        </p:txBody>
      </p:sp>
    </p:spTree>
    <p:extLst>
      <p:ext uri="{BB962C8B-B14F-4D97-AF65-F5344CB8AC3E}">
        <p14:creationId xmlns:p14="http://schemas.microsoft.com/office/powerpoint/2010/main" val="22050440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a:t>Costo ammortizzato (OIC 19)</a:t>
            </a:r>
          </a:p>
        </p:txBody>
      </p:sp>
      <p:sp>
        <p:nvSpPr>
          <p:cNvPr id="13315" name="Segnaposto contenuto 2"/>
          <p:cNvSpPr>
            <a:spLocks noGrp="1"/>
          </p:cNvSpPr>
          <p:nvPr>
            <p:ph idx="1"/>
          </p:nvPr>
        </p:nvSpPr>
        <p:spPr>
          <a:xfrm>
            <a:off x="870775" y="1053845"/>
            <a:ext cx="10450450" cy="1827173"/>
          </a:xfrm>
        </p:spPr>
        <p:txBody>
          <a:bodyPr/>
          <a:lstStyle/>
          <a:p>
            <a:pPr>
              <a:lnSpc>
                <a:spcPct val="100000"/>
              </a:lnSpc>
              <a:spcBef>
                <a:spcPts val="1006"/>
              </a:spcBef>
            </a:pPr>
            <a:r>
              <a:rPr lang="it-IT" altLang="it-IT" sz="2400" dirty="0">
                <a:solidFill>
                  <a:schemeClr val="tx1"/>
                </a:solidFill>
              </a:rPr>
              <a:t>Campo di applicazione: società di medie dimensioni</a:t>
            </a:r>
          </a:p>
          <a:p>
            <a:pPr>
              <a:lnSpc>
                <a:spcPct val="100000"/>
              </a:lnSpc>
              <a:spcBef>
                <a:spcPts val="1006"/>
              </a:spcBef>
            </a:pPr>
            <a:r>
              <a:rPr lang="it-IT" altLang="it-IT" sz="2400" dirty="0">
                <a:solidFill>
                  <a:schemeClr val="tx1"/>
                </a:solidFill>
              </a:rPr>
              <a:t>Debiti: </a:t>
            </a:r>
          </a:p>
          <a:p>
            <a:pPr lvl="1">
              <a:lnSpc>
                <a:spcPct val="100000"/>
              </a:lnSpc>
              <a:spcBef>
                <a:spcPts val="1006"/>
              </a:spcBef>
            </a:pPr>
            <a:r>
              <a:rPr lang="it-IT" altLang="it-IT" dirty="0"/>
              <a:t>finanziamento</a:t>
            </a:r>
          </a:p>
          <a:p>
            <a:pPr lvl="1">
              <a:lnSpc>
                <a:spcPct val="100000"/>
              </a:lnSpc>
              <a:spcBef>
                <a:spcPts val="1006"/>
              </a:spcBef>
            </a:pPr>
            <a:r>
              <a:rPr lang="it-IT" altLang="it-IT" dirty="0"/>
              <a:t>funzionamento</a:t>
            </a:r>
          </a:p>
          <a:p>
            <a:pPr>
              <a:lnSpc>
                <a:spcPct val="100000"/>
              </a:lnSpc>
              <a:spcBef>
                <a:spcPts val="1006"/>
              </a:spcBef>
            </a:pPr>
            <a:r>
              <a:rPr lang="it-IT" altLang="it-IT" sz="2400" dirty="0">
                <a:solidFill>
                  <a:schemeClr val="tx1"/>
                </a:solidFill>
              </a:rPr>
              <a:t>Elementi rilevanti: </a:t>
            </a:r>
          </a:p>
          <a:p>
            <a:pPr lvl="1">
              <a:lnSpc>
                <a:spcPct val="100000"/>
              </a:lnSpc>
              <a:spcBef>
                <a:spcPts val="1006"/>
              </a:spcBef>
            </a:pPr>
            <a:r>
              <a:rPr lang="it-IT" altLang="it-IT" dirty="0"/>
              <a:t>scadenza</a:t>
            </a:r>
          </a:p>
          <a:p>
            <a:pPr lvl="1">
              <a:lnSpc>
                <a:spcPct val="100000"/>
              </a:lnSpc>
              <a:spcBef>
                <a:spcPts val="1006"/>
              </a:spcBef>
            </a:pPr>
            <a:r>
              <a:rPr lang="it-IT" altLang="it-IT" dirty="0"/>
              <a:t>costi di transazione</a:t>
            </a:r>
          </a:p>
          <a:p>
            <a:pPr lvl="1">
              <a:lnSpc>
                <a:spcPct val="100000"/>
              </a:lnSpc>
              <a:spcBef>
                <a:spcPts val="1006"/>
              </a:spcBef>
            </a:pPr>
            <a:r>
              <a:rPr lang="it-IT" altLang="it-IT" dirty="0"/>
              <a:t>TIR</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101</a:t>
            </a:fld>
            <a:endParaRPr lang="it-IT"/>
          </a:p>
        </p:txBody>
      </p:sp>
    </p:spTree>
    <p:extLst>
      <p:ext uri="{BB962C8B-B14F-4D97-AF65-F5344CB8AC3E}">
        <p14:creationId xmlns:p14="http://schemas.microsoft.com/office/powerpoint/2010/main" val="36286739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dirty="0"/>
              <a:t>Costo ammortizzato (OIC 19)</a:t>
            </a:r>
          </a:p>
        </p:txBody>
      </p:sp>
      <p:sp>
        <p:nvSpPr>
          <p:cNvPr id="3" name="Segnaposto contenuto 2"/>
          <p:cNvSpPr>
            <a:spLocks noGrp="1"/>
          </p:cNvSpPr>
          <p:nvPr>
            <p:ph idx="1"/>
          </p:nvPr>
        </p:nvSpPr>
        <p:spPr>
          <a:xfrm>
            <a:off x="870775" y="1053845"/>
            <a:ext cx="10450450" cy="1827173"/>
          </a:xfrm>
        </p:spPr>
        <p:txBody>
          <a:bodyPr/>
          <a:lstStyle/>
          <a:p>
            <a:pPr marL="0" indent="0">
              <a:lnSpc>
                <a:spcPct val="100000"/>
              </a:lnSpc>
              <a:buNone/>
              <a:defRPr/>
            </a:pPr>
            <a:r>
              <a:rPr lang="it-IT" sz="2400" dirty="0">
                <a:solidFill>
                  <a:schemeClr val="tx1"/>
                </a:solidFill>
              </a:rPr>
              <a:t>Il criterio del costo ammortizzato non si applica nei casi di:</a:t>
            </a:r>
          </a:p>
          <a:p>
            <a:pPr>
              <a:lnSpc>
                <a:spcPct val="100000"/>
              </a:lnSpc>
              <a:defRPr/>
            </a:pPr>
            <a:r>
              <a:rPr lang="it-IT" sz="2400" dirty="0">
                <a:solidFill>
                  <a:schemeClr val="tx1"/>
                </a:solidFill>
              </a:rPr>
              <a:t>debiti a breve termine (ossia con scadenza inferiore ai 12 mesi);</a:t>
            </a:r>
          </a:p>
          <a:p>
            <a:pPr>
              <a:lnSpc>
                <a:spcPct val="100000"/>
              </a:lnSpc>
              <a:defRPr/>
            </a:pPr>
            <a:r>
              <a:rPr lang="it-IT" sz="2400" dirty="0">
                <a:solidFill>
                  <a:schemeClr val="tx1"/>
                </a:solidFill>
              </a:rPr>
              <a:t>costi di transazione di scarso rilievo.</a:t>
            </a:r>
          </a:p>
          <a:p>
            <a:pPr marL="0" indent="0">
              <a:lnSpc>
                <a:spcPct val="100000"/>
              </a:lnSpc>
              <a:buNone/>
              <a:defRPr/>
            </a:pPr>
            <a:r>
              <a:rPr lang="it-IT" sz="2400" dirty="0">
                <a:solidFill>
                  <a:schemeClr val="tx1"/>
                </a:solidFill>
              </a:rPr>
              <a:t>Di conseguenza, i debiti cui applicare il criterio sono:</a:t>
            </a:r>
          </a:p>
          <a:p>
            <a:pPr lvl="1">
              <a:lnSpc>
                <a:spcPct val="100000"/>
              </a:lnSpc>
              <a:defRPr/>
            </a:pPr>
            <a:r>
              <a:rPr lang="it-IT" dirty="0"/>
              <a:t>di durata ultrannuale (siano essi a rimborso rateale o incassati in un’unica soluzione);</a:t>
            </a:r>
          </a:p>
          <a:p>
            <a:pPr lvl="1">
              <a:lnSpc>
                <a:spcPct val="100000"/>
              </a:lnSpc>
              <a:defRPr/>
            </a:pPr>
            <a:r>
              <a:rPr lang="it-IT" dirty="0"/>
              <a:t>produttivi di interessi espliciti a tassi in linea con i saggi di mercato;</a:t>
            </a:r>
          </a:p>
          <a:p>
            <a:pPr lvl="1">
              <a:lnSpc>
                <a:spcPct val="100000"/>
              </a:lnSpc>
              <a:defRPr/>
            </a:pPr>
            <a:r>
              <a:rPr lang="it-IT" dirty="0"/>
              <a:t>gravati di costi di transazione (di solito sostenuti in fase contrattuale).</a:t>
            </a:r>
          </a:p>
          <a:p>
            <a:pPr>
              <a:defRPr/>
            </a:pPr>
            <a:endParaRPr lang="it-IT" sz="2400" dirty="0">
              <a:solidFill>
                <a:schemeClr val="tx1"/>
              </a:solidFill>
            </a:endParaRP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102</a:t>
            </a:fld>
            <a:endParaRPr lang="it-IT"/>
          </a:p>
        </p:txBody>
      </p:sp>
    </p:spTree>
    <p:extLst>
      <p:ext uri="{BB962C8B-B14F-4D97-AF65-F5344CB8AC3E}">
        <p14:creationId xmlns:p14="http://schemas.microsoft.com/office/powerpoint/2010/main" val="20046773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dirty="0"/>
              <a:t>Attualizzazione (OIC 19)</a:t>
            </a:r>
          </a:p>
        </p:txBody>
      </p:sp>
      <p:sp>
        <p:nvSpPr>
          <p:cNvPr id="15363" name="Segnaposto contenuto 2"/>
          <p:cNvSpPr>
            <a:spLocks noGrp="1"/>
          </p:cNvSpPr>
          <p:nvPr>
            <p:ph idx="1"/>
          </p:nvPr>
        </p:nvSpPr>
        <p:spPr>
          <a:xfrm>
            <a:off x="870775" y="1781978"/>
            <a:ext cx="10450450" cy="1827173"/>
          </a:xfrm>
        </p:spPr>
        <p:txBody>
          <a:bodyPr/>
          <a:lstStyle/>
          <a:p>
            <a:pPr>
              <a:lnSpc>
                <a:spcPct val="100000"/>
              </a:lnSpc>
            </a:pPr>
            <a:r>
              <a:rPr lang="it-IT" altLang="it-IT" sz="2400" dirty="0">
                <a:solidFill>
                  <a:schemeClr val="tx1"/>
                </a:solidFill>
              </a:rPr>
              <a:t>Sono suscettibili di attualizzazione:</a:t>
            </a:r>
          </a:p>
          <a:p>
            <a:pPr lvl="1">
              <a:lnSpc>
                <a:spcPct val="100000"/>
              </a:lnSpc>
            </a:pPr>
            <a:r>
              <a:rPr lang="it-IT" altLang="it-IT" dirty="0"/>
              <a:t>i debiti con interesse esplicito a tasso incongruo; </a:t>
            </a:r>
          </a:p>
          <a:p>
            <a:pPr lvl="1">
              <a:lnSpc>
                <a:spcPct val="100000"/>
              </a:lnSpc>
            </a:pPr>
            <a:r>
              <a:rPr lang="it-IT" altLang="it-IT" dirty="0"/>
              <a:t>i debiti con interesse implicito (formalmente “non sono produttivi di interessi”);</a:t>
            </a:r>
          </a:p>
          <a:p>
            <a:pPr lvl="1">
              <a:lnSpc>
                <a:spcPct val="100000"/>
              </a:lnSpc>
            </a:pPr>
            <a:r>
              <a:rPr lang="it-IT" altLang="it-IT" dirty="0"/>
              <a:t>i debiti infruttiferi (sostanzialmente “non sono produttivi di interessi”).</a:t>
            </a:r>
          </a:p>
          <a:p>
            <a:pPr>
              <a:lnSpc>
                <a:spcPct val="100000"/>
              </a:lnSpc>
            </a:pPr>
            <a:r>
              <a:rPr lang="it-IT" altLang="it-IT" sz="2400" dirty="0">
                <a:solidFill>
                  <a:schemeClr val="tx1"/>
                </a:solidFill>
              </a:rPr>
              <a:t>L’attualizzazione dei debiti può non essere applicata se gli effetti da essa attesi possono considerarsi irrilevanti rispetto al valore non attualizzato.</a:t>
            </a:r>
          </a:p>
          <a:p>
            <a:pPr>
              <a:lnSpc>
                <a:spcPct val="100000"/>
              </a:lnSpc>
            </a:pPr>
            <a:r>
              <a:rPr lang="it-IT" altLang="it-IT" sz="2400" dirty="0">
                <a:solidFill>
                  <a:schemeClr val="tx1"/>
                </a:solidFill>
              </a:rPr>
              <a:t>Peculiarità: debiti verso controllate con funzione di patrimonializzazione</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103</a:t>
            </a:fld>
            <a:endParaRPr lang="it-IT"/>
          </a:p>
        </p:txBody>
      </p:sp>
    </p:spTree>
    <p:extLst>
      <p:ext uri="{BB962C8B-B14F-4D97-AF65-F5344CB8AC3E}">
        <p14:creationId xmlns:p14="http://schemas.microsoft.com/office/powerpoint/2010/main" val="10387927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a:t>Regole di transizione: d.lgs. 139/2015</a:t>
            </a:r>
          </a:p>
        </p:txBody>
      </p:sp>
      <p:sp>
        <p:nvSpPr>
          <p:cNvPr id="20483" name="Segnaposto contenuto 2"/>
          <p:cNvSpPr>
            <a:spLocks noGrp="1"/>
          </p:cNvSpPr>
          <p:nvPr>
            <p:ph idx="1"/>
          </p:nvPr>
        </p:nvSpPr>
        <p:spPr>
          <a:xfrm>
            <a:off x="870775" y="1824311"/>
            <a:ext cx="10450450" cy="1827173"/>
          </a:xfrm>
        </p:spPr>
        <p:txBody>
          <a:bodyPr/>
          <a:lstStyle/>
          <a:p>
            <a:r>
              <a:rPr lang="it-IT" altLang="it-IT" sz="2400" dirty="0">
                <a:solidFill>
                  <a:schemeClr val="tx1"/>
                </a:solidFill>
              </a:rPr>
              <a:t>Art. 12, co. 2, d.lgs. 139/2015 il criterio del costo ammortizzato e l’attualizzazione possono non essere applicati ai debiti iscritti in bilancio antecedentemente all’esercizio avente inizio a partire dal 1° gennaio 2016</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104</a:t>
            </a:fld>
            <a:endParaRPr lang="it-IT"/>
          </a:p>
        </p:txBody>
      </p:sp>
    </p:spTree>
    <p:extLst>
      <p:ext uri="{BB962C8B-B14F-4D97-AF65-F5344CB8AC3E}">
        <p14:creationId xmlns:p14="http://schemas.microsoft.com/office/powerpoint/2010/main" val="2826416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criterio del costo ammortizzato </a:t>
            </a:r>
            <a:br>
              <a:rPr lang="it-IT" altLang="it-IT" dirty="0">
                <a:cs typeface="Arial" panose="020B0604020202020204" pitchFamily="34" charset="0"/>
              </a:rPr>
            </a:br>
            <a:r>
              <a:rPr lang="it-IT" altLang="it-IT" dirty="0">
                <a:cs typeface="Arial" panose="020B0604020202020204" pitchFamily="34" charset="0"/>
              </a:rPr>
              <a:t>(titoli di debito)</a:t>
            </a:r>
          </a:p>
        </p:txBody>
      </p:sp>
    </p:spTree>
    <p:extLst>
      <p:ext uri="{BB962C8B-B14F-4D97-AF65-F5344CB8AC3E}">
        <p14:creationId xmlns:p14="http://schemas.microsoft.com/office/powerpoint/2010/main" val="56634405"/>
      </p:ext>
    </p:extLst>
  </p:cSld>
  <p:clrMapOvr>
    <a:masterClrMapping/>
  </p:clrMapOvr>
  <p:transition>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2323604395"/>
              </p:ext>
            </p:extLst>
          </p:nvPr>
        </p:nvGraphicFramePr>
        <p:xfrm>
          <a:off x="407894" y="1000090"/>
          <a:ext cx="11184467" cy="3858323"/>
        </p:xfrm>
        <a:graphic>
          <a:graphicData uri="http://schemas.openxmlformats.org/drawingml/2006/table">
            <a:tbl>
              <a:tblPr firstRow="1" firstCol="1" bandRow="1"/>
              <a:tblGrid>
                <a:gridCol w="5463973">
                  <a:extLst>
                    <a:ext uri="{9D8B030D-6E8A-4147-A177-3AD203B41FA5}">
                      <a16:colId xmlns:a16="http://schemas.microsoft.com/office/drawing/2014/main" xmlns="" val="20000"/>
                    </a:ext>
                  </a:extLst>
                </a:gridCol>
                <a:gridCol w="5720494">
                  <a:extLst>
                    <a:ext uri="{9D8B030D-6E8A-4147-A177-3AD203B41FA5}">
                      <a16:colId xmlns:a16="http://schemas.microsoft.com/office/drawing/2014/main" xmlns="" val="20001"/>
                    </a:ext>
                  </a:extLst>
                </a:gridCol>
              </a:tblGrid>
              <a:tr h="267137">
                <a:tc>
                  <a:txBody>
                    <a:bodyPr/>
                    <a:lstStyle/>
                    <a:p>
                      <a:pPr>
                        <a:lnSpc>
                          <a:spcPct val="115000"/>
                        </a:lnSpc>
                        <a:spcAft>
                          <a:spcPts val="0"/>
                        </a:spcAft>
                      </a:pPr>
                      <a:r>
                        <a:rPr lang="it-IT" sz="16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6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28224">
                <a:tc>
                  <a:txBody>
                    <a:bodyPr/>
                    <a:lstStyle/>
                    <a:p>
                      <a:pPr>
                        <a:lnSpc>
                          <a:spcPct val="115000"/>
                        </a:lnSpc>
                        <a:spcAft>
                          <a:spcPts val="0"/>
                        </a:spcAft>
                      </a:pPr>
                      <a:r>
                        <a:rPr lang="en-GB" sz="1800" kern="1200" dirty="0">
                          <a:solidFill>
                            <a:schemeClr val="tx1"/>
                          </a:solidFill>
                          <a:latin typeface="+mj-lt"/>
                          <a:ea typeface="+mn-ea"/>
                          <a:cs typeface="+mn-cs"/>
                        </a:rPr>
                        <a:t>(art. 2426, comma 1, n. 1, c.c.)</a:t>
                      </a:r>
                      <a:endParaRPr lang="it-IT" sz="1800" kern="1200" dirty="0">
                        <a:solidFill>
                          <a:schemeClr val="tx1"/>
                        </a:solidFill>
                        <a:latin typeface="+mj-lt"/>
                        <a:ea typeface="+mn-ea"/>
                        <a:cs typeface="+mn-cs"/>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i="0" kern="1200" dirty="0">
                          <a:solidFill>
                            <a:srgbClr val="FF0000"/>
                          </a:solidFill>
                          <a:effectLst/>
                          <a:latin typeface="+mj-lt"/>
                          <a:ea typeface="+mn-ea"/>
                          <a:cs typeface="+mn-cs"/>
                        </a:rPr>
                        <a:t>le immobilizzazioni rappresentate da titoli sono rilevate in bilancio con il criterio del costo ammortizzato, ove applicabile</a:t>
                      </a:r>
                    </a:p>
                    <a:p>
                      <a:pPr>
                        <a:lnSpc>
                          <a:spcPct val="115000"/>
                        </a:lnSpc>
                        <a:spcAft>
                          <a:spcPts val="0"/>
                        </a:spcAft>
                      </a:pPr>
                      <a:r>
                        <a:rPr lang="en-GB" sz="1800" b="1" dirty="0">
                          <a:solidFill>
                            <a:srgbClr val="FF0000"/>
                          </a:solidFill>
                          <a:effectLst/>
                          <a:latin typeface="+mj-lt"/>
                          <a:ea typeface="Calibri"/>
                          <a:cs typeface="Times New Roman"/>
                        </a:rPr>
                        <a:t>(art. 2426, comma 1, n. 1,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85881">
                <a:tc>
                  <a:txBody>
                    <a:bodyPr/>
                    <a:lstStyle/>
                    <a:p>
                      <a:pPr>
                        <a:lnSpc>
                          <a:spcPct val="115000"/>
                        </a:lnSpc>
                        <a:spcAft>
                          <a:spcPts val="0"/>
                        </a:spcAft>
                      </a:pPr>
                      <a:r>
                        <a:rPr lang="it-IT" sz="1800" dirty="0">
                          <a:effectLst/>
                          <a:latin typeface="+mj-lt"/>
                          <a:ea typeface="Calibri"/>
                          <a:cs typeface="Times New Roman"/>
                        </a:rPr>
                        <a:t>--</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solidFill>
                            <a:srgbClr val="FF0000"/>
                          </a:solidFill>
                          <a:effectLst/>
                          <a:latin typeface="+mj-lt"/>
                          <a:ea typeface="Calibri"/>
                          <a:cs typeface="Times New Roman"/>
                        </a:rPr>
                        <a:t>Le società che redigono il bilancio in forma abbreviata, in deroga a quanto disposto dall’articolo 2426, hanno la facoltà di iscrivere i titoli al costo di acquisto</a:t>
                      </a:r>
                    </a:p>
                    <a:p>
                      <a:pPr>
                        <a:lnSpc>
                          <a:spcPct val="115000"/>
                        </a:lnSpc>
                        <a:spcAft>
                          <a:spcPts val="0"/>
                        </a:spcAft>
                      </a:pPr>
                      <a:r>
                        <a:rPr lang="en-GB" sz="1800" b="1" dirty="0">
                          <a:solidFill>
                            <a:srgbClr val="FF0000"/>
                          </a:solidFill>
                          <a:effectLst/>
                          <a:latin typeface="+mj-lt"/>
                          <a:ea typeface="Calibri"/>
                          <a:cs typeface="Times New Roman"/>
                        </a:rPr>
                        <a:t>(art. 2435-bis, comma 7,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87811">
                <a:tc>
                  <a:txBody>
                    <a:bodyPr/>
                    <a:lstStyle/>
                    <a:p>
                      <a:pPr>
                        <a:lnSpc>
                          <a:spcPct val="115000"/>
                        </a:lnSpc>
                        <a:spcAft>
                          <a:spcPts val="0"/>
                        </a:spcAft>
                      </a:pPr>
                      <a:r>
                        <a:rPr lang="it-IT" sz="1800" dirty="0">
                          <a:effectLst/>
                          <a:latin typeface="+mj-lt"/>
                          <a:ea typeface="Calibri"/>
                          <a:cs typeface="Times New Roman"/>
                        </a:rPr>
                        <a:t>--</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solidFill>
                            <a:srgbClr val="FF0000"/>
                          </a:solidFill>
                          <a:effectLst/>
                          <a:latin typeface="+mj-lt"/>
                          <a:ea typeface="Times New Roman"/>
                          <a:cs typeface="Times New Roman"/>
                        </a:rPr>
                        <a:t>I criteri di valutazione delle micro-imprese sono determinati secondo quanto disposto dall’art. 2435-bis.</a:t>
                      </a:r>
                      <a:endParaRPr lang="it-IT" sz="1800" b="1" dirty="0">
                        <a:solidFill>
                          <a:srgbClr val="FF0000"/>
                        </a:solidFill>
                        <a:effectLst/>
                        <a:latin typeface="+mj-lt"/>
                        <a:ea typeface="Calibri"/>
                        <a:cs typeface="Times New Roman"/>
                      </a:endParaRPr>
                    </a:p>
                    <a:p>
                      <a:pPr>
                        <a:lnSpc>
                          <a:spcPct val="115000"/>
                        </a:lnSpc>
                        <a:spcAft>
                          <a:spcPts val="0"/>
                        </a:spcAft>
                      </a:pPr>
                      <a:r>
                        <a:rPr lang="en-GB" sz="1800" b="1" dirty="0">
                          <a:solidFill>
                            <a:srgbClr val="FF0000"/>
                          </a:solidFill>
                          <a:effectLst/>
                          <a:latin typeface="+mj-lt"/>
                          <a:ea typeface="Times New Roman"/>
                          <a:cs typeface="Times New Roman"/>
                        </a:rPr>
                        <a:t>(art. 2435-ter, comma 2,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106</a:t>
            </a:fld>
            <a:endParaRPr lang="it-IT"/>
          </a:p>
        </p:txBody>
      </p:sp>
    </p:spTree>
    <p:extLst>
      <p:ext uri="{BB962C8B-B14F-4D97-AF65-F5344CB8AC3E}">
        <p14:creationId xmlns:p14="http://schemas.microsoft.com/office/powerpoint/2010/main" val="15255835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a:t>Principi contabili di riferimento</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4" y="1832632"/>
            <a:ext cx="3419422" cy="28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60" name="CasellaDiTesto 2"/>
          <p:cNvSpPr txBox="1">
            <a:spLocks noChangeArrowheads="1"/>
          </p:cNvSpPr>
          <p:nvPr/>
        </p:nvSpPr>
        <p:spPr bwMode="auto">
          <a:xfrm>
            <a:off x="6921324" y="2127960"/>
            <a:ext cx="3622160" cy="71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20, </a:t>
            </a:r>
            <a:r>
              <a:rPr lang="it-IT" altLang="it-IT" sz="2011" i="1" dirty="0"/>
              <a:t>Titoli di debito</a:t>
            </a:r>
            <a:r>
              <a:rPr lang="it-IT" altLang="it-IT" sz="2011" dirty="0"/>
              <a:t>, §§ 36-45, 50-58.</a:t>
            </a:r>
          </a:p>
        </p:txBody>
      </p:sp>
      <p:sp>
        <p:nvSpPr>
          <p:cNvPr id="19461" name="CasellaDiTesto 4"/>
          <p:cNvSpPr txBox="1">
            <a:spLocks noChangeArrowheads="1"/>
          </p:cNvSpPr>
          <p:nvPr/>
        </p:nvSpPr>
        <p:spPr bwMode="auto">
          <a:xfrm>
            <a:off x="6977196" y="3831285"/>
            <a:ext cx="3623757" cy="102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12, </a:t>
            </a:r>
            <a:r>
              <a:rPr lang="it-IT" altLang="it-IT" sz="2011" i="1" dirty="0"/>
              <a:t>Composizione e schemi del bilancio d’esercizio</a:t>
            </a:r>
            <a:r>
              <a:rPr lang="it-IT" altLang="it-IT" sz="2011" dirty="0"/>
              <a:t>, §§ 88-92.</a:t>
            </a:r>
          </a:p>
        </p:txBody>
      </p:sp>
      <p:sp>
        <p:nvSpPr>
          <p:cNvPr id="19462" name="Freccia a destra 3"/>
          <p:cNvSpPr>
            <a:spLocks noChangeArrowheads="1"/>
          </p:cNvSpPr>
          <p:nvPr/>
        </p:nvSpPr>
        <p:spPr bwMode="auto">
          <a:xfrm>
            <a:off x="5088692" y="2009829"/>
            <a:ext cx="1680976" cy="636951"/>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19463" name="Freccia a destra 6"/>
          <p:cNvSpPr>
            <a:spLocks noChangeArrowheads="1"/>
          </p:cNvSpPr>
          <p:nvPr/>
        </p:nvSpPr>
        <p:spPr bwMode="auto">
          <a:xfrm>
            <a:off x="5088692" y="3853634"/>
            <a:ext cx="1680976" cy="636952"/>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2" name="Segnaposto numero diapositiva 1"/>
          <p:cNvSpPr>
            <a:spLocks noGrp="1"/>
          </p:cNvSpPr>
          <p:nvPr>
            <p:ph type="sldNum" sz="quarter" idx="12"/>
          </p:nvPr>
        </p:nvSpPr>
        <p:spPr/>
        <p:txBody>
          <a:bodyPr/>
          <a:lstStyle/>
          <a:p>
            <a:fld id="{3AAAE0FF-0C63-4367-A140-7DF77F2CA4CC}" type="slidenum">
              <a:rPr lang="it-IT" smtClean="0"/>
              <a:pPr/>
              <a:t>107</a:t>
            </a:fld>
            <a:endParaRPr lang="it-IT"/>
          </a:p>
        </p:txBody>
      </p:sp>
    </p:spTree>
    <p:extLst>
      <p:ext uri="{BB962C8B-B14F-4D97-AF65-F5344CB8AC3E}">
        <p14:creationId xmlns:p14="http://schemas.microsoft.com/office/powerpoint/2010/main" val="37828586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a:t>Costo ammortizzato (OIC 20)</a:t>
            </a:r>
          </a:p>
        </p:txBody>
      </p:sp>
      <p:sp>
        <p:nvSpPr>
          <p:cNvPr id="13315" name="Segnaposto contenuto 2"/>
          <p:cNvSpPr>
            <a:spLocks noGrp="1"/>
          </p:cNvSpPr>
          <p:nvPr>
            <p:ph idx="1"/>
          </p:nvPr>
        </p:nvSpPr>
        <p:spPr>
          <a:xfrm>
            <a:off x="870775" y="1053845"/>
            <a:ext cx="10450450" cy="1827173"/>
          </a:xfrm>
        </p:spPr>
        <p:txBody>
          <a:bodyPr/>
          <a:lstStyle/>
          <a:p>
            <a:pPr>
              <a:lnSpc>
                <a:spcPct val="100000"/>
              </a:lnSpc>
              <a:spcBef>
                <a:spcPts val="1006"/>
              </a:spcBef>
            </a:pPr>
            <a:r>
              <a:rPr lang="it-IT" altLang="it-IT" sz="2400" dirty="0">
                <a:solidFill>
                  <a:schemeClr val="tx1"/>
                </a:solidFill>
              </a:rPr>
              <a:t>Campo di applicazione: società di medie dimensioni</a:t>
            </a:r>
          </a:p>
          <a:p>
            <a:pPr>
              <a:lnSpc>
                <a:spcPct val="100000"/>
              </a:lnSpc>
              <a:spcBef>
                <a:spcPts val="1006"/>
              </a:spcBef>
            </a:pPr>
            <a:r>
              <a:rPr lang="it-IT" altLang="it-IT" sz="2400" dirty="0">
                <a:solidFill>
                  <a:schemeClr val="tx1"/>
                </a:solidFill>
              </a:rPr>
              <a:t>Titoli di debito</a:t>
            </a:r>
          </a:p>
          <a:p>
            <a:pPr>
              <a:lnSpc>
                <a:spcPct val="100000"/>
              </a:lnSpc>
              <a:spcBef>
                <a:spcPts val="1006"/>
              </a:spcBef>
            </a:pPr>
            <a:r>
              <a:rPr lang="it-IT" altLang="it-IT" sz="2400" dirty="0">
                <a:solidFill>
                  <a:schemeClr val="tx1"/>
                </a:solidFill>
              </a:rPr>
              <a:t>Elementi rilevanti: </a:t>
            </a:r>
          </a:p>
          <a:p>
            <a:pPr lvl="1">
              <a:lnSpc>
                <a:spcPct val="100000"/>
              </a:lnSpc>
              <a:spcBef>
                <a:spcPts val="1006"/>
              </a:spcBef>
            </a:pPr>
            <a:r>
              <a:rPr lang="it-IT" altLang="it-IT" dirty="0"/>
              <a:t>scadenza</a:t>
            </a:r>
          </a:p>
          <a:p>
            <a:pPr lvl="1">
              <a:lnSpc>
                <a:spcPct val="100000"/>
              </a:lnSpc>
              <a:spcBef>
                <a:spcPts val="1006"/>
              </a:spcBef>
            </a:pPr>
            <a:r>
              <a:rPr lang="it-IT" altLang="it-IT" dirty="0"/>
              <a:t>premi e scarti</a:t>
            </a:r>
          </a:p>
          <a:p>
            <a:pPr lvl="1">
              <a:lnSpc>
                <a:spcPct val="100000"/>
              </a:lnSpc>
              <a:spcBef>
                <a:spcPts val="1006"/>
              </a:spcBef>
            </a:pPr>
            <a:r>
              <a:rPr lang="it-IT" altLang="it-IT" dirty="0"/>
              <a:t>interessi nominali</a:t>
            </a:r>
          </a:p>
          <a:p>
            <a:pPr lvl="1">
              <a:lnSpc>
                <a:spcPct val="100000"/>
              </a:lnSpc>
              <a:spcBef>
                <a:spcPts val="1006"/>
              </a:spcBef>
            </a:pPr>
            <a:r>
              <a:rPr lang="it-IT" altLang="it-IT" dirty="0"/>
              <a:t>costi di transazione</a:t>
            </a:r>
          </a:p>
          <a:p>
            <a:pPr lvl="1">
              <a:lnSpc>
                <a:spcPct val="100000"/>
              </a:lnSpc>
              <a:spcBef>
                <a:spcPts val="1006"/>
              </a:spcBef>
            </a:pPr>
            <a:r>
              <a:rPr lang="it-IT" altLang="it-IT" dirty="0"/>
              <a:t>TIR</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108</a:t>
            </a:fld>
            <a:endParaRPr lang="it-IT"/>
          </a:p>
        </p:txBody>
      </p:sp>
    </p:spTree>
    <p:extLst>
      <p:ext uri="{BB962C8B-B14F-4D97-AF65-F5344CB8AC3E}">
        <p14:creationId xmlns:p14="http://schemas.microsoft.com/office/powerpoint/2010/main" val="8502335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a:t>Costo ammortizzato (OIC 20)</a:t>
            </a:r>
          </a:p>
        </p:txBody>
      </p:sp>
      <p:sp>
        <p:nvSpPr>
          <p:cNvPr id="13315" name="Segnaposto contenuto 2"/>
          <p:cNvSpPr>
            <a:spLocks noGrp="1"/>
          </p:cNvSpPr>
          <p:nvPr>
            <p:ph idx="1"/>
          </p:nvPr>
        </p:nvSpPr>
        <p:spPr>
          <a:xfrm>
            <a:off x="870775" y="1053845"/>
            <a:ext cx="10450450" cy="1827173"/>
          </a:xfrm>
        </p:spPr>
        <p:txBody>
          <a:bodyPr/>
          <a:lstStyle/>
          <a:p>
            <a:pPr>
              <a:lnSpc>
                <a:spcPct val="100000"/>
              </a:lnSpc>
              <a:spcBef>
                <a:spcPts val="1006"/>
              </a:spcBef>
            </a:pPr>
            <a:r>
              <a:rPr lang="it-IT" altLang="it-IT" sz="2400" dirty="0">
                <a:solidFill>
                  <a:schemeClr val="tx1"/>
                </a:solidFill>
              </a:rPr>
              <a:t>Eccezioni:</a:t>
            </a:r>
          </a:p>
          <a:p>
            <a:pPr lvl="1"/>
            <a:r>
              <a:rPr lang="it-IT" altLang="it-IT" dirty="0">
                <a:solidFill>
                  <a:schemeClr val="tx1"/>
                </a:solidFill>
                <a:latin typeface="+mn-lt"/>
                <a:cs typeface="+mn-cs"/>
              </a:rPr>
              <a:t>titoli con </a:t>
            </a:r>
            <a:r>
              <a:rPr lang="it-IT" dirty="0">
                <a:solidFill>
                  <a:schemeClr val="tx1"/>
                </a:solidFill>
                <a:latin typeface="+mn-lt"/>
                <a:cs typeface="+mn-cs"/>
              </a:rPr>
              <a:t>flussi non determinabili (titoli strutturati, titoli irredimibili);</a:t>
            </a:r>
          </a:p>
          <a:p>
            <a:pPr lvl="1"/>
            <a:r>
              <a:rPr lang="it-IT" altLang="it-IT" dirty="0">
                <a:solidFill>
                  <a:schemeClr val="tx1"/>
                </a:solidFill>
                <a:latin typeface="+mn-lt"/>
                <a:cs typeface="+mn-cs"/>
              </a:rPr>
              <a:t>titoli con scadenza inferiore a dodici mesi;</a:t>
            </a:r>
          </a:p>
          <a:p>
            <a:pPr lvl="1"/>
            <a:r>
              <a:rPr lang="it-IT" dirty="0">
                <a:solidFill>
                  <a:schemeClr val="tx1"/>
                </a:solidFill>
                <a:latin typeface="+mn-lt"/>
                <a:cs typeface="+mn-cs"/>
              </a:rPr>
              <a:t>titoli con costi di transazione, premi/scarti di sottoscrizione o negoziazione e ogni altra differenza tra valore iniziale e valore a scadenza di scarso rilievo</a:t>
            </a:r>
            <a:endParaRPr lang="it-IT" altLang="it-IT" dirty="0">
              <a:solidFill>
                <a:schemeClr val="tx1"/>
              </a:solidFill>
              <a:latin typeface="+mn-lt"/>
              <a:cs typeface="+mn-cs"/>
            </a:endParaRPr>
          </a:p>
          <a:p>
            <a:pPr>
              <a:lnSpc>
                <a:spcPct val="100000"/>
              </a:lnSpc>
              <a:spcBef>
                <a:spcPts val="1006"/>
              </a:spcBef>
            </a:pPr>
            <a:r>
              <a:rPr lang="it-IT" altLang="it-IT" sz="2400" dirty="0">
                <a:solidFill>
                  <a:schemeClr val="tx1"/>
                </a:solidFill>
              </a:rPr>
              <a:t>Effetti: </a:t>
            </a:r>
          </a:p>
          <a:p>
            <a:pPr lvl="1">
              <a:lnSpc>
                <a:spcPct val="100000"/>
              </a:lnSpc>
              <a:spcBef>
                <a:spcPts val="1006"/>
              </a:spcBef>
            </a:pPr>
            <a:r>
              <a:rPr lang="it-IT" altLang="it-IT" dirty="0"/>
              <a:t>iscrizione iniziale al valore attuale</a:t>
            </a:r>
          </a:p>
          <a:p>
            <a:pPr lvl="1">
              <a:lnSpc>
                <a:spcPct val="100000"/>
              </a:lnSpc>
              <a:spcBef>
                <a:spcPts val="1006"/>
              </a:spcBef>
            </a:pPr>
            <a:r>
              <a:rPr lang="it-IT" altLang="it-IT" dirty="0"/>
              <a:t>premi, scarti, interessi nominali, costi di transazione sono ripartiti e compensati nella voce interessi attivi</a:t>
            </a:r>
          </a:p>
          <a:p>
            <a:pPr lvl="1">
              <a:lnSpc>
                <a:spcPct val="100000"/>
              </a:lnSpc>
              <a:spcBef>
                <a:spcPts val="1006"/>
              </a:spcBef>
            </a:pPr>
            <a:r>
              <a:rPr lang="it-IT" altLang="it-IT" dirty="0"/>
              <a:t>saldo di bilancio inclusivo della quota interessi</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109</a:t>
            </a:fld>
            <a:endParaRPr lang="it-IT"/>
          </a:p>
        </p:txBody>
      </p:sp>
    </p:spTree>
    <p:extLst>
      <p:ext uri="{BB962C8B-B14F-4D97-AF65-F5344CB8AC3E}">
        <p14:creationId xmlns:p14="http://schemas.microsoft.com/office/powerpoint/2010/main" val="45569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it-IT" altLang="it-IT"/>
              <a:t>Relazione governativa</a:t>
            </a:r>
          </a:p>
        </p:txBody>
      </p:sp>
      <p:sp>
        <p:nvSpPr>
          <p:cNvPr id="11267" name="Segnaposto contenuto 2"/>
          <p:cNvSpPr>
            <a:spLocks noGrp="1"/>
          </p:cNvSpPr>
          <p:nvPr>
            <p:ph idx="1"/>
          </p:nvPr>
        </p:nvSpPr>
        <p:spPr>
          <a:xfrm>
            <a:off x="389965" y="1082233"/>
            <a:ext cx="10931260" cy="1827173"/>
          </a:xfrm>
        </p:spPr>
        <p:txBody>
          <a:bodyPr/>
          <a:lstStyle/>
          <a:p>
            <a:r>
              <a:rPr lang="it-IT" sz="2400" dirty="0">
                <a:solidFill>
                  <a:schemeClr val="tx1"/>
                </a:solidFill>
              </a:rPr>
              <a:t>L’art. 2423-bis, già oggi [cioè nella vigenza del testo ante </a:t>
            </a:r>
            <a:r>
              <a:rPr lang="it-IT" sz="2400" dirty="0" err="1">
                <a:solidFill>
                  <a:schemeClr val="tx1"/>
                </a:solidFill>
              </a:rPr>
              <a:t>D.Lgs.</a:t>
            </a:r>
            <a:r>
              <a:rPr lang="it-IT" sz="2400" dirty="0">
                <a:solidFill>
                  <a:schemeClr val="tx1"/>
                </a:solidFill>
              </a:rPr>
              <a:t> 139/2015], richiama la necessità di tener conto, ai fini della valutazione delle voci di bilancio, della funzione economica dell'elemento dell’attivo o del passivo considerato. Nella sua formulazione attuale, tuttavia, la disposizione del codice ha suscitato più di un problema interpretativo. Il concetto di funzione economica dell'elemento dell'attivo o del passivo, infatti, può evocare il concetto di destinazione e si è lungamente discusso circa l'effettiva portata applicativa della disposizione. Nella consultazione pubblica promossa dal Ministero dell’economia e delle finanze - Dipartimento del Tesoro, era emersa la necessità di modificare la norma, eliminando, in particolare, il riferimento alla voce dell'attivo o del passivo. Ciò premesso, l’art. 2423-bis è riformulato chiarendo che il riferimento alla sostanza va riferito al contratto o all'operazione, piuttosto che alla voce dell'attivo o del passivo di bilancio, secondo un approccio più coerente con la disposizione contenuta nella direttiva</a:t>
            </a:r>
            <a:endParaRPr lang="it-IT" altLang="it-IT" sz="2400" dirty="0">
              <a:solidFill>
                <a:schemeClr val="tx1"/>
              </a:solidFill>
            </a:endParaRP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11</a:t>
            </a:fld>
            <a:endParaRPr lang="it-IT"/>
          </a:p>
        </p:txBody>
      </p:sp>
    </p:spTree>
    <p:extLst>
      <p:ext uri="{BB962C8B-B14F-4D97-AF65-F5344CB8AC3E}">
        <p14:creationId xmlns:p14="http://schemas.microsoft.com/office/powerpoint/2010/main" val="42400207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a:t>Regole di transizione: d.lgs. 139/2015</a:t>
            </a:r>
          </a:p>
        </p:txBody>
      </p:sp>
      <p:sp>
        <p:nvSpPr>
          <p:cNvPr id="20483" name="Segnaposto contenuto 2"/>
          <p:cNvSpPr>
            <a:spLocks noGrp="1"/>
          </p:cNvSpPr>
          <p:nvPr>
            <p:ph idx="1"/>
          </p:nvPr>
        </p:nvSpPr>
        <p:spPr>
          <a:xfrm>
            <a:off x="870775" y="1824311"/>
            <a:ext cx="10450450" cy="1827173"/>
          </a:xfrm>
        </p:spPr>
        <p:txBody>
          <a:bodyPr/>
          <a:lstStyle/>
          <a:p>
            <a:r>
              <a:rPr lang="it-IT" altLang="it-IT" sz="2400" dirty="0">
                <a:solidFill>
                  <a:schemeClr val="tx1"/>
                </a:solidFill>
              </a:rPr>
              <a:t>Art. 12, co. 2, d.lgs. 139/2015 il criterio del costo ammortizzato </a:t>
            </a:r>
            <a:r>
              <a:rPr lang="it-IT" sz="2400" dirty="0">
                <a:solidFill>
                  <a:schemeClr val="tx1"/>
                </a:solidFill>
              </a:rPr>
              <a:t>“</a:t>
            </a:r>
            <a:r>
              <a:rPr lang="it-IT" sz="2400" i="1" dirty="0">
                <a:solidFill>
                  <a:schemeClr val="tx1"/>
                </a:solidFill>
              </a:rPr>
              <a:t>possono non essere applicate alle componenti delle voci riferite ad operazioni che non hanno ancora esaurito i loro effetti in bilancio</a:t>
            </a:r>
            <a:r>
              <a:rPr lang="it-IT" sz="2400" dirty="0">
                <a:solidFill>
                  <a:schemeClr val="tx1"/>
                </a:solidFill>
              </a:rPr>
              <a:t>”. Qualora si usufruisca di tale facoltà la società applica il costo ammortizzato esclusivamente ai titoli di debito rilevati in bilancio successivamente all’esercizio avente inizio a partire dal 1° gennaio 2016 e dell’esercizio della facoltà occorre farne menzione in nota integrativa.</a:t>
            </a:r>
            <a:endParaRPr lang="it-IT" altLang="it-IT" sz="2400" dirty="0">
              <a:solidFill>
                <a:schemeClr val="tx1"/>
              </a:solidFill>
            </a:endParaRP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110</a:t>
            </a:fld>
            <a:endParaRPr lang="it-IT"/>
          </a:p>
        </p:txBody>
      </p:sp>
    </p:spTree>
    <p:extLst>
      <p:ext uri="{BB962C8B-B14F-4D97-AF65-F5344CB8AC3E}">
        <p14:creationId xmlns:p14="http://schemas.microsoft.com/office/powerpoint/2010/main" val="415465407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La «</a:t>
            </a:r>
            <a:r>
              <a:rPr lang="it-IT" altLang="it-IT" dirty="0" err="1">
                <a:cs typeface="Arial" panose="020B0604020202020204" pitchFamily="34" charset="0"/>
              </a:rPr>
              <a:t>derecognition</a:t>
            </a:r>
            <a:r>
              <a:rPr lang="it-IT" altLang="it-IT" dirty="0">
                <a:cs typeface="Arial" panose="020B0604020202020204" pitchFamily="34" charset="0"/>
              </a:rPr>
              <a:t>» e l’ammortamento </a:t>
            </a:r>
            <a:br>
              <a:rPr lang="it-IT" altLang="it-IT" dirty="0">
                <a:cs typeface="Arial" panose="020B0604020202020204" pitchFamily="34" charset="0"/>
              </a:rPr>
            </a:br>
            <a:r>
              <a:rPr lang="it-IT" altLang="it-IT" dirty="0">
                <a:cs typeface="Arial" panose="020B0604020202020204" pitchFamily="34" charset="0"/>
              </a:rPr>
              <a:t>dei costi pluriennali</a:t>
            </a:r>
          </a:p>
        </p:txBody>
      </p:sp>
    </p:spTree>
    <p:extLst>
      <p:ext uri="{BB962C8B-B14F-4D97-AF65-F5344CB8AC3E}">
        <p14:creationId xmlns:p14="http://schemas.microsoft.com/office/powerpoint/2010/main" val="755014315"/>
      </p:ext>
    </p:extLst>
  </p:cSld>
  <p:clrMapOvr>
    <a:masterClrMapping/>
  </p:clrMapOvr>
  <p:transition>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3289068721"/>
              </p:ext>
            </p:extLst>
          </p:nvPr>
        </p:nvGraphicFramePr>
        <p:xfrm>
          <a:off x="914400" y="1042429"/>
          <a:ext cx="10192871" cy="3730752"/>
        </p:xfrm>
        <a:graphic>
          <a:graphicData uri="http://schemas.openxmlformats.org/drawingml/2006/table">
            <a:tbl>
              <a:tblPr firstRow="1" firstCol="1" bandRow="1"/>
              <a:tblGrid>
                <a:gridCol w="4979545">
                  <a:extLst>
                    <a:ext uri="{9D8B030D-6E8A-4147-A177-3AD203B41FA5}">
                      <a16:colId xmlns:a16="http://schemas.microsoft.com/office/drawing/2014/main" xmlns="" val="20000"/>
                    </a:ext>
                  </a:extLst>
                </a:gridCol>
                <a:gridCol w="5213326">
                  <a:extLst>
                    <a:ext uri="{9D8B030D-6E8A-4147-A177-3AD203B41FA5}">
                      <a16:colId xmlns:a16="http://schemas.microsoft.com/office/drawing/2014/main" xmlns="" val="20001"/>
                    </a:ext>
                  </a:extLst>
                </a:gridCol>
              </a:tblGrid>
              <a:tr h="282071">
                <a:tc>
                  <a:txBody>
                    <a:bodyPr/>
                    <a:lstStyle/>
                    <a:p>
                      <a:pPr>
                        <a:lnSpc>
                          <a:spcPct val="115000"/>
                        </a:lnSpc>
                        <a:spcAft>
                          <a:spcPts val="0"/>
                        </a:spcAft>
                      </a:pPr>
                      <a:r>
                        <a:rPr lang="it-IT" sz="18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43630">
                <a:tc>
                  <a:txBody>
                    <a:bodyPr/>
                    <a:lstStyle/>
                    <a:p>
                      <a:pPr>
                        <a:lnSpc>
                          <a:spcPct val="115000"/>
                        </a:lnSpc>
                        <a:spcAft>
                          <a:spcPts val="0"/>
                        </a:spcAft>
                      </a:pPr>
                      <a:r>
                        <a:rPr lang="it-IT" sz="1800" i="0" dirty="0">
                          <a:effectLst/>
                          <a:latin typeface="+mj-lt"/>
                          <a:ea typeface="Calibri"/>
                          <a:cs typeface="Times New Roman"/>
                        </a:rPr>
                        <a:t>B.II)</a:t>
                      </a:r>
                      <a:r>
                        <a:rPr lang="it-IT" sz="1800" i="0" baseline="0" dirty="0">
                          <a:effectLst/>
                          <a:latin typeface="+mj-lt"/>
                          <a:ea typeface="Calibri"/>
                          <a:cs typeface="Times New Roman"/>
                        </a:rPr>
                        <a:t> Immobilizzazioni immateriali</a:t>
                      </a:r>
                    </a:p>
                    <a:p>
                      <a:pPr>
                        <a:lnSpc>
                          <a:spcPct val="115000"/>
                        </a:lnSpc>
                        <a:spcAft>
                          <a:spcPts val="0"/>
                        </a:spcAft>
                      </a:pPr>
                      <a:r>
                        <a:rPr lang="it-IT" sz="1800" i="0" baseline="0" dirty="0">
                          <a:effectLst/>
                          <a:latin typeface="+mj-lt"/>
                          <a:ea typeface="Calibri"/>
                          <a:cs typeface="Times New Roman"/>
                        </a:rPr>
                        <a:t>2) Costi di </a:t>
                      </a:r>
                      <a:r>
                        <a:rPr lang="it-IT" sz="1800" i="0" strike="sngStrike" baseline="0" dirty="0">
                          <a:effectLst/>
                          <a:latin typeface="+mj-lt"/>
                          <a:ea typeface="Calibri"/>
                          <a:cs typeface="Times New Roman"/>
                        </a:rPr>
                        <a:t>ricerca,</a:t>
                      </a:r>
                      <a:r>
                        <a:rPr lang="it-IT" sz="1800" i="0" baseline="0" dirty="0">
                          <a:effectLst/>
                          <a:latin typeface="+mj-lt"/>
                          <a:ea typeface="Calibri"/>
                          <a:cs typeface="Times New Roman"/>
                        </a:rPr>
                        <a:t> sviluppo </a:t>
                      </a:r>
                      <a:r>
                        <a:rPr lang="it-IT" sz="1800" i="0" strike="sngStrike" baseline="0" dirty="0">
                          <a:effectLst/>
                          <a:latin typeface="+mj-lt"/>
                          <a:ea typeface="Calibri"/>
                          <a:cs typeface="Times New Roman"/>
                        </a:rPr>
                        <a:t>e pubblicità</a:t>
                      </a:r>
                    </a:p>
                    <a:p>
                      <a:pPr>
                        <a:lnSpc>
                          <a:spcPct val="115000"/>
                        </a:lnSpc>
                        <a:spcAft>
                          <a:spcPts val="0"/>
                        </a:spcAft>
                      </a:pPr>
                      <a:r>
                        <a:rPr lang="it-IT" sz="1800" i="0" baseline="0" dirty="0">
                          <a:effectLst/>
                          <a:latin typeface="+mj-lt"/>
                          <a:ea typeface="Calibri"/>
                          <a:cs typeface="Times New Roman"/>
                        </a:rPr>
                        <a:t>(art. 2424 c.c.)</a:t>
                      </a:r>
                      <a:endParaRPr lang="it-IT" sz="1800" i="0" dirty="0">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i="0" kern="1200" dirty="0">
                          <a:solidFill>
                            <a:schemeClr val="tx1"/>
                          </a:solidFill>
                          <a:effectLst/>
                          <a:latin typeface="+mj-lt"/>
                          <a:ea typeface="Calibri"/>
                          <a:cs typeface="Times New Roman"/>
                        </a:rPr>
                        <a:t>B.II)</a:t>
                      </a:r>
                      <a:r>
                        <a:rPr lang="it-IT" sz="1800" i="0" kern="1200" baseline="0" dirty="0">
                          <a:solidFill>
                            <a:schemeClr val="tx1"/>
                          </a:solidFill>
                          <a:effectLst/>
                          <a:latin typeface="+mj-lt"/>
                          <a:ea typeface="Calibri"/>
                          <a:cs typeface="Times New Roman"/>
                        </a:rPr>
                        <a:t> Immobilizzazioni immateriali</a:t>
                      </a:r>
                    </a:p>
                    <a:p>
                      <a:pPr>
                        <a:lnSpc>
                          <a:spcPct val="115000"/>
                        </a:lnSpc>
                        <a:spcAft>
                          <a:spcPts val="0"/>
                        </a:spcAft>
                      </a:pPr>
                      <a:r>
                        <a:rPr lang="it-IT" sz="1800" i="0" kern="1200" baseline="0" dirty="0">
                          <a:solidFill>
                            <a:schemeClr val="tx1"/>
                          </a:solidFill>
                          <a:effectLst/>
                          <a:latin typeface="+mj-lt"/>
                          <a:ea typeface="Calibri"/>
                          <a:cs typeface="Times New Roman"/>
                        </a:rPr>
                        <a:t>2) Costi di sviluppo</a:t>
                      </a:r>
                    </a:p>
                    <a:p>
                      <a:pPr marL="0" marR="0" indent="0" algn="l" defTabSz="914400" rtl="0" eaLnBrk="1" fontAlgn="auto" latinLnBrk="0" hangingPunct="1">
                        <a:lnSpc>
                          <a:spcPct val="115000"/>
                        </a:lnSpc>
                        <a:spcBef>
                          <a:spcPts val="0"/>
                        </a:spcBef>
                        <a:spcAft>
                          <a:spcPts val="0"/>
                        </a:spcAft>
                        <a:buClrTx/>
                        <a:buSzTx/>
                        <a:buFontTx/>
                        <a:buNone/>
                        <a:tabLst/>
                        <a:defRPr/>
                      </a:pPr>
                      <a:r>
                        <a:rPr lang="it-IT" sz="1800" i="0" kern="1200" baseline="0" dirty="0">
                          <a:solidFill>
                            <a:schemeClr val="tx1"/>
                          </a:solidFill>
                          <a:effectLst/>
                          <a:latin typeface="+mj-lt"/>
                          <a:ea typeface="Calibri"/>
                          <a:cs typeface="Times New Roman"/>
                        </a:rPr>
                        <a:t>(art. 2424 c.c.)</a:t>
                      </a:r>
                      <a:endParaRPr lang="it-IT" sz="1800" i="0" kern="1200" dirty="0">
                        <a:solidFill>
                          <a:schemeClr val="tx1"/>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07517">
                <a:tc>
                  <a:txBody>
                    <a:bodyPr/>
                    <a:lstStyle/>
                    <a:p>
                      <a:r>
                        <a:rPr lang="it-IT" sz="1800" b="0" i="0" u="none" strike="noStrike" kern="1200" baseline="0" dirty="0">
                          <a:solidFill>
                            <a:schemeClr val="tx1"/>
                          </a:solidFill>
                          <a:latin typeface="+mj-lt"/>
                          <a:ea typeface="+mn-ea"/>
                          <a:cs typeface="+mn-cs"/>
                        </a:rPr>
                        <a:t>i costi di impianto e di ampliamento, i costi di ricerca, di sviluppo e di pubblicità aventi utilità</a:t>
                      </a:r>
                    </a:p>
                    <a:p>
                      <a:r>
                        <a:rPr lang="it-IT" sz="1800" b="0" i="0" u="none" strike="noStrike" kern="1200" baseline="0" dirty="0">
                          <a:solidFill>
                            <a:schemeClr val="tx1"/>
                          </a:solidFill>
                          <a:latin typeface="+mj-lt"/>
                          <a:ea typeface="+mn-ea"/>
                          <a:cs typeface="+mn-cs"/>
                        </a:rPr>
                        <a:t>pluriennale possono essere iscritti nell'attivo con il consenso, ove esistente, del collegio sindacale e devono essere ammortizzati entro un periodo non superiore a cinque anni.</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i="0" kern="1200" dirty="0">
                          <a:solidFill>
                            <a:schemeClr val="tx1"/>
                          </a:solidFill>
                          <a:effectLst/>
                          <a:latin typeface="+mj-lt"/>
                          <a:ea typeface="+mn-ea"/>
                          <a:cs typeface="+mn-cs"/>
                        </a:rPr>
                        <a:t>(art. 2426, comma 1, n. 5, c.c.)</a:t>
                      </a:r>
                      <a:endParaRPr lang="it-IT" sz="1800" i="0" dirty="0">
                        <a:latin typeface="+mj-lt"/>
                      </a:endParaRPr>
                    </a:p>
                    <a:p>
                      <a:endParaRPr lang="it-IT" sz="1800" i="0" dirty="0">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800" i="0" kern="1200" dirty="0">
                          <a:solidFill>
                            <a:schemeClr val="tx1"/>
                          </a:solidFill>
                          <a:effectLst/>
                          <a:latin typeface="+mj-lt"/>
                          <a:ea typeface="+mn-ea"/>
                          <a:cs typeface="+mn-cs"/>
                        </a:rPr>
                        <a:t>i costi di impianto e di ampliamento e i costi di sviluppo aventi utilità pluriennale possono essere iscritti nell’attivo con il consenso, ove esistente, del collegio sindacale … </a:t>
                      </a:r>
                      <a:r>
                        <a:rPr lang="it-IT" sz="1800" b="1" i="0" kern="1200" dirty="0">
                          <a:solidFill>
                            <a:srgbClr val="FF0000"/>
                          </a:solidFill>
                          <a:effectLst/>
                          <a:latin typeface="+mj-lt"/>
                          <a:ea typeface="+mn-ea"/>
                          <a:cs typeface="+mn-cs"/>
                        </a:rPr>
                        <a:t>I costi di sviluppo sono ammortizzati secondo la loro vita utile; nei casi eccezionali in cui non è possibile stimarne attendibilmente la vita utile, </a:t>
                      </a:r>
                      <a:r>
                        <a:rPr lang="it-IT" sz="1800" i="0" kern="1200" dirty="0">
                          <a:solidFill>
                            <a:schemeClr val="tx1"/>
                          </a:solidFill>
                          <a:effectLst/>
                          <a:latin typeface="+mj-lt"/>
                          <a:ea typeface="+mn-ea"/>
                          <a:cs typeface="+mn-cs"/>
                        </a:rPr>
                        <a:t>sono ammortizzati entro un periodo non superiore a cinque anni.</a:t>
                      </a:r>
                    </a:p>
                    <a:p>
                      <a:r>
                        <a:rPr lang="it-IT" sz="1800" i="0" kern="1200" dirty="0">
                          <a:solidFill>
                            <a:schemeClr val="tx1"/>
                          </a:solidFill>
                          <a:effectLst/>
                          <a:latin typeface="+mj-lt"/>
                          <a:ea typeface="+mn-ea"/>
                          <a:cs typeface="+mn-cs"/>
                        </a:rPr>
                        <a:t>(art. 2426, comma 1, n. 5, c.c.)</a:t>
                      </a:r>
                      <a:endParaRPr lang="it-IT" sz="1800" i="0" dirty="0">
                        <a:latin typeface="+mj-lt"/>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112</a:t>
            </a:fld>
            <a:endParaRPr lang="it-IT"/>
          </a:p>
        </p:txBody>
      </p:sp>
    </p:spTree>
    <p:extLst>
      <p:ext uri="{BB962C8B-B14F-4D97-AF65-F5344CB8AC3E}">
        <p14:creationId xmlns:p14="http://schemas.microsoft.com/office/powerpoint/2010/main" val="14414778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a:t>Principi contabili di riferimento</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4" y="1832632"/>
            <a:ext cx="3419422" cy="28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556" name="CasellaDiTesto 2"/>
          <p:cNvSpPr txBox="1">
            <a:spLocks noChangeArrowheads="1"/>
          </p:cNvSpPr>
          <p:nvPr/>
        </p:nvSpPr>
        <p:spPr bwMode="auto">
          <a:xfrm>
            <a:off x="6921324" y="3073011"/>
            <a:ext cx="3622160" cy="71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24, </a:t>
            </a:r>
            <a:r>
              <a:rPr lang="it-IT" altLang="it-IT" sz="2011" i="1" dirty="0"/>
              <a:t>Immobilizzazioni immateriali,</a:t>
            </a:r>
            <a:r>
              <a:rPr lang="it-IT" altLang="it-IT" sz="2011" dirty="0"/>
              <a:t> §§ 41-49, 65.</a:t>
            </a:r>
          </a:p>
        </p:txBody>
      </p:sp>
      <p:sp>
        <p:nvSpPr>
          <p:cNvPr id="23557" name="Freccia a destra 3"/>
          <p:cNvSpPr>
            <a:spLocks noChangeArrowheads="1"/>
          </p:cNvSpPr>
          <p:nvPr/>
        </p:nvSpPr>
        <p:spPr bwMode="auto">
          <a:xfrm>
            <a:off x="4924265" y="3108130"/>
            <a:ext cx="1680977" cy="636951"/>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2" name="Segnaposto numero diapositiva 1"/>
          <p:cNvSpPr>
            <a:spLocks noGrp="1"/>
          </p:cNvSpPr>
          <p:nvPr>
            <p:ph type="sldNum" sz="quarter" idx="12"/>
          </p:nvPr>
        </p:nvSpPr>
        <p:spPr/>
        <p:txBody>
          <a:bodyPr/>
          <a:lstStyle/>
          <a:p>
            <a:fld id="{3AAAE0FF-0C63-4367-A140-7DF77F2CA4CC}" type="slidenum">
              <a:rPr lang="it-IT" smtClean="0"/>
              <a:pPr/>
              <a:t>113</a:t>
            </a:fld>
            <a:endParaRPr lang="it-IT"/>
          </a:p>
        </p:txBody>
      </p:sp>
    </p:spTree>
    <p:extLst>
      <p:ext uri="{BB962C8B-B14F-4D97-AF65-F5344CB8AC3E}">
        <p14:creationId xmlns:p14="http://schemas.microsoft.com/office/powerpoint/2010/main" val="11585458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a:t>Costi di sviluppo (OIC 24)</a:t>
            </a:r>
          </a:p>
        </p:txBody>
      </p:sp>
      <p:sp>
        <p:nvSpPr>
          <p:cNvPr id="24579" name="Segnaposto contenuto 2"/>
          <p:cNvSpPr>
            <a:spLocks noGrp="1"/>
          </p:cNvSpPr>
          <p:nvPr>
            <p:ph idx="1"/>
          </p:nvPr>
        </p:nvSpPr>
        <p:spPr>
          <a:xfrm>
            <a:off x="870775" y="2061378"/>
            <a:ext cx="10450450" cy="1827173"/>
          </a:xfrm>
        </p:spPr>
        <p:txBody>
          <a:bodyPr/>
          <a:lstStyle/>
          <a:p>
            <a:r>
              <a:rPr lang="it-IT" altLang="it-IT" sz="2400" dirty="0">
                <a:solidFill>
                  <a:schemeClr val="tx1"/>
                </a:solidFill>
              </a:rPr>
              <a:t>Lo </a:t>
            </a:r>
            <a:r>
              <a:rPr lang="it-IT" altLang="it-IT" sz="2400" i="1" dirty="0">
                <a:solidFill>
                  <a:schemeClr val="tx1"/>
                </a:solidFill>
              </a:rPr>
              <a:t>sviluppo </a:t>
            </a:r>
            <a:r>
              <a:rPr lang="it-IT" altLang="it-IT" sz="2400" dirty="0">
                <a:solidFill>
                  <a:schemeClr val="tx1"/>
                </a:solidFill>
              </a:rPr>
              <a:t>è l’applicazione dei risultati della ricerca di base o di altre conoscenze possedute o acquisite in un piano o in un progetto per la produzione di materiali, dispositivi, processi, sistemi o servizi, nuovi o sostanzialmente migliorati, prima dell’inizio della produzione commerciale o dell’utilizzazione.</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114</a:t>
            </a:fld>
            <a:endParaRPr lang="it-IT"/>
          </a:p>
        </p:txBody>
      </p:sp>
    </p:spTree>
    <p:extLst>
      <p:ext uri="{BB962C8B-B14F-4D97-AF65-F5344CB8AC3E}">
        <p14:creationId xmlns:p14="http://schemas.microsoft.com/office/powerpoint/2010/main" val="29554134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a:t>Costi di sviluppo (OIC 24)</a:t>
            </a:r>
          </a:p>
        </p:txBody>
      </p:sp>
      <p:sp>
        <p:nvSpPr>
          <p:cNvPr id="3" name="Segnaposto contenuto 2"/>
          <p:cNvSpPr>
            <a:spLocks noGrp="1"/>
          </p:cNvSpPr>
          <p:nvPr>
            <p:ph idx="1"/>
          </p:nvPr>
        </p:nvSpPr>
        <p:spPr>
          <a:xfrm>
            <a:off x="870775" y="1722711"/>
            <a:ext cx="10450450" cy="1827173"/>
          </a:xfrm>
        </p:spPr>
        <p:txBody>
          <a:bodyPr/>
          <a:lstStyle/>
          <a:p>
            <a:pPr marL="0" indent="0">
              <a:buNone/>
              <a:defRPr/>
            </a:pPr>
            <a:r>
              <a:rPr lang="it-IT" sz="2400" b="1" dirty="0">
                <a:solidFill>
                  <a:schemeClr val="tx1"/>
                </a:solidFill>
              </a:rPr>
              <a:t>Condizioni di capitalizzazione:</a:t>
            </a:r>
          </a:p>
          <a:p>
            <a:pPr>
              <a:defRPr/>
            </a:pPr>
            <a:r>
              <a:rPr lang="it-IT" sz="2400" dirty="0">
                <a:solidFill>
                  <a:schemeClr val="tx1"/>
                </a:solidFill>
              </a:rPr>
              <a:t>diretta inerenza al prodotto, al processo o al progetto per la cui realizzazione essi sono stati sostenuti;</a:t>
            </a:r>
          </a:p>
          <a:p>
            <a:pPr>
              <a:defRPr/>
            </a:pPr>
            <a:r>
              <a:rPr lang="it-IT" sz="2400" dirty="0">
                <a:solidFill>
                  <a:schemeClr val="tx1"/>
                </a:solidFill>
              </a:rPr>
              <a:t>realizzabilità del progetto di sviluppo, in termini di fattibilità  tecnica e finanziaria (disponibilità delle necessarie risorse);</a:t>
            </a:r>
          </a:p>
          <a:p>
            <a:pPr>
              <a:defRPr/>
            </a:pPr>
            <a:r>
              <a:rPr lang="it-IT" sz="2400" dirty="0">
                <a:solidFill>
                  <a:schemeClr val="tx1"/>
                </a:solidFill>
              </a:rPr>
              <a:t>ricuperabilità dei costi mediante i margini del progetto.</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115</a:t>
            </a:fld>
            <a:endParaRPr lang="it-IT"/>
          </a:p>
        </p:txBody>
      </p:sp>
    </p:spTree>
    <p:extLst>
      <p:ext uri="{BB962C8B-B14F-4D97-AF65-F5344CB8AC3E}">
        <p14:creationId xmlns:p14="http://schemas.microsoft.com/office/powerpoint/2010/main" val="141479869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r>
              <a:rPr lang="it-IT" altLang="it-IT"/>
              <a:t>Regole di transizione: OIC 24 (Costi di pubblicità)</a:t>
            </a:r>
          </a:p>
        </p:txBody>
      </p:sp>
      <p:sp>
        <p:nvSpPr>
          <p:cNvPr id="26627" name="Segnaposto contenuto 2"/>
          <p:cNvSpPr>
            <a:spLocks noGrp="1"/>
          </p:cNvSpPr>
          <p:nvPr>
            <p:ph idx="1"/>
          </p:nvPr>
        </p:nvSpPr>
        <p:spPr>
          <a:xfrm>
            <a:off x="761881" y="1070778"/>
            <a:ext cx="10450450" cy="1827173"/>
          </a:xfrm>
        </p:spPr>
        <p:txBody>
          <a:bodyPr/>
          <a:lstStyle/>
          <a:p>
            <a:pPr>
              <a:lnSpc>
                <a:spcPct val="100000"/>
              </a:lnSpc>
              <a:spcBef>
                <a:spcPct val="0"/>
              </a:spcBef>
            </a:pPr>
            <a:r>
              <a:rPr lang="it-IT" altLang="it-IT" sz="2400" dirty="0">
                <a:solidFill>
                  <a:schemeClr val="tx1"/>
                </a:solidFill>
              </a:rPr>
              <a:t>I costi di pubblicità precedentemente capitalizzati, se soddisfano i requisiti stabiliti per la capitalizzazione dei costi di impianto e ampliamento previsti dall’OIC 24, §§40-42, possono essere riclassificati, in sede di prima applicazione della nuova disciplina, dalla voce B.I.2 alla voce B.I.1) </a:t>
            </a:r>
            <a:r>
              <a:rPr lang="it-IT" altLang="it-IT" sz="2400" i="1" dirty="0">
                <a:solidFill>
                  <a:schemeClr val="tx1"/>
                </a:solidFill>
              </a:rPr>
              <a:t>Costi di impianto e di ampliamento</a:t>
            </a:r>
            <a:r>
              <a:rPr lang="it-IT" altLang="it-IT" sz="2400" dirty="0">
                <a:solidFill>
                  <a:schemeClr val="tx1"/>
                </a:solidFill>
              </a:rPr>
              <a:t>. Gli effetti sono rilevati in bilancio retroattivamente ai sensi dell’OIC 29 ai soli fini </a:t>
            </a:r>
            <a:r>
              <a:rPr lang="it-IT" altLang="it-IT" sz="2400" dirty="0" err="1">
                <a:solidFill>
                  <a:schemeClr val="tx1"/>
                </a:solidFill>
              </a:rPr>
              <a:t>riclassificatori</a:t>
            </a:r>
            <a:r>
              <a:rPr lang="it-IT" altLang="it-IT" sz="2400" dirty="0">
                <a:solidFill>
                  <a:schemeClr val="tx1"/>
                </a:solidFill>
              </a:rPr>
              <a:t>.</a:t>
            </a:r>
          </a:p>
          <a:p>
            <a:pPr>
              <a:lnSpc>
                <a:spcPct val="100000"/>
              </a:lnSpc>
              <a:spcBef>
                <a:spcPct val="0"/>
              </a:spcBef>
            </a:pPr>
            <a:r>
              <a:rPr lang="it-IT" altLang="it-IT" sz="2400" dirty="0">
                <a:solidFill>
                  <a:schemeClr val="tx1"/>
                </a:solidFill>
              </a:rPr>
              <a:t>I costi di pubblicità, che non soddisfano i requisiti per la capitalizzazione tra i costi di impianto e di ampliamento, in sede di prima applicazione della nuova disciplina, sono eliminati dalla voce B.I.2 dell’attivo dello stato patrimoniale. Gli effetti sono rilevati in bilancio retroattivamente ai sensi dell’OIC 29.</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116</a:t>
            </a:fld>
            <a:endParaRPr lang="it-IT"/>
          </a:p>
        </p:txBody>
      </p:sp>
    </p:spTree>
    <p:extLst>
      <p:ext uri="{BB962C8B-B14F-4D97-AF65-F5344CB8AC3E}">
        <p14:creationId xmlns:p14="http://schemas.microsoft.com/office/powerpoint/2010/main" val="11299890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a:t>Regole di transizione: OIC 24 (Costi di ricerca)</a:t>
            </a:r>
          </a:p>
        </p:txBody>
      </p:sp>
      <p:sp>
        <p:nvSpPr>
          <p:cNvPr id="27651" name="Segnaposto contenuto 2"/>
          <p:cNvSpPr>
            <a:spLocks noGrp="1"/>
          </p:cNvSpPr>
          <p:nvPr>
            <p:ph idx="1"/>
          </p:nvPr>
        </p:nvSpPr>
        <p:spPr>
          <a:xfrm>
            <a:off x="870775" y="1502578"/>
            <a:ext cx="10450450" cy="1827173"/>
          </a:xfrm>
        </p:spPr>
        <p:txBody>
          <a:bodyPr/>
          <a:lstStyle/>
          <a:p>
            <a:pPr>
              <a:lnSpc>
                <a:spcPct val="100000"/>
              </a:lnSpc>
              <a:spcBef>
                <a:spcPct val="0"/>
              </a:spcBef>
            </a:pPr>
            <a:r>
              <a:rPr lang="it-IT" altLang="it-IT" sz="2400" dirty="0">
                <a:solidFill>
                  <a:schemeClr val="tx1"/>
                </a:solidFill>
              </a:rPr>
              <a:t>I costi di ricerca, capitalizzati in esercizi precedenti all’entrata in vigore del d.lgs. 139/2015, continuano, in sede di prima applicazione della nuova disciplina, ad essere iscritti nella voce B.I.2) </a:t>
            </a:r>
            <a:r>
              <a:rPr lang="it-IT" altLang="it-IT" sz="2400" i="1" dirty="0">
                <a:solidFill>
                  <a:schemeClr val="tx1"/>
                </a:solidFill>
              </a:rPr>
              <a:t>Costi di sviluppo </a:t>
            </a:r>
            <a:r>
              <a:rPr lang="it-IT" altLang="it-IT" sz="2400" dirty="0">
                <a:solidFill>
                  <a:schemeClr val="tx1"/>
                </a:solidFill>
              </a:rPr>
              <a:t>se soddisfano i criteri di </a:t>
            </a:r>
            <a:r>
              <a:rPr lang="it-IT" altLang="it-IT" sz="2400" dirty="0" err="1">
                <a:solidFill>
                  <a:schemeClr val="tx1"/>
                </a:solidFill>
              </a:rPr>
              <a:t>capitalizzabilità</a:t>
            </a:r>
            <a:r>
              <a:rPr lang="it-IT" altLang="it-IT" sz="2400" dirty="0">
                <a:solidFill>
                  <a:schemeClr val="tx1"/>
                </a:solidFill>
              </a:rPr>
              <a:t> previsti.</a:t>
            </a:r>
          </a:p>
          <a:p>
            <a:pPr>
              <a:lnSpc>
                <a:spcPct val="100000"/>
              </a:lnSpc>
              <a:spcBef>
                <a:spcPct val="0"/>
              </a:spcBef>
            </a:pPr>
            <a:r>
              <a:rPr lang="it-IT" altLang="it-IT" sz="2400" dirty="0">
                <a:solidFill>
                  <a:schemeClr val="tx1"/>
                </a:solidFill>
              </a:rPr>
              <a:t>I costi di ricerca, capitalizzati in esercizi precedenti, che non soddisfano i requisiti per la capitalizzazione previsti al paragrafo 48, in sede di prima applicazione della nuova disciplina, sono eliminati dalla voce B.I.2 dell’attivo dello stato patrimoniale. Gli effetti sono rilevati in bilancio retroattivamente ai sensi dell’OIC 29.</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117</a:t>
            </a:fld>
            <a:endParaRPr lang="it-IT"/>
          </a:p>
        </p:txBody>
      </p:sp>
    </p:spTree>
    <p:extLst>
      <p:ext uri="{BB962C8B-B14F-4D97-AF65-F5344CB8AC3E}">
        <p14:creationId xmlns:p14="http://schemas.microsoft.com/office/powerpoint/2010/main" val="19353085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dirty="0"/>
              <a:t>Ammortamento costi di sviluppo (OIC 24)</a:t>
            </a:r>
          </a:p>
        </p:txBody>
      </p:sp>
      <p:sp>
        <p:nvSpPr>
          <p:cNvPr id="3" name="Segnaposto contenuto 2"/>
          <p:cNvSpPr>
            <a:spLocks noGrp="1"/>
          </p:cNvSpPr>
          <p:nvPr>
            <p:ph idx="1"/>
          </p:nvPr>
        </p:nvSpPr>
        <p:spPr>
          <a:xfrm>
            <a:off x="870775" y="1214711"/>
            <a:ext cx="10450450" cy="1827173"/>
          </a:xfrm>
        </p:spPr>
        <p:txBody>
          <a:bodyPr/>
          <a:lstStyle/>
          <a:p>
            <a:pPr marL="0" indent="0">
              <a:buNone/>
              <a:defRPr/>
            </a:pPr>
            <a:r>
              <a:rPr lang="it-IT" sz="2400" b="1" dirty="0">
                <a:solidFill>
                  <a:schemeClr val="tx1"/>
                </a:solidFill>
              </a:rPr>
              <a:t>Regola civilistica:</a:t>
            </a:r>
          </a:p>
          <a:p>
            <a:r>
              <a:rPr lang="it-IT" sz="2400" dirty="0">
                <a:solidFill>
                  <a:schemeClr val="tx1"/>
                </a:solidFill>
              </a:rPr>
              <a:t>I costi di sviluppo sono ammortizzati secondo la loro vita utile; nei casi eccezionali in cui non è possibile stimarne attendibilmente la vita utile, essi sono ammortizzati entro un periodo non superiore a cinque anni.</a:t>
            </a:r>
          </a:p>
          <a:p>
            <a:pPr marL="0" indent="0">
              <a:buNone/>
              <a:defRPr/>
            </a:pPr>
            <a:r>
              <a:rPr lang="it-IT" sz="2400" b="1" dirty="0">
                <a:solidFill>
                  <a:schemeClr val="tx1"/>
                </a:solidFill>
              </a:rPr>
              <a:t>Criteri di ammortamento:</a:t>
            </a:r>
          </a:p>
          <a:p>
            <a:r>
              <a:rPr lang="it-IT" sz="2400" dirty="0">
                <a:solidFill>
                  <a:schemeClr val="tx1"/>
                </a:solidFill>
              </a:rPr>
              <a:t>l'ammortamento decorre dal momento in cui l'immobilizzazione è disponibile e pronta per l'uso;</a:t>
            </a:r>
          </a:p>
          <a:p>
            <a:r>
              <a:rPr lang="it-IT" sz="2400" dirty="0">
                <a:solidFill>
                  <a:schemeClr val="tx1"/>
                </a:solidFill>
              </a:rPr>
              <a:t>la sistematicità dell’ammortamento è definita nel piano di ammortamento, che è funzionale alla correlazione dei benefici attesi e non presuppone necessariamente l’applicazione del metodo a quote costanti;</a:t>
            </a:r>
          </a:p>
          <a:p>
            <a:r>
              <a:rPr lang="it-IT" sz="2400" dirty="0">
                <a:solidFill>
                  <a:schemeClr val="tx1"/>
                </a:solidFill>
              </a:rPr>
              <a:t>il valore residuo di un onere pluriennale è sempre pari a zero.</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118</a:t>
            </a:fld>
            <a:endParaRPr lang="it-IT"/>
          </a:p>
        </p:txBody>
      </p:sp>
    </p:spTree>
    <p:extLst>
      <p:ext uri="{BB962C8B-B14F-4D97-AF65-F5344CB8AC3E}">
        <p14:creationId xmlns:p14="http://schemas.microsoft.com/office/powerpoint/2010/main" val="11145143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L’ammortamento dell’avviamento</a:t>
            </a:r>
          </a:p>
        </p:txBody>
      </p:sp>
    </p:spTree>
    <p:extLst>
      <p:ext uri="{BB962C8B-B14F-4D97-AF65-F5344CB8AC3E}">
        <p14:creationId xmlns:p14="http://schemas.microsoft.com/office/powerpoint/2010/main" val="2972587246"/>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Lo schema di stato patrimoniale</a:t>
            </a:r>
          </a:p>
        </p:txBody>
      </p:sp>
    </p:spTree>
    <p:extLst>
      <p:ext uri="{BB962C8B-B14F-4D97-AF65-F5344CB8AC3E}">
        <p14:creationId xmlns:p14="http://schemas.microsoft.com/office/powerpoint/2010/main" val="2777534282"/>
      </p:ext>
    </p:extLst>
  </p:cSld>
  <p:clrMapOvr>
    <a:masterClrMapping/>
  </p:clrMapOvr>
  <p:transition>
    <p:wip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859649574"/>
              </p:ext>
            </p:extLst>
          </p:nvPr>
        </p:nvGraphicFramePr>
        <p:xfrm>
          <a:off x="941294" y="1042429"/>
          <a:ext cx="10408024" cy="3607308"/>
        </p:xfrm>
        <a:graphic>
          <a:graphicData uri="http://schemas.openxmlformats.org/drawingml/2006/table">
            <a:tbl>
              <a:tblPr firstRow="1" firstCol="1" bandRow="1"/>
              <a:tblGrid>
                <a:gridCol w="5084654">
                  <a:extLst>
                    <a:ext uri="{9D8B030D-6E8A-4147-A177-3AD203B41FA5}">
                      <a16:colId xmlns:a16="http://schemas.microsoft.com/office/drawing/2014/main" xmlns="" val="20000"/>
                    </a:ext>
                  </a:extLst>
                </a:gridCol>
                <a:gridCol w="5323370">
                  <a:extLst>
                    <a:ext uri="{9D8B030D-6E8A-4147-A177-3AD203B41FA5}">
                      <a16:colId xmlns:a16="http://schemas.microsoft.com/office/drawing/2014/main" xmlns="" val="20001"/>
                    </a:ext>
                  </a:extLst>
                </a:gridCol>
              </a:tblGrid>
              <a:tr h="282071">
                <a:tc>
                  <a:txBody>
                    <a:bodyPr/>
                    <a:lstStyle/>
                    <a:p>
                      <a:pPr>
                        <a:lnSpc>
                          <a:spcPct val="115000"/>
                        </a:lnSpc>
                        <a:spcAft>
                          <a:spcPts val="0"/>
                        </a:spcAft>
                      </a:pPr>
                      <a:r>
                        <a:rPr lang="it-IT" sz="18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07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tx1"/>
                          </a:solidFill>
                          <a:effectLst/>
                          <a:latin typeface="+mj-lt"/>
                          <a:ea typeface="+mn-ea"/>
                          <a:cs typeface="+mn-cs"/>
                        </a:rPr>
                        <a:t>l'avviamento può essere iscritto nell'attivo con il consenso, ove esistente, del collegio sindacale, se acquisito a titolo oneroso, nei limiti del costo per esso sostenuto e deve essere ammortizzato entro un periodo di cinque anni.</a:t>
                      </a:r>
                      <a:br>
                        <a:rPr lang="it-IT" sz="1800" kern="1200" dirty="0">
                          <a:solidFill>
                            <a:schemeClr val="tx1"/>
                          </a:solidFill>
                          <a:effectLst/>
                          <a:latin typeface="+mj-lt"/>
                          <a:ea typeface="+mn-ea"/>
                          <a:cs typeface="+mn-cs"/>
                        </a:rPr>
                      </a:br>
                      <a:r>
                        <a:rPr lang="it-IT" sz="1800" kern="1200" dirty="0">
                          <a:solidFill>
                            <a:schemeClr val="tx1"/>
                          </a:solidFill>
                          <a:effectLst/>
                          <a:latin typeface="+mj-lt"/>
                          <a:ea typeface="+mn-ea"/>
                          <a:cs typeface="+mn-cs"/>
                        </a:rPr>
                        <a:t>È tuttavia consentito ammortizzare sistematicamente l'avviamento in un periodo limitato di durata superiore, purché esso non superi la durata per l'utilizzazione di questo attivo e ne sia data adeguata motivazione nella nota integrativa;</a:t>
                      </a:r>
                    </a:p>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tx1"/>
                          </a:solidFill>
                          <a:effectLst/>
                          <a:latin typeface="+mj-lt"/>
                          <a:ea typeface="+mn-ea"/>
                          <a:cs typeface="+mn-cs"/>
                        </a:rPr>
                        <a:t>(art</a:t>
                      </a:r>
                      <a:r>
                        <a:rPr lang="it-IT" sz="1800" i="0" kern="1200" dirty="0">
                          <a:solidFill>
                            <a:schemeClr val="tx1"/>
                          </a:solidFill>
                          <a:effectLst/>
                          <a:latin typeface="+mj-lt"/>
                          <a:ea typeface="+mn-ea"/>
                          <a:cs typeface="+mn-cs"/>
                        </a:rPr>
                        <a:t>. 2426, comma 1, n. 6, c.c.)</a:t>
                      </a:r>
                      <a:endParaRPr lang="it-IT" sz="1800" i="0" dirty="0">
                        <a:latin typeface="+mj-lt"/>
                      </a:endParaRPr>
                    </a:p>
                    <a:p>
                      <a:endParaRPr lang="it-IT" sz="1800" i="0" dirty="0">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t-IT" sz="1800" kern="1200" dirty="0">
                          <a:solidFill>
                            <a:schemeClr val="tx1"/>
                          </a:solidFill>
                          <a:effectLst/>
                          <a:latin typeface="+mj-lt"/>
                          <a:ea typeface="+mn-ea"/>
                          <a:cs typeface="+mn-cs"/>
                        </a:rPr>
                        <a:t>l'avviamento può essere iscritto nell'attivo con il consenso, ove esistente, del collegio sindacale, se acquisito a titolo oneroso, nei limiti del costo per esso sostenuto. </a:t>
                      </a:r>
                      <a:r>
                        <a:rPr lang="it-IT" sz="1800" b="1" kern="1200" dirty="0">
                          <a:solidFill>
                            <a:srgbClr val="FF0000"/>
                          </a:solidFill>
                          <a:effectLst/>
                          <a:latin typeface="+mj-lt"/>
                          <a:ea typeface="+mn-ea"/>
                          <a:cs typeface="+mn-cs"/>
                        </a:rPr>
                        <a:t>L’ammortamento dell’avviamento è effettuato secondo la sua vita utile; nei casi eccezionali in cui non è possibile stimarne attendibilmente la vita utile, è ammortizzato entro un periodo non superiore a dieci anni. Nella nota integrativa è fornita una spiegazione del periodo di ammortamento dell’avviamento;</a:t>
                      </a:r>
                    </a:p>
                    <a:p>
                      <a:r>
                        <a:rPr lang="it-IT" sz="1800" i="0" kern="1200" dirty="0">
                          <a:solidFill>
                            <a:schemeClr val="tx1"/>
                          </a:solidFill>
                          <a:effectLst/>
                          <a:latin typeface="+mj-lt"/>
                          <a:ea typeface="+mn-ea"/>
                          <a:cs typeface="+mn-cs"/>
                        </a:rPr>
                        <a:t>(art. 2426, comma 1, n. 6, c.c.)</a:t>
                      </a:r>
                      <a:endParaRPr lang="it-IT" sz="1800" i="0" dirty="0">
                        <a:latin typeface="+mj-lt"/>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120</a:t>
            </a:fld>
            <a:endParaRPr lang="it-IT"/>
          </a:p>
        </p:txBody>
      </p:sp>
    </p:spTree>
    <p:extLst>
      <p:ext uri="{BB962C8B-B14F-4D97-AF65-F5344CB8AC3E}">
        <p14:creationId xmlns:p14="http://schemas.microsoft.com/office/powerpoint/2010/main" val="293622572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a:t>Principi contabili di riferimento</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4" y="1832632"/>
            <a:ext cx="3419422" cy="28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556" name="CasellaDiTesto 2"/>
          <p:cNvSpPr txBox="1">
            <a:spLocks noChangeArrowheads="1"/>
          </p:cNvSpPr>
          <p:nvPr/>
        </p:nvSpPr>
        <p:spPr bwMode="auto">
          <a:xfrm>
            <a:off x="6921324" y="3073011"/>
            <a:ext cx="3622160" cy="71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24, </a:t>
            </a:r>
            <a:r>
              <a:rPr lang="it-IT" altLang="it-IT" sz="2011" i="1" dirty="0"/>
              <a:t>Immobilizzazioni immateriali</a:t>
            </a:r>
            <a:r>
              <a:rPr lang="it-IT" altLang="it-IT" sz="2011" dirty="0"/>
              <a:t> , §§ 66-70.</a:t>
            </a:r>
          </a:p>
        </p:txBody>
      </p:sp>
      <p:sp>
        <p:nvSpPr>
          <p:cNvPr id="23557" name="Freccia a destra 3"/>
          <p:cNvSpPr>
            <a:spLocks noChangeArrowheads="1"/>
          </p:cNvSpPr>
          <p:nvPr/>
        </p:nvSpPr>
        <p:spPr bwMode="auto">
          <a:xfrm>
            <a:off x="4924265" y="3108130"/>
            <a:ext cx="1680977" cy="636951"/>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2" name="Segnaposto numero diapositiva 1"/>
          <p:cNvSpPr>
            <a:spLocks noGrp="1"/>
          </p:cNvSpPr>
          <p:nvPr>
            <p:ph type="sldNum" sz="quarter" idx="12"/>
          </p:nvPr>
        </p:nvSpPr>
        <p:spPr/>
        <p:txBody>
          <a:bodyPr/>
          <a:lstStyle/>
          <a:p>
            <a:fld id="{3AAAE0FF-0C63-4367-A140-7DF77F2CA4CC}" type="slidenum">
              <a:rPr lang="it-IT" smtClean="0"/>
              <a:pPr/>
              <a:t>121</a:t>
            </a:fld>
            <a:endParaRPr lang="it-IT"/>
          </a:p>
        </p:txBody>
      </p:sp>
    </p:spTree>
    <p:extLst>
      <p:ext uri="{BB962C8B-B14F-4D97-AF65-F5344CB8AC3E}">
        <p14:creationId xmlns:p14="http://schemas.microsoft.com/office/powerpoint/2010/main" val="30295522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dirty="0"/>
              <a:t>Ammortamento dell’avviamento (OIC 24)</a:t>
            </a:r>
          </a:p>
        </p:txBody>
      </p:sp>
      <p:sp>
        <p:nvSpPr>
          <p:cNvPr id="3" name="Segnaposto contenuto 2"/>
          <p:cNvSpPr>
            <a:spLocks noGrp="1"/>
          </p:cNvSpPr>
          <p:nvPr>
            <p:ph idx="1"/>
          </p:nvPr>
        </p:nvSpPr>
        <p:spPr>
          <a:xfrm>
            <a:off x="870775" y="1722711"/>
            <a:ext cx="10450450" cy="1827173"/>
          </a:xfrm>
        </p:spPr>
        <p:txBody>
          <a:bodyPr/>
          <a:lstStyle/>
          <a:p>
            <a:pPr marL="0" indent="0">
              <a:buNone/>
              <a:defRPr/>
            </a:pPr>
            <a:r>
              <a:rPr lang="it-IT" sz="2400" b="1" dirty="0">
                <a:solidFill>
                  <a:schemeClr val="tx1"/>
                </a:solidFill>
              </a:rPr>
              <a:t>Criteri di ammortamento:</a:t>
            </a:r>
          </a:p>
          <a:p>
            <a:pPr>
              <a:lnSpc>
                <a:spcPct val="100000"/>
              </a:lnSpc>
            </a:pPr>
            <a:r>
              <a:rPr lang="it-IT" sz="2400" dirty="0">
                <a:solidFill>
                  <a:schemeClr val="tx1"/>
                </a:solidFill>
              </a:rPr>
              <a:t>la vita utile è stimata in sede di rilevazione iniziale dell’avviamento e non può essere modificata negli esercizi successivi;</a:t>
            </a:r>
          </a:p>
          <a:p>
            <a:pPr>
              <a:lnSpc>
                <a:spcPct val="100000"/>
              </a:lnSpc>
            </a:pPr>
            <a:r>
              <a:rPr lang="it-IT" sz="2400" dirty="0">
                <a:solidFill>
                  <a:schemeClr val="tx1"/>
                </a:solidFill>
              </a:rPr>
              <a:t>se la stima della vita utile dell’avviamento superiore ai 10 anni, occorrono fatti e circostanze oggettivi a supporto di tale stima. In ogni caso la vita utile dell’avviamento non può superare i 20 anni</a:t>
            </a:r>
            <a:r>
              <a:rPr lang="it-IT" dirty="0"/>
              <a:t>.</a:t>
            </a:r>
            <a:endParaRPr lang="it-IT" sz="2400" dirty="0">
              <a:solidFill>
                <a:schemeClr val="tx1"/>
              </a:solidFill>
            </a:endParaRP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122</a:t>
            </a:fld>
            <a:endParaRPr lang="it-IT"/>
          </a:p>
        </p:txBody>
      </p:sp>
    </p:spTree>
    <p:extLst>
      <p:ext uri="{BB962C8B-B14F-4D97-AF65-F5344CB8AC3E}">
        <p14:creationId xmlns:p14="http://schemas.microsoft.com/office/powerpoint/2010/main" val="24229705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dirty="0"/>
              <a:t>Ammortamento dell’avviamento (OIC 24)</a:t>
            </a:r>
          </a:p>
        </p:txBody>
      </p:sp>
      <p:sp>
        <p:nvSpPr>
          <p:cNvPr id="3" name="Segnaposto contenuto 2"/>
          <p:cNvSpPr>
            <a:spLocks noGrp="1"/>
          </p:cNvSpPr>
          <p:nvPr>
            <p:ph idx="1"/>
          </p:nvPr>
        </p:nvSpPr>
        <p:spPr>
          <a:xfrm>
            <a:off x="870775" y="1722711"/>
            <a:ext cx="10450450" cy="1827173"/>
          </a:xfrm>
        </p:spPr>
        <p:txBody>
          <a:bodyPr/>
          <a:lstStyle/>
          <a:p>
            <a:pPr marL="0" indent="0">
              <a:buNone/>
              <a:defRPr/>
            </a:pPr>
            <a:r>
              <a:rPr lang="it-IT" sz="2400" b="1" dirty="0">
                <a:solidFill>
                  <a:schemeClr val="tx1"/>
                </a:solidFill>
              </a:rPr>
              <a:t>Fattori incidenti sulla vita utile:</a:t>
            </a:r>
          </a:p>
          <a:p>
            <a:r>
              <a:rPr lang="it-IT" sz="2400" dirty="0">
                <a:solidFill>
                  <a:schemeClr val="tx1"/>
                </a:solidFill>
              </a:rPr>
              <a:t>periodo di tempo entro il quale la società si attende di godere dei benefici economici addizionali legati alle prospettive reddituali favorevoli della società oggetto di aggregazione e alle sinergie generate dall’operazione straordinaria;</a:t>
            </a:r>
          </a:p>
          <a:p>
            <a:r>
              <a:rPr lang="it-IT" sz="2400" dirty="0">
                <a:solidFill>
                  <a:schemeClr val="tx1"/>
                </a:solidFill>
              </a:rPr>
              <a:t>periodo di tempo entro il quale l’impresa si attende di recuperare, in termini finanziari o reddituali, l’investimento effettuato (cd </a:t>
            </a:r>
            <a:r>
              <a:rPr lang="it-IT" sz="2400" dirty="0" err="1">
                <a:solidFill>
                  <a:schemeClr val="tx1"/>
                </a:solidFill>
              </a:rPr>
              <a:t>payback</a:t>
            </a:r>
            <a:r>
              <a:rPr lang="it-IT" sz="2400" dirty="0">
                <a:solidFill>
                  <a:schemeClr val="tx1"/>
                </a:solidFill>
              </a:rPr>
              <a:t> </a:t>
            </a:r>
            <a:r>
              <a:rPr lang="it-IT" sz="2400" dirty="0" err="1">
                <a:solidFill>
                  <a:schemeClr val="tx1"/>
                </a:solidFill>
              </a:rPr>
              <a:t>period</a:t>
            </a:r>
            <a:r>
              <a:rPr lang="it-IT" sz="2400" dirty="0">
                <a:solidFill>
                  <a:schemeClr val="tx1"/>
                </a:solidFill>
              </a:rPr>
              <a:t>);</a:t>
            </a:r>
          </a:p>
          <a:p>
            <a:r>
              <a:rPr lang="it-IT" sz="2400" dirty="0">
                <a:solidFill>
                  <a:schemeClr val="tx1"/>
                </a:solidFill>
              </a:rPr>
              <a:t>media ponderata delle vite utili delle principali attività (core </a:t>
            </a:r>
            <a:r>
              <a:rPr lang="it-IT" sz="2400" dirty="0" err="1">
                <a:solidFill>
                  <a:schemeClr val="tx1"/>
                </a:solidFill>
              </a:rPr>
              <a:t>assets</a:t>
            </a:r>
            <a:r>
              <a:rPr lang="it-IT" sz="2400" dirty="0">
                <a:solidFill>
                  <a:schemeClr val="tx1"/>
                </a:solidFill>
              </a:rPr>
              <a:t>) acquisite con l’operazione di aggregazione aziendale</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123</a:t>
            </a:fld>
            <a:endParaRPr lang="it-IT"/>
          </a:p>
        </p:txBody>
      </p:sp>
    </p:spTree>
    <p:extLst>
      <p:ext uri="{BB962C8B-B14F-4D97-AF65-F5344CB8AC3E}">
        <p14:creationId xmlns:p14="http://schemas.microsoft.com/office/powerpoint/2010/main" val="41787528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Regole di transizione: OIC 24 (Avviamento)</a:t>
            </a:r>
          </a:p>
        </p:txBody>
      </p:sp>
      <p:sp>
        <p:nvSpPr>
          <p:cNvPr id="27651" name="Segnaposto contenuto 2"/>
          <p:cNvSpPr>
            <a:spLocks noGrp="1"/>
          </p:cNvSpPr>
          <p:nvPr>
            <p:ph idx="1"/>
          </p:nvPr>
        </p:nvSpPr>
        <p:spPr>
          <a:xfrm>
            <a:off x="870775" y="1502578"/>
            <a:ext cx="10450450" cy="1827173"/>
          </a:xfrm>
        </p:spPr>
        <p:txBody>
          <a:bodyPr/>
          <a:lstStyle/>
          <a:p>
            <a:r>
              <a:rPr lang="it-IT" sz="2400" dirty="0">
                <a:solidFill>
                  <a:schemeClr val="tx1"/>
                </a:solidFill>
              </a:rPr>
              <a:t>Le disposizioni di cui ai paragrafi 66-70 relative all’ammortamento dell’avviamento si applicano retroattivamente come previsto dall’OIC 29. Tuttavia, ai sensi dell’art. 12, comma 2, del d.lgs. 139/2015, la società può scegliere di non applicare le disposizioni di cui ai paragrafi 66-70 all’avviamento iscritto in bilancio antecedentemente all’esercizio avente inizio a partire dal 1° gennaio 2016. Qualora si usufruisca di tale facoltà, la società applica il disposto dei paragrafi 66-70 all’avviamento sorto successivamente all’esercizio avente inizio a partire dal 1° gennaio 2016.</a:t>
            </a:r>
          </a:p>
          <a:p>
            <a:r>
              <a:rPr lang="it-IT" sz="2400" dirty="0">
                <a:solidFill>
                  <a:schemeClr val="tx1"/>
                </a:solidFill>
              </a:rPr>
              <a:t>Occorre fare menzione in nota integrativa dell’esercizio di tale facoltà.</a:t>
            </a:r>
            <a:endParaRPr lang="it-IT" altLang="it-IT" sz="2400" dirty="0">
              <a:solidFill>
                <a:schemeClr val="tx1"/>
              </a:solidFill>
            </a:endParaRP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124</a:t>
            </a:fld>
            <a:endParaRPr lang="it-IT"/>
          </a:p>
        </p:txBody>
      </p:sp>
    </p:spTree>
    <p:extLst>
      <p:ext uri="{BB962C8B-B14F-4D97-AF65-F5344CB8AC3E}">
        <p14:creationId xmlns:p14="http://schemas.microsoft.com/office/powerpoint/2010/main" val="36860406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Le azioni proprie</a:t>
            </a:r>
          </a:p>
        </p:txBody>
      </p:sp>
    </p:spTree>
    <p:extLst>
      <p:ext uri="{BB962C8B-B14F-4D97-AF65-F5344CB8AC3E}">
        <p14:creationId xmlns:p14="http://schemas.microsoft.com/office/powerpoint/2010/main" val="4224500920"/>
      </p:ext>
    </p:extLst>
  </p:cSld>
  <p:clrMapOvr>
    <a:masterClrMapping/>
  </p:clrMapOvr>
  <p:transition>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194576230"/>
              </p:ext>
            </p:extLst>
          </p:nvPr>
        </p:nvGraphicFramePr>
        <p:xfrm>
          <a:off x="806824" y="1042429"/>
          <a:ext cx="10461811" cy="3475763"/>
        </p:xfrm>
        <a:graphic>
          <a:graphicData uri="http://schemas.openxmlformats.org/drawingml/2006/table">
            <a:tbl>
              <a:tblPr firstRow="1" firstCol="1" bandRow="1"/>
              <a:tblGrid>
                <a:gridCol w="5110931">
                  <a:extLst>
                    <a:ext uri="{9D8B030D-6E8A-4147-A177-3AD203B41FA5}">
                      <a16:colId xmlns:a16="http://schemas.microsoft.com/office/drawing/2014/main" xmlns="" val="20000"/>
                    </a:ext>
                  </a:extLst>
                </a:gridCol>
                <a:gridCol w="5350880">
                  <a:extLst>
                    <a:ext uri="{9D8B030D-6E8A-4147-A177-3AD203B41FA5}">
                      <a16:colId xmlns:a16="http://schemas.microsoft.com/office/drawing/2014/main" xmlns="" val="20001"/>
                    </a:ext>
                  </a:extLst>
                </a:gridCol>
              </a:tblGrid>
              <a:tr h="228555">
                <a:tc>
                  <a:txBody>
                    <a:bodyPr/>
                    <a:lstStyle/>
                    <a:p>
                      <a:pPr>
                        <a:lnSpc>
                          <a:spcPct val="115000"/>
                        </a:lnSpc>
                        <a:spcAft>
                          <a:spcPts val="0"/>
                        </a:spcAft>
                      </a:pPr>
                      <a:r>
                        <a:rPr lang="it-IT" sz="18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87887">
                <a:tc>
                  <a:txBody>
                    <a:bodyPr/>
                    <a:lstStyle/>
                    <a:p>
                      <a:pPr>
                        <a:lnSpc>
                          <a:spcPct val="100000"/>
                        </a:lnSpc>
                        <a:spcAft>
                          <a:spcPts val="0"/>
                        </a:spcAft>
                      </a:pPr>
                      <a:r>
                        <a:rPr lang="it-IT" sz="1800" b="0" i="0" kern="1200" dirty="0">
                          <a:solidFill>
                            <a:schemeClr val="tx1"/>
                          </a:solidFill>
                          <a:effectLst/>
                          <a:latin typeface="+mj-lt"/>
                          <a:ea typeface="+mn-ea"/>
                          <a:cs typeface="+mn-cs"/>
                        </a:rPr>
                        <a:t>Una riserva indisponibile pari all’importo delle azioni proprie iscritto all’attivo del bilancio deve essere costituita e mantenuta finché le azioni non siano trasferite o annullate.</a:t>
                      </a:r>
                    </a:p>
                    <a:p>
                      <a:pPr>
                        <a:lnSpc>
                          <a:spcPct val="100000"/>
                        </a:lnSpc>
                        <a:spcAft>
                          <a:spcPts val="0"/>
                        </a:spcAft>
                      </a:pPr>
                      <a:r>
                        <a:rPr lang="it-IT" sz="1800" b="0" i="0" kern="1200" dirty="0">
                          <a:solidFill>
                            <a:schemeClr val="tx1"/>
                          </a:solidFill>
                          <a:effectLst/>
                          <a:latin typeface="+mj-lt"/>
                          <a:ea typeface="+mn-ea"/>
                          <a:cs typeface="+mn-cs"/>
                        </a:rPr>
                        <a:t>(art. 2357-ter, comma 3, c.c.)</a:t>
                      </a:r>
                      <a:endParaRPr lang="it-IT" sz="1800" b="1" dirty="0">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i="0" kern="1200" dirty="0">
                          <a:solidFill>
                            <a:srgbClr val="FF0000"/>
                          </a:solidFill>
                          <a:effectLst/>
                          <a:latin typeface="+mj-lt"/>
                          <a:ea typeface="+mn-ea"/>
                          <a:cs typeface="+mn-cs"/>
                        </a:rPr>
                        <a:t>L'acquisto di azioni proprie comporta una riduzione del patrimonio netto di eguale importo, tramite l'iscrizione nel passivo del bilancio di una specifica voce, con segno negativo</a:t>
                      </a:r>
                      <a:endParaRPr lang="it-IT" sz="1800" b="1" kern="1200" dirty="0">
                        <a:solidFill>
                          <a:srgbClr val="FF0000"/>
                        </a:solidFill>
                        <a:effectLst/>
                        <a:latin typeface="+mj-lt"/>
                        <a:ea typeface="Calibri"/>
                        <a:cs typeface="Times New Roman"/>
                      </a:endParaRPr>
                    </a:p>
                    <a:p>
                      <a:pPr>
                        <a:lnSpc>
                          <a:spcPct val="100000"/>
                        </a:lnSpc>
                        <a:spcAft>
                          <a:spcPts val="0"/>
                        </a:spcAft>
                      </a:pPr>
                      <a:r>
                        <a:rPr lang="it-IT" sz="1800" b="1" dirty="0">
                          <a:solidFill>
                            <a:srgbClr val="FF0000"/>
                          </a:solidFill>
                          <a:effectLst/>
                          <a:latin typeface="+mj-lt"/>
                          <a:ea typeface="Calibri"/>
                          <a:cs typeface="Times New Roman"/>
                        </a:rPr>
                        <a:t>(art. 2357-ter, comma 3, c.c.)</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8949547"/>
                  </a:ext>
                </a:extLst>
              </a:tr>
              <a:tr h="1788695">
                <a:tc>
                  <a:txBody>
                    <a:bodyPr/>
                    <a:lstStyle/>
                    <a:p>
                      <a:pPr>
                        <a:lnSpc>
                          <a:spcPct val="100000"/>
                        </a:lnSpc>
                      </a:pPr>
                      <a:r>
                        <a:rPr lang="it-IT" sz="1800" i="0" dirty="0">
                          <a:effectLst/>
                          <a:latin typeface="+mj-lt"/>
                          <a:ea typeface="Calibri"/>
                          <a:cs typeface="Times New Roman"/>
                        </a:rPr>
                        <a:t>B.III.4) Azioni proprie</a:t>
                      </a:r>
                    </a:p>
                    <a:p>
                      <a:pPr>
                        <a:lnSpc>
                          <a:spcPct val="100000"/>
                        </a:lnSpc>
                      </a:pPr>
                      <a:r>
                        <a:rPr lang="it-IT" sz="1800" i="0" dirty="0">
                          <a:effectLst/>
                          <a:latin typeface="+mj-lt"/>
                          <a:ea typeface="Calibri"/>
                          <a:cs typeface="Times New Roman"/>
                        </a:rPr>
                        <a:t>C.III.5) Azioni proprie</a:t>
                      </a:r>
                    </a:p>
                    <a:p>
                      <a:pPr>
                        <a:lnSpc>
                          <a:spcPct val="100000"/>
                        </a:lnSpc>
                      </a:pPr>
                      <a:r>
                        <a:rPr lang="it-IT" sz="1800" i="0" dirty="0">
                          <a:effectLst/>
                          <a:latin typeface="+mj-lt"/>
                          <a:ea typeface="Calibri"/>
                          <a:cs typeface="Times New Roman"/>
                        </a:rPr>
                        <a:t>A.VI) Riserva per azioni proprie in portafoglio</a:t>
                      </a:r>
                    </a:p>
                    <a:p>
                      <a:pPr>
                        <a:lnSpc>
                          <a:spcPct val="100000"/>
                        </a:lnSpc>
                      </a:pPr>
                      <a:endParaRPr lang="it-IT" sz="1800" i="0" dirty="0">
                        <a:effectLst/>
                        <a:latin typeface="+mj-lt"/>
                        <a:ea typeface="Calibri"/>
                        <a:cs typeface="Times New Roman"/>
                      </a:endParaRPr>
                    </a:p>
                    <a:p>
                      <a:pPr>
                        <a:lnSpc>
                          <a:spcPct val="100000"/>
                        </a:lnSpc>
                      </a:pPr>
                      <a:r>
                        <a:rPr lang="it-IT" sz="1800" i="0" dirty="0">
                          <a:effectLst/>
                          <a:latin typeface="+mj-lt"/>
                          <a:ea typeface="Calibri"/>
                          <a:cs typeface="Times New Roman"/>
                        </a:rPr>
                        <a:t>(art. 2424 c.c.)</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800" b="1" i="0" dirty="0">
                        <a:solidFill>
                          <a:srgbClr val="FF0000"/>
                        </a:solidFill>
                        <a:effectLst/>
                        <a:latin typeface="+mj-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800" b="1" i="0" dirty="0">
                        <a:solidFill>
                          <a:srgbClr val="FF0000"/>
                        </a:solidFill>
                        <a:effectLst/>
                        <a:latin typeface="+mj-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sz="1800" b="1" i="0" dirty="0">
                        <a:solidFill>
                          <a:srgbClr val="FF0000"/>
                        </a:solidFill>
                        <a:effectLst/>
                        <a:latin typeface="+mj-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800" b="1" i="0" dirty="0">
                          <a:solidFill>
                            <a:srgbClr val="FF0000"/>
                          </a:solidFill>
                          <a:effectLst/>
                          <a:latin typeface="+mj-lt"/>
                          <a:ea typeface="Calibri"/>
                          <a:cs typeface="Times New Roman"/>
                        </a:rPr>
                        <a:t>A.X) Riserva</a:t>
                      </a:r>
                      <a:r>
                        <a:rPr lang="it-IT" sz="1800" b="1" i="0" baseline="0" dirty="0">
                          <a:solidFill>
                            <a:srgbClr val="FF0000"/>
                          </a:solidFill>
                          <a:effectLst/>
                          <a:latin typeface="+mj-lt"/>
                          <a:ea typeface="Calibri"/>
                          <a:cs typeface="Times New Roman"/>
                        </a:rPr>
                        <a:t> negativa per azioni proprie in portafoglio</a:t>
                      </a:r>
                      <a:endParaRPr lang="it-IT" sz="1800" b="1" i="0" dirty="0">
                        <a:solidFill>
                          <a:srgbClr val="FF0000"/>
                        </a:solidFill>
                        <a:effectLst/>
                        <a:latin typeface="+mj-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800" b="1" i="0" dirty="0">
                          <a:solidFill>
                            <a:srgbClr val="FF0000"/>
                          </a:solidFill>
                          <a:effectLst/>
                          <a:latin typeface="+mj-lt"/>
                          <a:ea typeface="Calibri"/>
                          <a:cs typeface="Times New Roman"/>
                        </a:rPr>
                        <a:t>(art. 2424 c.c.)</a:t>
                      </a:r>
                    </a:p>
                    <a:p>
                      <a:pPr>
                        <a:lnSpc>
                          <a:spcPct val="100000"/>
                        </a:lnSpc>
                      </a:pPr>
                      <a:endParaRPr lang="it-IT" sz="1800" b="1" i="0" dirty="0">
                        <a:solidFill>
                          <a:srgbClr val="FF0000"/>
                        </a:solidFill>
                        <a:latin typeface="+mj-lt"/>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126</a:t>
            </a:fld>
            <a:endParaRPr lang="it-IT"/>
          </a:p>
        </p:txBody>
      </p:sp>
    </p:spTree>
    <p:extLst>
      <p:ext uri="{BB962C8B-B14F-4D97-AF65-F5344CB8AC3E}">
        <p14:creationId xmlns:p14="http://schemas.microsoft.com/office/powerpoint/2010/main" val="325786271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a:t>Principi contabili di riferimento</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4" y="1832632"/>
            <a:ext cx="3419422" cy="28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556" name="CasellaDiTesto 2"/>
          <p:cNvSpPr txBox="1">
            <a:spLocks noChangeArrowheads="1"/>
          </p:cNvSpPr>
          <p:nvPr/>
        </p:nvSpPr>
        <p:spPr bwMode="auto">
          <a:xfrm>
            <a:off x="6921324" y="3073011"/>
            <a:ext cx="3622160" cy="71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28, </a:t>
            </a:r>
            <a:r>
              <a:rPr lang="it-IT" altLang="it-IT" sz="2011" i="1" dirty="0"/>
              <a:t>Patrimonio netto,</a:t>
            </a:r>
            <a:r>
              <a:rPr lang="it-IT" altLang="it-IT" sz="2011" dirty="0"/>
              <a:t> §§ 37-39.</a:t>
            </a:r>
          </a:p>
        </p:txBody>
      </p:sp>
      <p:sp>
        <p:nvSpPr>
          <p:cNvPr id="23557" name="Freccia a destra 3"/>
          <p:cNvSpPr>
            <a:spLocks noChangeArrowheads="1"/>
          </p:cNvSpPr>
          <p:nvPr/>
        </p:nvSpPr>
        <p:spPr bwMode="auto">
          <a:xfrm>
            <a:off x="4924265" y="3108130"/>
            <a:ext cx="1680977" cy="636951"/>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2" name="Segnaposto numero diapositiva 1"/>
          <p:cNvSpPr>
            <a:spLocks noGrp="1"/>
          </p:cNvSpPr>
          <p:nvPr>
            <p:ph type="sldNum" sz="quarter" idx="12"/>
          </p:nvPr>
        </p:nvSpPr>
        <p:spPr/>
        <p:txBody>
          <a:bodyPr/>
          <a:lstStyle/>
          <a:p>
            <a:fld id="{3AAAE0FF-0C63-4367-A140-7DF77F2CA4CC}" type="slidenum">
              <a:rPr lang="it-IT" smtClean="0"/>
              <a:pPr/>
              <a:t>127</a:t>
            </a:fld>
            <a:endParaRPr lang="it-IT"/>
          </a:p>
        </p:txBody>
      </p:sp>
    </p:spTree>
    <p:extLst>
      <p:ext uri="{BB962C8B-B14F-4D97-AF65-F5344CB8AC3E}">
        <p14:creationId xmlns:p14="http://schemas.microsoft.com/office/powerpoint/2010/main" val="382379424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dirty="0"/>
              <a:t>Azioni proprie (OIC 28)</a:t>
            </a:r>
          </a:p>
        </p:txBody>
      </p:sp>
      <p:sp>
        <p:nvSpPr>
          <p:cNvPr id="3" name="Segnaposto contenuto 2"/>
          <p:cNvSpPr>
            <a:spLocks noGrp="1"/>
          </p:cNvSpPr>
          <p:nvPr>
            <p:ph idx="1"/>
          </p:nvPr>
        </p:nvSpPr>
        <p:spPr>
          <a:xfrm>
            <a:off x="870775" y="1722711"/>
            <a:ext cx="10450450" cy="1827173"/>
          </a:xfrm>
        </p:spPr>
        <p:txBody>
          <a:bodyPr/>
          <a:lstStyle/>
          <a:p>
            <a:pPr marL="0" indent="0">
              <a:buNone/>
              <a:defRPr/>
            </a:pPr>
            <a:r>
              <a:rPr lang="it-IT" sz="2400" b="1" dirty="0">
                <a:solidFill>
                  <a:schemeClr val="tx1"/>
                </a:solidFill>
              </a:rPr>
              <a:t>Acquisto:</a:t>
            </a:r>
          </a:p>
          <a:p>
            <a:r>
              <a:rPr lang="it-IT" sz="2400" dirty="0">
                <a:solidFill>
                  <a:schemeClr val="tx1"/>
                </a:solidFill>
              </a:rPr>
              <a:t>Le azioni proprie sono iscritte in bilancio per un valore corrispondente al loro di costo d'acquisto tramite l’iscrizione di una riserva negativa AX “</a:t>
            </a:r>
            <a:r>
              <a:rPr lang="it-IT" sz="2400" i="1" dirty="0">
                <a:solidFill>
                  <a:schemeClr val="tx1"/>
                </a:solidFill>
              </a:rPr>
              <a:t>Riserva negativa azioni proprie in portafoglio</a:t>
            </a:r>
            <a:r>
              <a:rPr lang="it-IT" sz="2400" dirty="0">
                <a:solidFill>
                  <a:schemeClr val="tx1"/>
                </a:solidFill>
              </a:rPr>
              <a:t>” che ai sensi dell'art 2424 del codice civile è ricompresa tra le voci del patrimonio netto. La formazione di detta riserva è concomitante all'acquisto delle azioni stesse</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128</a:t>
            </a:fld>
            <a:endParaRPr lang="it-IT"/>
          </a:p>
        </p:txBody>
      </p:sp>
    </p:spTree>
    <p:extLst>
      <p:ext uri="{BB962C8B-B14F-4D97-AF65-F5344CB8AC3E}">
        <p14:creationId xmlns:p14="http://schemas.microsoft.com/office/powerpoint/2010/main" val="427414312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dirty="0"/>
              <a:t>Azioni proprie (OIC 28)</a:t>
            </a:r>
          </a:p>
        </p:txBody>
      </p:sp>
      <p:sp>
        <p:nvSpPr>
          <p:cNvPr id="3" name="Segnaposto contenuto 2"/>
          <p:cNvSpPr>
            <a:spLocks noGrp="1"/>
          </p:cNvSpPr>
          <p:nvPr>
            <p:ph idx="1"/>
          </p:nvPr>
        </p:nvSpPr>
        <p:spPr>
          <a:xfrm>
            <a:off x="870775" y="1722711"/>
            <a:ext cx="10450450" cy="1827173"/>
          </a:xfrm>
        </p:spPr>
        <p:txBody>
          <a:bodyPr/>
          <a:lstStyle/>
          <a:p>
            <a:pPr marL="0" indent="0">
              <a:buNone/>
              <a:defRPr/>
            </a:pPr>
            <a:r>
              <a:rPr lang="it-IT" sz="2400" b="1" dirty="0">
                <a:solidFill>
                  <a:schemeClr val="tx1"/>
                </a:solidFill>
              </a:rPr>
              <a:t>Annullamento:</a:t>
            </a:r>
          </a:p>
          <a:p>
            <a:r>
              <a:rPr lang="it-IT" sz="2400" dirty="0">
                <a:solidFill>
                  <a:schemeClr val="tx1"/>
                </a:solidFill>
              </a:rPr>
              <a:t>Nel caso in cui l’assemblea decida di annullare le azioni proprie in portafoglio, la società, a seguito della delibera assembleare, storna la voce AX “</a:t>
            </a:r>
            <a:r>
              <a:rPr lang="it-IT" sz="2400" i="1" dirty="0">
                <a:solidFill>
                  <a:schemeClr val="tx1"/>
                </a:solidFill>
              </a:rPr>
              <a:t>Riserva negativa per azioni proprie in portafoglio</a:t>
            </a:r>
            <a:r>
              <a:rPr lang="it-IT" sz="2400" dirty="0">
                <a:solidFill>
                  <a:schemeClr val="tx1"/>
                </a:solidFill>
              </a:rPr>
              <a:t>” e contestualmente riduce il capitale sociale per il valore nominale delle azioni annullate. L’eventuale differenza tra il valore contabile della riserva e il valore nominale delle azioni annullate è imputata ad incremento o decremento del patrimonio netto.</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129</a:t>
            </a:fld>
            <a:endParaRPr lang="it-IT"/>
          </a:p>
        </p:txBody>
      </p:sp>
    </p:spTree>
    <p:extLst>
      <p:ext uri="{BB962C8B-B14F-4D97-AF65-F5344CB8AC3E}">
        <p14:creationId xmlns:p14="http://schemas.microsoft.com/office/powerpoint/2010/main" val="356143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2" y="1852612"/>
            <a:ext cx="100488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13</a:t>
            </a:fld>
            <a:endParaRPr lang="it-IT"/>
          </a:p>
        </p:txBody>
      </p:sp>
    </p:spTree>
    <p:extLst>
      <p:ext uri="{BB962C8B-B14F-4D97-AF65-F5344CB8AC3E}">
        <p14:creationId xmlns:p14="http://schemas.microsoft.com/office/powerpoint/2010/main" val="28600782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dirty="0"/>
              <a:t>Azioni proprie (OIC 28)</a:t>
            </a:r>
          </a:p>
        </p:txBody>
      </p:sp>
      <p:sp>
        <p:nvSpPr>
          <p:cNvPr id="3" name="Segnaposto contenuto 2"/>
          <p:cNvSpPr>
            <a:spLocks noGrp="1"/>
          </p:cNvSpPr>
          <p:nvPr>
            <p:ph idx="1"/>
          </p:nvPr>
        </p:nvSpPr>
        <p:spPr>
          <a:xfrm>
            <a:off x="870775" y="1722711"/>
            <a:ext cx="10450450" cy="1827173"/>
          </a:xfrm>
        </p:spPr>
        <p:txBody>
          <a:bodyPr/>
          <a:lstStyle/>
          <a:p>
            <a:pPr marL="0" indent="0">
              <a:buNone/>
              <a:defRPr/>
            </a:pPr>
            <a:r>
              <a:rPr lang="it-IT" sz="2400" b="1" dirty="0">
                <a:solidFill>
                  <a:schemeClr val="tx1"/>
                </a:solidFill>
              </a:rPr>
              <a:t>Vendita:</a:t>
            </a:r>
          </a:p>
          <a:p>
            <a:r>
              <a:rPr lang="it-IT" sz="2400" dirty="0">
                <a:solidFill>
                  <a:schemeClr val="tx1"/>
                </a:solidFill>
              </a:rPr>
              <a:t>Nel caso in cui l’assemblea decida di alienare le azioni proprie, l’eventuale differenza tra il valore contabile della voce AX “</a:t>
            </a:r>
            <a:r>
              <a:rPr lang="it-IT" sz="2400" i="1" dirty="0">
                <a:solidFill>
                  <a:schemeClr val="tx1"/>
                </a:solidFill>
              </a:rPr>
              <a:t>Riserva negativa per azioni proprie in portafoglio</a:t>
            </a:r>
            <a:r>
              <a:rPr lang="it-IT" sz="2400" dirty="0">
                <a:solidFill>
                  <a:schemeClr val="tx1"/>
                </a:solidFill>
              </a:rPr>
              <a:t>” e il valore di realizzo delle azioni alienate è imputata ad incremento o decremento di un’altra voce del patrimonio netto.</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130</a:t>
            </a:fld>
            <a:endParaRPr lang="it-IT"/>
          </a:p>
        </p:txBody>
      </p:sp>
    </p:spTree>
    <p:extLst>
      <p:ext uri="{BB962C8B-B14F-4D97-AF65-F5344CB8AC3E}">
        <p14:creationId xmlns:p14="http://schemas.microsoft.com/office/powerpoint/2010/main" val="8074432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r>
              <a:rPr lang="it-IT" altLang="it-IT" dirty="0"/>
              <a:t>Regole di transizione: OIC 28 (Azioni proprie)</a:t>
            </a:r>
          </a:p>
        </p:txBody>
      </p:sp>
      <p:sp>
        <p:nvSpPr>
          <p:cNvPr id="26627" name="Segnaposto contenuto 2"/>
          <p:cNvSpPr>
            <a:spLocks noGrp="1"/>
          </p:cNvSpPr>
          <p:nvPr>
            <p:ph idx="1"/>
          </p:nvPr>
        </p:nvSpPr>
        <p:spPr>
          <a:xfrm>
            <a:off x="870775" y="1646511"/>
            <a:ext cx="10450450" cy="1827173"/>
          </a:xfrm>
        </p:spPr>
        <p:txBody>
          <a:bodyPr/>
          <a:lstStyle/>
          <a:p>
            <a:r>
              <a:rPr lang="it-IT" sz="2400" dirty="0">
                <a:solidFill>
                  <a:schemeClr val="tx1"/>
                </a:solidFill>
              </a:rPr>
              <a:t>Gli eventuali effetti derivanti dall’applicazione dei paragrafi 37-39 in tema di acquisto, alienazione e annullamento di azioni proprie sono rilevati retroattivamente ai sensi dell’OIC 29</a:t>
            </a:r>
            <a:r>
              <a:rPr lang="it-IT" altLang="it-IT" sz="2400" dirty="0">
                <a:solidFill>
                  <a:schemeClr val="tx1"/>
                </a:solidFill>
              </a:rPr>
              <a:t>.</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131</a:t>
            </a:fld>
            <a:endParaRPr lang="it-IT"/>
          </a:p>
        </p:txBody>
      </p:sp>
    </p:spTree>
    <p:extLst>
      <p:ext uri="{BB962C8B-B14F-4D97-AF65-F5344CB8AC3E}">
        <p14:creationId xmlns:p14="http://schemas.microsoft.com/office/powerpoint/2010/main" val="209857603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1.1</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La A&amp;D S.p.A. (capitale sociale composto da 1.000 azioni del VN di euro 100) acquista, nel 2017, 50 azioni proprie, al prezzo di euro 120.</a:t>
            </a:r>
          </a:p>
        </p:txBody>
      </p:sp>
      <p:graphicFrame>
        <p:nvGraphicFramePr>
          <p:cNvPr id="5" name="Tabella 4"/>
          <p:cNvGraphicFramePr>
            <a:graphicFrameLocks noGrp="1"/>
          </p:cNvGraphicFramePr>
          <p:nvPr>
            <p:extLst>
              <p:ext uri="{D42A27DB-BD31-4B8C-83A1-F6EECF244321}">
                <p14:modId xmlns:p14="http://schemas.microsoft.com/office/powerpoint/2010/main" val="3811653780"/>
              </p:ext>
            </p:extLst>
          </p:nvPr>
        </p:nvGraphicFramePr>
        <p:xfrm>
          <a:off x="649816" y="1788459"/>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Riserva negativa azioni proprie in portafoglio</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dirty="0">
                          <a:latin typeface="Arial Narrow"/>
                        </a:rPr>
                        <a:t>Banca X</a:t>
                      </a:r>
                      <a:r>
                        <a:rPr lang="it-IT" sz="2400" baseline="0" dirty="0">
                          <a:latin typeface="Arial Narrow"/>
                        </a:rPr>
                        <a:t> c/c n. 123</a:t>
                      </a:r>
                      <a:endParaRPr lang="it-IT" sz="240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endParaRPr lang="it-IT" sz="2400" dirty="0">
                        <a:latin typeface="Calibri"/>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6.000,00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244748227"/>
              </p:ext>
            </p:extLst>
          </p:nvPr>
        </p:nvGraphicFramePr>
        <p:xfrm>
          <a:off x="663885" y="3333687"/>
          <a:ext cx="11015133" cy="18288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31/12/2017</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endParaRPr lang="it-IT" sz="2000" b="0" baseline="0" dirty="0">
                        <a:latin typeface="Arial Narrow" panose="020B0606020202030204" pitchFamily="34" charset="0"/>
                        <a:ea typeface="Times New Roman"/>
                      </a:endParaRPr>
                    </a:p>
                    <a:p>
                      <a:pPr marL="0" indent="0">
                        <a:spcBef>
                          <a:spcPts val="0"/>
                        </a:spcBef>
                        <a:spcAft>
                          <a:spcPts val="0"/>
                        </a:spcAft>
                        <a:buNone/>
                      </a:pPr>
                      <a:r>
                        <a:rPr lang="it-IT" sz="2000" b="0" baseline="0" dirty="0">
                          <a:latin typeface="Arial Narrow" panose="020B0606020202030204" pitchFamily="34" charset="0"/>
                          <a:ea typeface="Times New Roman"/>
                        </a:rPr>
                        <a:t>X) Riserva negativa per azioni proprie in portafoglio</a:t>
                      </a: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100.000</a:t>
                      </a: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r>
                        <a:rPr lang="it-IT" sz="2000" b="0" dirty="0">
                          <a:latin typeface="Arial Narrow" panose="020B0606020202030204" pitchFamily="34" charset="0"/>
                          <a:ea typeface="Times New Roman"/>
                        </a:rPr>
                        <a:t>(6.000)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132</a:t>
            </a:fld>
            <a:endParaRPr lang="it-IT"/>
          </a:p>
        </p:txBody>
      </p:sp>
    </p:spTree>
    <p:extLst>
      <p:ext uri="{BB962C8B-B14F-4D97-AF65-F5344CB8AC3E}">
        <p14:creationId xmlns:p14="http://schemas.microsoft.com/office/powerpoint/2010/main" val="38162205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1.1</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Le azioni proprie sono annullate nel 2018 a fronte del capitale sociale corrispondente.</a:t>
            </a:r>
          </a:p>
        </p:txBody>
      </p:sp>
      <p:graphicFrame>
        <p:nvGraphicFramePr>
          <p:cNvPr id="5" name="Tabella 4"/>
          <p:cNvGraphicFramePr>
            <a:graphicFrameLocks noGrp="1"/>
          </p:cNvGraphicFramePr>
          <p:nvPr>
            <p:extLst>
              <p:ext uri="{D42A27DB-BD31-4B8C-83A1-F6EECF244321}">
                <p14:modId xmlns:p14="http://schemas.microsoft.com/office/powerpoint/2010/main" val="1771378762"/>
              </p:ext>
            </p:extLst>
          </p:nvPr>
        </p:nvGraphicFramePr>
        <p:xfrm>
          <a:off x="649816" y="1788459"/>
          <a:ext cx="10661652" cy="146304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Diversi</a:t>
                      </a:r>
                    </a:p>
                    <a:p>
                      <a:pPr>
                        <a:spcAft>
                          <a:spcPts val="0"/>
                        </a:spcAft>
                      </a:pPr>
                      <a:endParaRPr lang="it-IT" sz="2400" i="0" dirty="0">
                        <a:latin typeface="Arial Narrow"/>
                      </a:endParaRPr>
                    </a:p>
                    <a:p>
                      <a:pPr>
                        <a:spcAft>
                          <a:spcPts val="0"/>
                        </a:spcAft>
                      </a:pPr>
                      <a:r>
                        <a:rPr lang="it-IT" sz="2400" i="0" dirty="0">
                          <a:latin typeface="Arial Narrow"/>
                        </a:rPr>
                        <a:t>Capitale</a:t>
                      </a:r>
                      <a:r>
                        <a:rPr lang="it-IT" sz="2400" i="0" baseline="0" dirty="0">
                          <a:latin typeface="Arial Narrow"/>
                        </a:rPr>
                        <a:t> sociale</a:t>
                      </a:r>
                    </a:p>
                    <a:p>
                      <a:pPr>
                        <a:spcAft>
                          <a:spcPts val="0"/>
                        </a:spcAft>
                      </a:pPr>
                      <a:r>
                        <a:rPr lang="it-IT" sz="2400" i="0" baseline="0" dirty="0">
                          <a:latin typeface="Arial Narrow"/>
                        </a:rPr>
                        <a:t>Altre riserve</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Riserva negativa azioni proprie in portafoglio</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kern="1200" dirty="0">
                          <a:solidFill>
                            <a:schemeClr val="tx1"/>
                          </a:solidFill>
                          <a:latin typeface="Arial Narrow"/>
                          <a:ea typeface="+mn-ea"/>
                          <a:cs typeface="+mn-cs"/>
                        </a:rPr>
                        <a:t>5.000,00</a:t>
                      </a:r>
                    </a:p>
                    <a:p>
                      <a:pPr algn="r">
                        <a:spcAft>
                          <a:spcPts val="0"/>
                        </a:spcAft>
                      </a:pPr>
                      <a:r>
                        <a:rPr lang="it-IT" sz="2400" kern="1200" dirty="0">
                          <a:solidFill>
                            <a:schemeClr val="tx1"/>
                          </a:solidFill>
                          <a:latin typeface="Arial Narrow"/>
                          <a:ea typeface="+mn-ea"/>
                          <a:cs typeface="+mn-cs"/>
                        </a:rPr>
                        <a:t>1.000,00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6.000,00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291437190"/>
              </p:ext>
            </p:extLst>
          </p:nvPr>
        </p:nvGraphicFramePr>
        <p:xfrm>
          <a:off x="663885" y="3482788"/>
          <a:ext cx="11015133" cy="15240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155699">
                <a:tc gridSpan="4">
                  <a:txBody>
                    <a:bodyPr/>
                    <a:lstStyle/>
                    <a:p>
                      <a:pPr algn="ctr">
                        <a:spcBef>
                          <a:spcPts val="1200"/>
                        </a:spcBef>
                        <a:spcAft>
                          <a:spcPts val="0"/>
                        </a:spcAft>
                      </a:pPr>
                      <a:r>
                        <a:rPr lang="it-IT" sz="2000" b="1" dirty="0">
                          <a:latin typeface="Arial Narrow"/>
                          <a:ea typeface="Times New Roman"/>
                          <a:cs typeface="Times New Roman"/>
                        </a:rPr>
                        <a:t>Stato patrimoniale al 31/12/2018</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r>
                        <a:rPr lang="it-IT" sz="2000" b="0" baseline="0" dirty="0">
                          <a:latin typeface="Arial Narrow" panose="020B0606020202030204" pitchFamily="34" charset="0"/>
                          <a:ea typeface="Times New Roman"/>
                        </a:rPr>
                        <a:t>VI)   Altre riserve</a:t>
                      </a:r>
                    </a:p>
                    <a:p>
                      <a:pPr marL="0" indent="0">
                        <a:spcBef>
                          <a:spcPts val="0"/>
                        </a:spcBef>
                        <a:spcAft>
                          <a:spcPts val="0"/>
                        </a:spcAft>
                        <a:buNone/>
                      </a:pP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95.000</a:t>
                      </a:r>
                    </a:p>
                    <a:p>
                      <a:pPr algn="r">
                        <a:spcBef>
                          <a:spcPts val="0"/>
                        </a:spcBef>
                        <a:spcAft>
                          <a:spcPts val="0"/>
                        </a:spcAft>
                      </a:pPr>
                      <a:r>
                        <a:rPr lang="it-IT" sz="2000" b="0" dirty="0">
                          <a:latin typeface="Arial Narrow" panose="020B0606020202030204" pitchFamily="34" charset="0"/>
                          <a:ea typeface="Times New Roman"/>
                        </a:rPr>
                        <a:t>(1.000)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133</a:t>
            </a:fld>
            <a:endParaRPr lang="it-IT"/>
          </a:p>
        </p:txBody>
      </p:sp>
    </p:spTree>
    <p:extLst>
      <p:ext uri="{BB962C8B-B14F-4D97-AF65-F5344CB8AC3E}">
        <p14:creationId xmlns:p14="http://schemas.microsoft.com/office/powerpoint/2010/main" val="40379094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1.2</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La A&amp;D S.p.A. (capitale sociale composto da 1.000 azioni del VN di euro 100) acquista, nel 2017, 50 azioni proprie, al prezzo di euro 90.</a:t>
            </a:r>
          </a:p>
        </p:txBody>
      </p:sp>
      <p:graphicFrame>
        <p:nvGraphicFramePr>
          <p:cNvPr id="5" name="Tabella 4"/>
          <p:cNvGraphicFramePr>
            <a:graphicFrameLocks noGrp="1"/>
          </p:cNvGraphicFramePr>
          <p:nvPr>
            <p:extLst>
              <p:ext uri="{D42A27DB-BD31-4B8C-83A1-F6EECF244321}">
                <p14:modId xmlns:p14="http://schemas.microsoft.com/office/powerpoint/2010/main" val="2974482125"/>
              </p:ext>
            </p:extLst>
          </p:nvPr>
        </p:nvGraphicFramePr>
        <p:xfrm>
          <a:off x="649816" y="1788459"/>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Riserva negativa azioni proprie in portafoglio</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dirty="0">
                          <a:latin typeface="Arial Narrow"/>
                        </a:rPr>
                        <a:t>Banca X</a:t>
                      </a:r>
                      <a:r>
                        <a:rPr lang="it-IT" sz="2400" baseline="0" dirty="0">
                          <a:latin typeface="Arial Narrow"/>
                        </a:rPr>
                        <a:t> c/c n. 123</a:t>
                      </a:r>
                      <a:endParaRPr lang="it-IT" sz="240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endParaRPr lang="it-IT" sz="2400" dirty="0">
                        <a:latin typeface="Calibri"/>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4.500,00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202918463"/>
              </p:ext>
            </p:extLst>
          </p:nvPr>
        </p:nvGraphicFramePr>
        <p:xfrm>
          <a:off x="663885" y="3333687"/>
          <a:ext cx="11015133" cy="18288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31/12/2017</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endParaRPr lang="it-IT" sz="2000" b="0" baseline="0" dirty="0">
                        <a:latin typeface="Arial Narrow" panose="020B0606020202030204" pitchFamily="34" charset="0"/>
                        <a:ea typeface="Times New Roman"/>
                      </a:endParaRPr>
                    </a:p>
                    <a:p>
                      <a:pPr marL="0" indent="0">
                        <a:spcBef>
                          <a:spcPts val="0"/>
                        </a:spcBef>
                        <a:spcAft>
                          <a:spcPts val="0"/>
                        </a:spcAft>
                        <a:buNone/>
                      </a:pPr>
                      <a:r>
                        <a:rPr lang="it-IT" sz="2000" b="0" baseline="0" dirty="0">
                          <a:latin typeface="Arial Narrow" panose="020B0606020202030204" pitchFamily="34" charset="0"/>
                          <a:ea typeface="Times New Roman"/>
                        </a:rPr>
                        <a:t>X)    Riserva negativa per azioni proprie in portafoglio</a:t>
                      </a: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100.000</a:t>
                      </a: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r>
                        <a:rPr lang="it-IT" sz="2000" b="0" dirty="0">
                          <a:latin typeface="Arial Narrow" panose="020B0606020202030204" pitchFamily="34" charset="0"/>
                          <a:ea typeface="Times New Roman"/>
                        </a:rPr>
                        <a:t>(4.500)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134</a:t>
            </a:fld>
            <a:endParaRPr lang="it-IT"/>
          </a:p>
        </p:txBody>
      </p:sp>
    </p:spTree>
    <p:extLst>
      <p:ext uri="{BB962C8B-B14F-4D97-AF65-F5344CB8AC3E}">
        <p14:creationId xmlns:p14="http://schemas.microsoft.com/office/powerpoint/2010/main" val="301858406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1.2</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Le azioni proprie sono annullate nel 2018 a fronte del capitale sociale corrispondente.</a:t>
            </a:r>
          </a:p>
        </p:txBody>
      </p:sp>
      <p:graphicFrame>
        <p:nvGraphicFramePr>
          <p:cNvPr id="5" name="Tabella 4"/>
          <p:cNvGraphicFramePr>
            <a:graphicFrameLocks noGrp="1"/>
          </p:cNvGraphicFramePr>
          <p:nvPr>
            <p:extLst>
              <p:ext uri="{D42A27DB-BD31-4B8C-83A1-F6EECF244321}">
                <p14:modId xmlns:p14="http://schemas.microsoft.com/office/powerpoint/2010/main" val="1611435856"/>
              </p:ext>
            </p:extLst>
          </p:nvPr>
        </p:nvGraphicFramePr>
        <p:xfrm>
          <a:off x="649816" y="1788459"/>
          <a:ext cx="10661652" cy="146304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Capitale</a:t>
                      </a:r>
                      <a:r>
                        <a:rPr lang="it-IT" sz="2400" i="0" baseline="0" dirty="0">
                          <a:latin typeface="Arial Narrow"/>
                        </a:rPr>
                        <a:t> sociale</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Diversi</a:t>
                      </a:r>
                    </a:p>
                    <a:p>
                      <a:pPr>
                        <a:spcAft>
                          <a:spcPts val="0"/>
                        </a:spcAft>
                      </a:pPr>
                      <a:r>
                        <a:rPr lang="it-IT" sz="2400" i="0" dirty="0">
                          <a:latin typeface="Arial Narrow"/>
                        </a:rPr>
                        <a:t>Riserva negativa azioni proprie in portafoglio</a:t>
                      </a:r>
                    </a:p>
                    <a:p>
                      <a:pPr>
                        <a:spcAft>
                          <a:spcPts val="0"/>
                        </a:spcAft>
                      </a:pPr>
                      <a:r>
                        <a:rPr lang="it-IT" sz="2400" i="0" dirty="0">
                          <a:latin typeface="Arial Narrow"/>
                        </a:rPr>
                        <a:t>Altre riserve</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kern="1200" dirty="0">
                          <a:solidFill>
                            <a:schemeClr val="tx1"/>
                          </a:solidFill>
                          <a:latin typeface="Arial Narrow"/>
                          <a:ea typeface="+mn-ea"/>
                          <a:cs typeface="+mn-cs"/>
                        </a:rPr>
                        <a:t>4.500,00</a:t>
                      </a:r>
                    </a:p>
                    <a:p>
                      <a:pPr algn="r">
                        <a:spcAft>
                          <a:spcPts val="0"/>
                        </a:spcAft>
                      </a:pPr>
                      <a:r>
                        <a:rPr lang="it-IT" sz="2400" kern="1200" dirty="0">
                          <a:solidFill>
                            <a:schemeClr val="tx1"/>
                          </a:solidFill>
                          <a:latin typeface="Arial Narrow"/>
                          <a:ea typeface="+mn-ea"/>
                          <a:cs typeface="+mn-cs"/>
                        </a:rPr>
                        <a:t>500,00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5.000,00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239929365"/>
              </p:ext>
            </p:extLst>
          </p:nvPr>
        </p:nvGraphicFramePr>
        <p:xfrm>
          <a:off x="663885" y="3482788"/>
          <a:ext cx="11015133" cy="15240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155699">
                <a:tc gridSpan="4">
                  <a:txBody>
                    <a:bodyPr/>
                    <a:lstStyle/>
                    <a:p>
                      <a:pPr algn="ctr">
                        <a:spcBef>
                          <a:spcPts val="1200"/>
                        </a:spcBef>
                        <a:spcAft>
                          <a:spcPts val="0"/>
                        </a:spcAft>
                      </a:pPr>
                      <a:r>
                        <a:rPr lang="it-IT" sz="2000" b="1" dirty="0">
                          <a:latin typeface="Arial Narrow"/>
                          <a:ea typeface="Times New Roman"/>
                          <a:cs typeface="Times New Roman"/>
                        </a:rPr>
                        <a:t>Stato patrimoniale al 31/12/2018</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r>
                        <a:rPr lang="it-IT" sz="2000" b="0" baseline="0" dirty="0">
                          <a:latin typeface="Arial Narrow" panose="020B0606020202030204" pitchFamily="34" charset="0"/>
                          <a:ea typeface="Times New Roman"/>
                        </a:rPr>
                        <a:t>VI)   Altre riserve</a:t>
                      </a:r>
                    </a:p>
                    <a:p>
                      <a:pPr marL="0" indent="0">
                        <a:spcBef>
                          <a:spcPts val="0"/>
                        </a:spcBef>
                        <a:spcAft>
                          <a:spcPts val="0"/>
                        </a:spcAft>
                        <a:buNone/>
                      </a:pP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95.000</a:t>
                      </a:r>
                    </a:p>
                    <a:p>
                      <a:pPr algn="r">
                        <a:spcBef>
                          <a:spcPts val="0"/>
                        </a:spcBef>
                        <a:spcAft>
                          <a:spcPts val="0"/>
                        </a:spcAft>
                      </a:pPr>
                      <a:r>
                        <a:rPr lang="it-IT" sz="2000" b="0" dirty="0">
                          <a:latin typeface="Arial Narrow" panose="020B0606020202030204" pitchFamily="34" charset="0"/>
                          <a:ea typeface="Times New Roman"/>
                        </a:rPr>
                        <a:t>500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135</a:t>
            </a:fld>
            <a:endParaRPr lang="it-IT"/>
          </a:p>
        </p:txBody>
      </p:sp>
    </p:spTree>
    <p:extLst>
      <p:ext uri="{BB962C8B-B14F-4D97-AF65-F5344CB8AC3E}">
        <p14:creationId xmlns:p14="http://schemas.microsoft.com/office/powerpoint/2010/main" val="38962044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2.1</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La A&amp;D S.p.A. (capitale sociale composto da 1.000 azioni del VN di euro 100) acquista, nel 2017, 50 azioni proprie, al prezzo di euro 120.</a:t>
            </a:r>
          </a:p>
        </p:txBody>
      </p:sp>
      <p:graphicFrame>
        <p:nvGraphicFramePr>
          <p:cNvPr id="5" name="Tabella 4"/>
          <p:cNvGraphicFramePr>
            <a:graphicFrameLocks noGrp="1"/>
          </p:cNvGraphicFramePr>
          <p:nvPr>
            <p:extLst>
              <p:ext uri="{D42A27DB-BD31-4B8C-83A1-F6EECF244321}">
                <p14:modId xmlns:p14="http://schemas.microsoft.com/office/powerpoint/2010/main" val="603947492"/>
              </p:ext>
            </p:extLst>
          </p:nvPr>
        </p:nvGraphicFramePr>
        <p:xfrm>
          <a:off x="649816" y="1788459"/>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Riserva negativa azioni proprie in portafoglio</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dirty="0">
                          <a:latin typeface="Arial Narrow"/>
                        </a:rPr>
                        <a:t>Banca X</a:t>
                      </a:r>
                      <a:r>
                        <a:rPr lang="it-IT" sz="2400" baseline="0" dirty="0">
                          <a:latin typeface="Arial Narrow"/>
                        </a:rPr>
                        <a:t> c/c n. 123</a:t>
                      </a:r>
                      <a:endParaRPr lang="it-IT" sz="240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endParaRPr lang="it-IT" sz="2400" dirty="0">
                        <a:latin typeface="Calibri"/>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6.000,00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409835608"/>
              </p:ext>
            </p:extLst>
          </p:nvPr>
        </p:nvGraphicFramePr>
        <p:xfrm>
          <a:off x="663885" y="3333687"/>
          <a:ext cx="11015133" cy="18288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31/12/2017</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endParaRPr lang="it-IT" sz="2000" b="0" baseline="0" dirty="0">
                        <a:latin typeface="Arial Narrow" panose="020B0606020202030204" pitchFamily="34" charset="0"/>
                        <a:ea typeface="Times New Roman"/>
                      </a:endParaRPr>
                    </a:p>
                    <a:p>
                      <a:pPr marL="0" indent="0">
                        <a:spcBef>
                          <a:spcPts val="0"/>
                        </a:spcBef>
                        <a:spcAft>
                          <a:spcPts val="0"/>
                        </a:spcAft>
                        <a:buNone/>
                      </a:pPr>
                      <a:r>
                        <a:rPr lang="it-IT" sz="2000" b="0" baseline="0" dirty="0">
                          <a:latin typeface="Arial Narrow" panose="020B0606020202030204" pitchFamily="34" charset="0"/>
                          <a:ea typeface="Times New Roman"/>
                        </a:rPr>
                        <a:t>X)    Riserva negativa per azioni proprie in portafoglio</a:t>
                      </a: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100.000</a:t>
                      </a: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r>
                        <a:rPr lang="it-IT" sz="2000" b="0" dirty="0">
                          <a:latin typeface="Arial Narrow" panose="020B0606020202030204" pitchFamily="34" charset="0"/>
                          <a:ea typeface="Times New Roman"/>
                        </a:rPr>
                        <a:t>(6.000)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136</a:t>
            </a:fld>
            <a:endParaRPr lang="it-IT"/>
          </a:p>
        </p:txBody>
      </p:sp>
    </p:spTree>
    <p:extLst>
      <p:ext uri="{BB962C8B-B14F-4D97-AF65-F5344CB8AC3E}">
        <p14:creationId xmlns:p14="http://schemas.microsoft.com/office/powerpoint/2010/main" val="25023642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2.1</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Le azioni proprie sono vendute nel 2018 al prezzo di euro 110.</a:t>
            </a:r>
          </a:p>
        </p:txBody>
      </p:sp>
      <p:graphicFrame>
        <p:nvGraphicFramePr>
          <p:cNvPr id="5" name="Tabella 4"/>
          <p:cNvGraphicFramePr>
            <a:graphicFrameLocks noGrp="1"/>
          </p:cNvGraphicFramePr>
          <p:nvPr>
            <p:extLst>
              <p:ext uri="{D42A27DB-BD31-4B8C-83A1-F6EECF244321}">
                <p14:modId xmlns:p14="http://schemas.microsoft.com/office/powerpoint/2010/main" val="2499947744"/>
              </p:ext>
            </p:extLst>
          </p:nvPr>
        </p:nvGraphicFramePr>
        <p:xfrm>
          <a:off x="649816" y="1788459"/>
          <a:ext cx="10661652" cy="146304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Diversi</a:t>
                      </a:r>
                    </a:p>
                    <a:p>
                      <a:pPr>
                        <a:spcAft>
                          <a:spcPts val="0"/>
                        </a:spcAft>
                      </a:pPr>
                      <a:endParaRPr lang="it-IT" sz="2400" i="0" dirty="0">
                        <a:latin typeface="Arial Narrow"/>
                      </a:endParaRPr>
                    </a:p>
                    <a:p>
                      <a:pPr>
                        <a:spcAft>
                          <a:spcPts val="0"/>
                        </a:spcAft>
                      </a:pPr>
                      <a:r>
                        <a:rPr lang="it-IT" sz="2400" i="0" dirty="0">
                          <a:latin typeface="Arial Narrow"/>
                        </a:rPr>
                        <a:t>Banca Y c/c n. 123</a:t>
                      </a:r>
                      <a:endParaRPr lang="it-IT" sz="2400" i="0" baseline="0" dirty="0">
                        <a:latin typeface="Arial Narrow"/>
                      </a:endParaRPr>
                    </a:p>
                    <a:p>
                      <a:pPr>
                        <a:spcAft>
                          <a:spcPts val="0"/>
                        </a:spcAft>
                      </a:pPr>
                      <a:r>
                        <a:rPr lang="it-IT" sz="2400" i="0" baseline="0" dirty="0">
                          <a:latin typeface="Arial Narrow"/>
                        </a:rPr>
                        <a:t>Altre riserve</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Riserva negativa azioni proprie in portafoglio</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kern="1200" dirty="0">
                          <a:solidFill>
                            <a:schemeClr val="tx1"/>
                          </a:solidFill>
                          <a:latin typeface="Arial Narrow"/>
                          <a:ea typeface="+mn-ea"/>
                          <a:cs typeface="+mn-cs"/>
                        </a:rPr>
                        <a:t>5.500,00</a:t>
                      </a:r>
                    </a:p>
                    <a:p>
                      <a:pPr algn="r">
                        <a:spcAft>
                          <a:spcPts val="0"/>
                        </a:spcAft>
                      </a:pPr>
                      <a:r>
                        <a:rPr lang="it-IT" sz="2400" kern="1200" dirty="0">
                          <a:solidFill>
                            <a:schemeClr val="tx1"/>
                          </a:solidFill>
                          <a:latin typeface="Arial Narrow"/>
                          <a:ea typeface="+mn-ea"/>
                          <a:cs typeface="+mn-cs"/>
                        </a:rPr>
                        <a:t>500,00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6.000,00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510347631"/>
              </p:ext>
            </p:extLst>
          </p:nvPr>
        </p:nvGraphicFramePr>
        <p:xfrm>
          <a:off x="663885" y="3482788"/>
          <a:ext cx="11015133" cy="15240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155699">
                <a:tc gridSpan="4">
                  <a:txBody>
                    <a:bodyPr/>
                    <a:lstStyle/>
                    <a:p>
                      <a:pPr algn="ctr">
                        <a:spcBef>
                          <a:spcPts val="1200"/>
                        </a:spcBef>
                        <a:spcAft>
                          <a:spcPts val="0"/>
                        </a:spcAft>
                      </a:pPr>
                      <a:r>
                        <a:rPr lang="it-IT" sz="2000" b="1" dirty="0">
                          <a:latin typeface="Arial Narrow"/>
                          <a:ea typeface="Times New Roman"/>
                          <a:cs typeface="Times New Roman"/>
                        </a:rPr>
                        <a:t>Stato patrimoniale al 31/12/2018</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r>
                        <a:rPr lang="it-IT" sz="2000" b="0" baseline="0" dirty="0">
                          <a:latin typeface="Arial Narrow" panose="020B0606020202030204" pitchFamily="34" charset="0"/>
                          <a:ea typeface="Times New Roman"/>
                        </a:rPr>
                        <a:t>VI)   Altre riserve</a:t>
                      </a:r>
                    </a:p>
                    <a:p>
                      <a:pPr marL="0" indent="0">
                        <a:spcBef>
                          <a:spcPts val="0"/>
                        </a:spcBef>
                        <a:spcAft>
                          <a:spcPts val="0"/>
                        </a:spcAft>
                        <a:buNone/>
                      </a:pP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100.000</a:t>
                      </a:r>
                    </a:p>
                    <a:p>
                      <a:pPr algn="r">
                        <a:spcBef>
                          <a:spcPts val="0"/>
                        </a:spcBef>
                        <a:spcAft>
                          <a:spcPts val="0"/>
                        </a:spcAft>
                      </a:pPr>
                      <a:r>
                        <a:rPr lang="it-IT" sz="2000" b="0" dirty="0">
                          <a:latin typeface="Arial Narrow" panose="020B0606020202030204" pitchFamily="34" charset="0"/>
                          <a:ea typeface="Times New Roman"/>
                        </a:rPr>
                        <a:t>(500)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137</a:t>
            </a:fld>
            <a:endParaRPr lang="it-IT"/>
          </a:p>
        </p:txBody>
      </p:sp>
    </p:spTree>
    <p:extLst>
      <p:ext uri="{BB962C8B-B14F-4D97-AF65-F5344CB8AC3E}">
        <p14:creationId xmlns:p14="http://schemas.microsoft.com/office/powerpoint/2010/main" val="98407747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2.2</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La A&amp;D S.p.A. (capitale sociale composto da 1.000 azioni del VN di euro 100) acquista, nel 2017, 50 azioni proprie, al prezzo di euro 120.</a:t>
            </a:r>
          </a:p>
        </p:txBody>
      </p:sp>
      <p:graphicFrame>
        <p:nvGraphicFramePr>
          <p:cNvPr id="5" name="Tabella 4"/>
          <p:cNvGraphicFramePr>
            <a:graphicFrameLocks noGrp="1"/>
          </p:cNvGraphicFramePr>
          <p:nvPr>
            <p:extLst>
              <p:ext uri="{D42A27DB-BD31-4B8C-83A1-F6EECF244321}">
                <p14:modId xmlns:p14="http://schemas.microsoft.com/office/powerpoint/2010/main" val="1939340139"/>
              </p:ext>
            </p:extLst>
          </p:nvPr>
        </p:nvGraphicFramePr>
        <p:xfrm>
          <a:off x="649816" y="1788459"/>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Riserva negativa azioni proprie in portafoglio</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dirty="0">
                          <a:latin typeface="Arial Narrow"/>
                        </a:rPr>
                        <a:t>Banca X</a:t>
                      </a:r>
                      <a:r>
                        <a:rPr lang="it-IT" sz="2400" baseline="0" dirty="0">
                          <a:latin typeface="Arial Narrow"/>
                        </a:rPr>
                        <a:t> c/c n. 123</a:t>
                      </a:r>
                      <a:endParaRPr lang="it-IT" sz="240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endParaRPr lang="it-IT" sz="2400" dirty="0">
                        <a:latin typeface="Calibri"/>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6.000,00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427344720"/>
              </p:ext>
            </p:extLst>
          </p:nvPr>
        </p:nvGraphicFramePr>
        <p:xfrm>
          <a:off x="663885" y="3333687"/>
          <a:ext cx="11015133" cy="18288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31/12/2017</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endParaRPr lang="it-IT" sz="2000" b="0" baseline="0" dirty="0">
                        <a:latin typeface="Arial Narrow" panose="020B0606020202030204" pitchFamily="34" charset="0"/>
                        <a:ea typeface="Times New Roman"/>
                      </a:endParaRPr>
                    </a:p>
                    <a:p>
                      <a:pPr marL="0" indent="0">
                        <a:spcBef>
                          <a:spcPts val="0"/>
                        </a:spcBef>
                        <a:spcAft>
                          <a:spcPts val="0"/>
                        </a:spcAft>
                        <a:buNone/>
                      </a:pPr>
                      <a:r>
                        <a:rPr lang="it-IT" sz="2000" b="0" baseline="0" dirty="0">
                          <a:latin typeface="Arial Narrow" panose="020B0606020202030204" pitchFamily="34" charset="0"/>
                          <a:ea typeface="Times New Roman"/>
                        </a:rPr>
                        <a:t>X) Riserva negativa per azioni proprie in portafoglio</a:t>
                      </a: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100.000</a:t>
                      </a: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endParaRPr lang="it-IT" sz="2000" b="0" dirty="0">
                        <a:latin typeface="Arial Narrow" panose="020B0606020202030204" pitchFamily="34" charset="0"/>
                        <a:ea typeface="Times New Roman"/>
                      </a:endParaRPr>
                    </a:p>
                    <a:p>
                      <a:pPr algn="r">
                        <a:spcBef>
                          <a:spcPts val="0"/>
                        </a:spcBef>
                        <a:spcAft>
                          <a:spcPts val="0"/>
                        </a:spcAft>
                      </a:pPr>
                      <a:r>
                        <a:rPr lang="it-IT" sz="2000" b="0" dirty="0">
                          <a:latin typeface="Arial Narrow" panose="020B0606020202030204" pitchFamily="34" charset="0"/>
                          <a:ea typeface="Times New Roman"/>
                        </a:rPr>
                        <a:t>(6.000)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138</a:t>
            </a:fld>
            <a:endParaRPr lang="it-IT"/>
          </a:p>
        </p:txBody>
      </p:sp>
    </p:spTree>
    <p:extLst>
      <p:ext uri="{BB962C8B-B14F-4D97-AF65-F5344CB8AC3E}">
        <p14:creationId xmlns:p14="http://schemas.microsoft.com/office/powerpoint/2010/main" val="130651227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2.2</a:t>
            </a:r>
          </a:p>
        </p:txBody>
      </p:sp>
      <p:sp>
        <p:nvSpPr>
          <p:cNvPr id="2" name="Segnaposto testo 1"/>
          <p:cNvSpPr>
            <a:spLocks noGrp="1"/>
          </p:cNvSpPr>
          <p:nvPr>
            <p:ph type="body" idx="1"/>
          </p:nvPr>
        </p:nvSpPr>
        <p:spPr>
          <a:xfrm>
            <a:off x="448733" y="689812"/>
            <a:ext cx="11201400" cy="1028922"/>
          </a:xfrm>
        </p:spPr>
        <p:txBody>
          <a:bodyPr/>
          <a:lstStyle/>
          <a:p>
            <a:r>
              <a:rPr lang="it-IT" sz="2400" dirty="0">
                <a:solidFill>
                  <a:schemeClr val="tx1"/>
                </a:solidFill>
              </a:rPr>
              <a:t>Le azioni proprie sono vendute nel 2018 al prezzo di euro 140.</a:t>
            </a:r>
          </a:p>
        </p:txBody>
      </p:sp>
      <p:graphicFrame>
        <p:nvGraphicFramePr>
          <p:cNvPr id="5" name="Tabella 4"/>
          <p:cNvGraphicFramePr>
            <a:graphicFrameLocks noGrp="1"/>
          </p:cNvGraphicFramePr>
          <p:nvPr>
            <p:extLst>
              <p:ext uri="{D42A27DB-BD31-4B8C-83A1-F6EECF244321}">
                <p14:modId xmlns:p14="http://schemas.microsoft.com/office/powerpoint/2010/main" val="1207277617"/>
              </p:ext>
            </p:extLst>
          </p:nvPr>
        </p:nvGraphicFramePr>
        <p:xfrm>
          <a:off x="649816" y="1788459"/>
          <a:ext cx="10661652" cy="146304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Banca Y c/c n. 123</a:t>
                      </a:r>
                      <a:endParaRPr lang="it-IT" sz="2400" i="0" baseline="0" dirty="0">
                        <a:latin typeface="Arial Narrow"/>
                      </a:endParaRPr>
                    </a:p>
                    <a:p>
                      <a:pPr>
                        <a:spcAft>
                          <a:spcPts val="0"/>
                        </a:spcAft>
                      </a:pP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Diversi</a:t>
                      </a:r>
                    </a:p>
                    <a:p>
                      <a:pPr>
                        <a:spcAft>
                          <a:spcPts val="0"/>
                        </a:spcAft>
                      </a:pPr>
                      <a:r>
                        <a:rPr lang="it-IT" sz="2400" i="0" dirty="0">
                          <a:latin typeface="Arial Narrow"/>
                        </a:rPr>
                        <a:t>Riserva negativa azioni proprie in portafoglio</a:t>
                      </a:r>
                    </a:p>
                    <a:p>
                      <a:pPr>
                        <a:spcAft>
                          <a:spcPts val="0"/>
                        </a:spcAft>
                      </a:pPr>
                      <a:r>
                        <a:rPr lang="it-IT" sz="2400" i="0" dirty="0">
                          <a:latin typeface="Arial Narrow"/>
                        </a:rPr>
                        <a:t>Altre riserve</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kern="1200" dirty="0">
                          <a:solidFill>
                            <a:schemeClr val="tx1"/>
                          </a:solidFill>
                          <a:latin typeface="Arial Narrow"/>
                          <a:ea typeface="+mn-ea"/>
                          <a:cs typeface="+mn-cs"/>
                        </a:rPr>
                        <a:t>6.000,00</a:t>
                      </a:r>
                    </a:p>
                    <a:p>
                      <a:pPr algn="r">
                        <a:spcAft>
                          <a:spcPts val="0"/>
                        </a:spcAft>
                      </a:pPr>
                      <a:r>
                        <a:rPr lang="it-IT" sz="2400" kern="1200" dirty="0">
                          <a:solidFill>
                            <a:schemeClr val="tx1"/>
                          </a:solidFill>
                          <a:latin typeface="Arial Narrow"/>
                          <a:ea typeface="+mn-ea"/>
                          <a:cs typeface="+mn-cs"/>
                        </a:rPr>
                        <a:t>1.000,00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7.000,00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477595785"/>
              </p:ext>
            </p:extLst>
          </p:nvPr>
        </p:nvGraphicFramePr>
        <p:xfrm>
          <a:off x="663885" y="3482788"/>
          <a:ext cx="11015133" cy="15240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155699">
                <a:tc gridSpan="4">
                  <a:txBody>
                    <a:bodyPr/>
                    <a:lstStyle/>
                    <a:p>
                      <a:pPr algn="ctr">
                        <a:spcBef>
                          <a:spcPts val="1200"/>
                        </a:spcBef>
                        <a:spcAft>
                          <a:spcPts val="0"/>
                        </a:spcAft>
                      </a:pPr>
                      <a:r>
                        <a:rPr lang="it-IT" sz="2000" b="1" dirty="0">
                          <a:latin typeface="Arial Narrow"/>
                          <a:ea typeface="Times New Roman"/>
                          <a:cs typeface="Times New Roman"/>
                        </a:rPr>
                        <a:t>Stato patrimoniale al 31/12/2018</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indent="-342900">
                        <a:spcBef>
                          <a:spcPts val="0"/>
                        </a:spcBef>
                        <a:spcAft>
                          <a:spcPts val="0"/>
                        </a:spcAft>
                        <a:buAutoNum type="alphaUcParenR"/>
                      </a:pPr>
                      <a:r>
                        <a:rPr lang="it-IT" sz="2000" b="0" dirty="0">
                          <a:latin typeface="Arial Narrow" panose="020B0606020202030204" pitchFamily="34" charset="0"/>
                          <a:ea typeface="Times New Roman"/>
                        </a:rPr>
                        <a:t>Patrimonio netto</a:t>
                      </a:r>
                    </a:p>
                    <a:p>
                      <a:pPr marL="400050" indent="-400050">
                        <a:spcBef>
                          <a:spcPts val="0"/>
                        </a:spcBef>
                        <a:spcAft>
                          <a:spcPts val="0"/>
                        </a:spcAft>
                        <a:buAutoNum type="romanUcParenR"/>
                      </a:pPr>
                      <a:r>
                        <a:rPr lang="it-IT" sz="2000" b="0" baseline="0" dirty="0">
                          <a:latin typeface="Arial Narrow" panose="020B0606020202030204" pitchFamily="34" charset="0"/>
                          <a:ea typeface="Times New Roman"/>
                        </a:rPr>
                        <a:t>Capitale</a:t>
                      </a:r>
                    </a:p>
                    <a:p>
                      <a:pPr marL="0" indent="0">
                        <a:spcBef>
                          <a:spcPts val="0"/>
                        </a:spcBef>
                        <a:spcAft>
                          <a:spcPts val="0"/>
                        </a:spcAft>
                        <a:buNone/>
                      </a:pPr>
                      <a:r>
                        <a:rPr lang="it-IT" sz="2000" b="0" baseline="0" dirty="0">
                          <a:latin typeface="Arial Narrow" panose="020B0606020202030204" pitchFamily="34" charset="0"/>
                          <a:ea typeface="Times New Roman"/>
                        </a:rPr>
                        <a:t>VI)   Altre riserve</a:t>
                      </a:r>
                    </a:p>
                    <a:p>
                      <a:pPr marL="0" indent="0">
                        <a:spcBef>
                          <a:spcPts val="0"/>
                        </a:spcBef>
                        <a:spcAft>
                          <a:spcPts val="0"/>
                        </a:spcAft>
                        <a:buNone/>
                      </a:pPr>
                      <a:endParaRPr lang="it-IT" sz="2000" b="0" dirty="0">
                        <a:latin typeface="Arial Narrow" panose="020B0606020202030204" pitchFamily="34" charset="0"/>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p>
                      <a:pPr algn="r">
                        <a:spcBef>
                          <a:spcPts val="0"/>
                        </a:spcBef>
                        <a:spcAft>
                          <a:spcPts val="0"/>
                        </a:spcAft>
                      </a:pPr>
                      <a:r>
                        <a:rPr lang="it-IT" sz="2000" b="0" dirty="0">
                          <a:latin typeface="Arial Narrow" panose="020B0606020202030204" pitchFamily="34" charset="0"/>
                          <a:ea typeface="Times New Roman"/>
                        </a:rPr>
                        <a:t>100.000</a:t>
                      </a:r>
                    </a:p>
                    <a:p>
                      <a:pPr algn="r">
                        <a:spcBef>
                          <a:spcPts val="0"/>
                        </a:spcBef>
                        <a:spcAft>
                          <a:spcPts val="0"/>
                        </a:spcAft>
                      </a:pPr>
                      <a:r>
                        <a:rPr lang="it-IT" sz="2000" b="0" dirty="0">
                          <a:latin typeface="Arial Narrow" panose="020B0606020202030204" pitchFamily="34" charset="0"/>
                          <a:ea typeface="Times New Roman"/>
                        </a:rPr>
                        <a:t>1.000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139</a:t>
            </a:fld>
            <a:endParaRPr lang="it-IT"/>
          </a:p>
        </p:txBody>
      </p:sp>
    </p:spTree>
    <p:extLst>
      <p:ext uri="{BB962C8B-B14F-4D97-AF65-F5344CB8AC3E}">
        <p14:creationId xmlns:p14="http://schemas.microsoft.com/office/powerpoint/2010/main" val="543235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810" y="493900"/>
            <a:ext cx="8018648" cy="532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14</a:t>
            </a:fld>
            <a:endParaRPr lang="it-IT"/>
          </a:p>
        </p:txBody>
      </p:sp>
    </p:spTree>
    <p:extLst>
      <p:ext uri="{BB962C8B-B14F-4D97-AF65-F5344CB8AC3E}">
        <p14:creationId xmlns:p14="http://schemas.microsoft.com/office/powerpoint/2010/main" val="287721371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Le poste in valuta</a:t>
            </a:r>
          </a:p>
        </p:txBody>
      </p:sp>
    </p:spTree>
    <p:extLst>
      <p:ext uri="{BB962C8B-B14F-4D97-AF65-F5344CB8AC3E}">
        <p14:creationId xmlns:p14="http://schemas.microsoft.com/office/powerpoint/2010/main" val="3038261195"/>
      </p:ext>
    </p:extLst>
  </p:cSld>
  <p:clrMapOvr>
    <a:masterClrMapping/>
  </p:clrMapOvr>
  <p:transition>
    <p:wip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3008126289"/>
              </p:ext>
            </p:extLst>
          </p:nvPr>
        </p:nvGraphicFramePr>
        <p:xfrm>
          <a:off x="555812" y="811831"/>
          <a:ext cx="11184467" cy="4416552"/>
        </p:xfrm>
        <a:graphic>
          <a:graphicData uri="http://schemas.openxmlformats.org/drawingml/2006/table">
            <a:tbl>
              <a:tblPr firstRow="1" firstCol="1" bandRow="1"/>
              <a:tblGrid>
                <a:gridCol w="5463973">
                  <a:extLst>
                    <a:ext uri="{9D8B030D-6E8A-4147-A177-3AD203B41FA5}">
                      <a16:colId xmlns:a16="http://schemas.microsoft.com/office/drawing/2014/main" xmlns="" val="20000"/>
                    </a:ext>
                  </a:extLst>
                </a:gridCol>
                <a:gridCol w="5720494">
                  <a:extLst>
                    <a:ext uri="{9D8B030D-6E8A-4147-A177-3AD203B41FA5}">
                      <a16:colId xmlns:a16="http://schemas.microsoft.com/office/drawing/2014/main" xmlns="" val="20001"/>
                    </a:ext>
                  </a:extLst>
                </a:gridCol>
              </a:tblGrid>
              <a:tr h="267137">
                <a:tc>
                  <a:txBody>
                    <a:bodyPr/>
                    <a:lstStyle/>
                    <a:p>
                      <a:pPr>
                        <a:lnSpc>
                          <a:spcPct val="115000"/>
                        </a:lnSpc>
                        <a:spcAft>
                          <a:spcPts val="0"/>
                        </a:spcAft>
                      </a:pPr>
                      <a:r>
                        <a:rPr lang="it-IT" sz="18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14560">
                <a:tc>
                  <a:txBody>
                    <a:bodyPr/>
                    <a:lstStyle/>
                    <a:p>
                      <a:pPr>
                        <a:lnSpc>
                          <a:spcPct val="115000"/>
                        </a:lnSpc>
                        <a:spcAft>
                          <a:spcPts val="0"/>
                        </a:spcAft>
                      </a:pPr>
                      <a:r>
                        <a:rPr lang="it-IT" sz="1800" dirty="0">
                          <a:latin typeface="+mj-lt"/>
                        </a:rPr>
                        <a:t>le attività e le passività in valuta, ad eccezione delle</a:t>
                      </a:r>
                      <a:br>
                        <a:rPr lang="it-IT" sz="1800" dirty="0">
                          <a:latin typeface="+mj-lt"/>
                        </a:rPr>
                      </a:br>
                      <a:r>
                        <a:rPr lang="it-IT" sz="1800" dirty="0">
                          <a:latin typeface="+mj-lt"/>
                        </a:rPr>
                        <a:t>immobilizzazioni, devono essere iscritte al tasso di cambio a pronti alla data di chiusura dell'esercizio ed i relativi utili e perdite su cambi devono essere imputati al conto economico e l'eventuale utile netto deve essere accantonato in apposita riserva non distribuibile fino al realizzo. Le immobilizzazioni materiali, immateriali e quelle finanziarie, costituite da partecipazioni, rilevate al costo in valuta devono essere iscritte al</a:t>
                      </a:r>
                      <a:br>
                        <a:rPr lang="it-IT" sz="1800" dirty="0">
                          <a:latin typeface="+mj-lt"/>
                        </a:rPr>
                      </a:br>
                      <a:r>
                        <a:rPr lang="it-IT" sz="1800" dirty="0">
                          <a:latin typeface="+mj-lt"/>
                        </a:rPr>
                        <a:t>tasso di cambio al momento del loro acquisto o a quello inferiore alla data di chiusura dell'esercizio se la riduzione debba giudicarsi durevole</a:t>
                      </a:r>
                    </a:p>
                    <a:p>
                      <a:pPr>
                        <a:lnSpc>
                          <a:spcPct val="115000"/>
                        </a:lnSpc>
                        <a:spcAft>
                          <a:spcPts val="0"/>
                        </a:spcAft>
                      </a:pPr>
                      <a:r>
                        <a:rPr lang="en-GB" sz="1800" kern="1200" dirty="0">
                          <a:solidFill>
                            <a:schemeClr val="tx1"/>
                          </a:solidFill>
                          <a:latin typeface="+mj-lt"/>
                          <a:ea typeface="+mn-ea"/>
                          <a:cs typeface="+mn-cs"/>
                        </a:rPr>
                        <a:t>(art. 2426, comma 1, n. 8-bis, c.c.)</a:t>
                      </a:r>
                      <a:endParaRPr lang="it-IT" sz="1800" kern="1200" dirty="0">
                        <a:solidFill>
                          <a:schemeClr val="tx1"/>
                        </a:solidFill>
                        <a:latin typeface="+mj-lt"/>
                        <a:ea typeface="+mn-ea"/>
                        <a:cs typeface="+mn-cs"/>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0" i="0" kern="1200" dirty="0">
                          <a:solidFill>
                            <a:schemeClr val="tx1"/>
                          </a:solidFill>
                          <a:effectLst/>
                          <a:latin typeface="+mj-lt"/>
                          <a:ea typeface="+mn-ea"/>
                          <a:cs typeface="+mn-cs"/>
                        </a:rPr>
                        <a:t>le attività e passività </a:t>
                      </a:r>
                      <a:r>
                        <a:rPr lang="it-IT" sz="1800" b="1" i="0" kern="1200" dirty="0">
                          <a:solidFill>
                            <a:srgbClr val="FF0000"/>
                          </a:solidFill>
                          <a:effectLst/>
                          <a:latin typeface="+mj-lt"/>
                          <a:ea typeface="+mn-ea"/>
                          <a:cs typeface="+mn-cs"/>
                        </a:rPr>
                        <a:t>monetarie in valuta sono iscritte al </a:t>
                      </a:r>
                      <a:r>
                        <a:rPr lang="it-IT" sz="1800" b="0" i="0" kern="1200" dirty="0">
                          <a:solidFill>
                            <a:schemeClr val="tx1"/>
                          </a:solidFill>
                          <a:effectLst/>
                          <a:latin typeface="+mj-lt"/>
                          <a:ea typeface="+mn-ea"/>
                          <a:cs typeface="+mn-cs"/>
                        </a:rPr>
                        <a:t>cambio a pronti alla data di chiusura dell'esercizio; i conseguenti utili o perdite su cambi devono essere imputati al conto economico e l'eventuale utile netto è accantonato in apposita riserva non distribuibile fino al realizzo. </a:t>
                      </a:r>
                      <a:r>
                        <a:rPr lang="it-IT" sz="1800" b="1" i="0" kern="1200" dirty="0">
                          <a:solidFill>
                            <a:srgbClr val="FF0000"/>
                          </a:solidFill>
                          <a:effectLst/>
                          <a:latin typeface="+mj-lt"/>
                          <a:ea typeface="+mn-ea"/>
                          <a:cs typeface="+mn-cs"/>
                        </a:rPr>
                        <a:t>Le attività e passività in valuta non monetarie devono essere iscritte al cambio vigente al momento del loro acquisto</a:t>
                      </a:r>
                    </a:p>
                    <a:p>
                      <a:pPr>
                        <a:lnSpc>
                          <a:spcPct val="115000"/>
                        </a:lnSpc>
                        <a:spcAft>
                          <a:spcPts val="0"/>
                        </a:spcAft>
                      </a:pPr>
                      <a:r>
                        <a:rPr lang="en-GB" sz="1800" dirty="0">
                          <a:effectLst/>
                          <a:latin typeface="+mj-lt"/>
                          <a:ea typeface="Calibri"/>
                          <a:cs typeface="Times New Roman"/>
                        </a:rPr>
                        <a:t>(art. 2426, comma 1, n. 8-bis, c.c.)</a:t>
                      </a:r>
                      <a:endParaRPr lang="it-IT" sz="1800" dirty="0">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141</a:t>
            </a:fld>
            <a:endParaRPr lang="it-IT"/>
          </a:p>
        </p:txBody>
      </p:sp>
    </p:spTree>
    <p:extLst>
      <p:ext uri="{BB962C8B-B14F-4D97-AF65-F5344CB8AC3E}">
        <p14:creationId xmlns:p14="http://schemas.microsoft.com/office/powerpoint/2010/main" val="278322024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a:t>Principi contabili di riferimento</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4" y="1832632"/>
            <a:ext cx="3419422" cy="28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60" name="CasellaDiTesto 2"/>
          <p:cNvSpPr txBox="1">
            <a:spLocks noChangeArrowheads="1"/>
          </p:cNvSpPr>
          <p:nvPr/>
        </p:nvSpPr>
        <p:spPr bwMode="auto">
          <a:xfrm>
            <a:off x="6921324" y="2127960"/>
            <a:ext cx="3622160" cy="102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26, </a:t>
            </a:r>
            <a:r>
              <a:rPr lang="it-IT" altLang="it-IT" sz="2011" i="1" dirty="0"/>
              <a:t>Operazioni, attività e passività in valuta estera</a:t>
            </a:r>
            <a:r>
              <a:rPr lang="it-IT" altLang="it-IT" sz="2011" dirty="0"/>
              <a:t>, §§ 24-41.</a:t>
            </a:r>
          </a:p>
        </p:txBody>
      </p:sp>
      <p:sp>
        <p:nvSpPr>
          <p:cNvPr id="19461" name="CasellaDiTesto 4"/>
          <p:cNvSpPr txBox="1">
            <a:spLocks noChangeArrowheads="1"/>
          </p:cNvSpPr>
          <p:nvPr/>
        </p:nvSpPr>
        <p:spPr bwMode="auto">
          <a:xfrm>
            <a:off x="6977196" y="3831285"/>
            <a:ext cx="3623757" cy="102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12, </a:t>
            </a:r>
            <a:r>
              <a:rPr lang="it-IT" altLang="it-IT" sz="2011" i="1" dirty="0"/>
              <a:t>Composizione e schemi del bilancio d’esercizio</a:t>
            </a:r>
            <a:r>
              <a:rPr lang="it-IT" altLang="it-IT" sz="2011" dirty="0"/>
              <a:t>, § 97.</a:t>
            </a:r>
          </a:p>
        </p:txBody>
      </p:sp>
      <p:sp>
        <p:nvSpPr>
          <p:cNvPr id="19462" name="Freccia a destra 3"/>
          <p:cNvSpPr>
            <a:spLocks noChangeArrowheads="1"/>
          </p:cNvSpPr>
          <p:nvPr/>
        </p:nvSpPr>
        <p:spPr bwMode="auto">
          <a:xfrm>
            <a:off x="5088692" y="2009829"/>
            <a:ext cx="1680976" cy="636951"/>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19463" name="Freccia a destra 6"/>
          <p:cNvSpPr>
            <a:spLocks noChangeArrowheads="1"/>
          </p:cNvSpPr>
          <p:nvPr/>
        </p:nvSpPr>
        <p:spPr bwMode="auto">
          <a:xfrm>
            <a:off x="5088692" y="3853634"/>
            <a:ext cx="1680976" cy="636952"/>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2" name="Segnaposto numero diapositiva 1"/>
          <p:cNvSpPr>
            <a:spLocks noGrp="1"/>
          </p:cNvSpPr>
          <p:nvPr>
            <p:ph type="sldNum" sz="quarter" idx="12"/>
          </p:nvPr>
        </p:nvSpPr>
        <p:spPr/>
        <p:txBody>
          <a:bodyPr/>
          <a:lstStyle/>
          <a:p>
            <a:fld id="{3AAAE0FF-0C63-4367-A140-7DF77F2CA4CC}" type="slidenum">
              <a:rPr lang="it-IT" smtClean="0"/>
              <a:pPr/>
              <a:t>142</a:t>
            </a:fld>
            <a:endParaRPr lang="it-IT"/>
          </a:p>
        </p:txBody>
      </p:sp>
    </p:spTree>
    <p:extLst>
      <p:ext uri="{BB962C8B-B14F-4D97-AF65-F5344CB8AC3E}">
        <p14:creationId xmlns:p14="http://schemas.microsoft.com/office/powerpoint/2010/main" val="7015175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lstStyle/>
          <a:p>
            <a:r>
              <a:rPr lang="it-IT" altLang="it-IT" dirty="0"/>
              <a:t>Le poste in valuta nell’OIC 26</a:t>
            </a:r>
          </a:p>
        </p:txBody>
      </p:sp>
      <p:sp>
        <p:nvSpPr>
          <p:cNvPr id="45059" name="Segnaposto contenuto 2"/>
          <p:cNvSpPr>
            <a:spLocks noGrp="1"/>
          </p:cNvSpPr>
          <p:nvPr>
            <p:ph idx="1"/>
          </p:nvPr>
        </p:nvSpPr>
        <p:spPr>
          <a:xfrm>
            <a:off x="870775" y="2010578"/>
            <a:ext cx="10450450" cy="1827173"/>
          </a:xfrm>
        </p:spPr>
        <p:txBody>
          <a:bodyPr/>
          <a:lstStyle/>
          <a:p>
            <a:r>
              <a:rPr lang="it-IT" altLang="it-IT" sz="2400" dirty="0">
                <a:solidFill>
                  <a:schemeClr val="tx1"/>
                </a:solidFill>
              </a:rPr>
              <a:t>Nozione estesa di attività e passività monetarie</a:t>
            </a:r>
          </a:p>
          <a:p>
            <a:r>
              <a:rPr lang="it-IT" altLang="it-IT" sz="2400" dirty="0">
                <a:solidFill>
                  <a:schemeClr val="tx1"/>
                </a:solidFill>
              </a:rPr>
              <a:t>Precisazione della valutazione a due fasi: prima i criteri generali, poi la conversione in euro</a:t>
            </a:r>
          </a:p>
          <a:p>
            <a:r>
              <a:rPr lang="it-IT" altLang="it-IT" sz="2400" dirty="0">
                <a:solidFill>
                  <a:schemeClr val="tx1"/>
                </a:solidFill>
              </a:rPr>
              <a:t>Eliminazione dell’esempio di calcolo della «Riserva utili su cambi»</a:t>
            </a:r>
          </a:p>
          <a:p>
            <a:r>
              <a:rPr lang="it-IT" altLang="it-IT" sz="2400" dirty="0">
                <a:solidFill>
                  <a:schemeClr val="tx1"/>
                </a:solidFill>
              </a:rPr>
              <a:t>Dubbi sulle disponibilità liquide</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143</a:t>
            </a:fld>
            <a:endParaRPr lang="it-IT"/>
          </a:p>
        </p:txBody>
      </p:sp>
    </p:spTree>
    <p:extLst>
      <p:ext uri="{BB962C8B-B14F-4D97-AF65-F5344CB8AC3E}">
        <p14:creationId xmlns:p14="http://schemas.microsoft.com/office/powerpoint/2010/main" val="6388214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a:t>Attività e passività monetarie in valuta (OIC 26)</a:t>
            </a:r>
          </a:p>
        </p:txBody>
      </p:sp>
      <p:pic>
        <p:nvPicPr>
          <p:cNvPr id="4" name="Immagine 3"/>
          <p:cNvPicPr>
            <a:picLocks noChangeAspect="1"/>
          </p:cNvPicPr>
          <p:nvPr/>
        </p:nvPicPr>
        <p:blipFill>
          <a:blip r:embed="rId2"/>
          <a:stretch>
            <a:fillRect/>
          </a:stretch>
        </p:blipFill>
        <p:spPr>
          <a:xfrm>
            <a:off x="1272655" y="689810"/>
            <a:ext cx="9454611" cy="4603715"/>
          </a:xfrm>
          <a:prstGeom prst="rect">
            <a:avLst/>
          </a:prstGeom>
        </p:spPr>
      </p:pic>
      <p:sp>
        <p:nvSpPr>
          <p:cNvPr id="6" name="Segnaposto numero diapositiva 5"/>
          <p:cNvSpPr>
            <a:spLocks noGrp="1"/>
          </p:cNvSpPr>
          <p:nvPr>
            <p:ph type="sldNum" sz="quarter" idx="7"/>
          </p:nvPr>
        </p:nvSpPr>
        <p:spPr/>
        <p:txBody>
          <a:bodyPr/>
          <a:lstStyle/>
          <a:p>
            <a:fld id="{B6F15528-21DE-4FAA-801E-634DDDAF4B2B}" type="slidenum">
              <a:rPr lang="it-IT" smtClean="0"/>
              <a:pPr/>
              <a:t>144</a:t>
            </a:fld>
            <a:endParaRPr lang="it-IT"/>
          </a:p>
        </p:txBody>
      </p:sp>
    </p:spTree>
    <p:extLst>
      <p:ext uri="{BB962C8B-B14F-4D97-AF65-F5344CB8AC3E}">
        <p14:creationId xmlns:p14="http://schemas.microsoft.com/office/powerpoint/2010/main" val="38864326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dirty="0"/>
              <a:t>Attività e passività non monetarie in valuta (OIC 26)</a:t>
            </a:r>
          </a:p>
        </p:txBody>
      </p:sp>
      <p:pic>
        <p:nvPicPr>
          <p:cNvPr id="2" name="Immagine 1"/>
          <p:cNvPicPr>
            <a:picLocks noChangeAspect="1"/>
          </p:cNvPicPr>
          <p:nvPr/>
        </p:nvPicPr>
        <p:blipFill>
          <a:blip r:embed="rId2"/>
          <a:stretch>
            <a:fillRect/>
          </a:stretch>
        </p:blipFill>
        <p:spPr>
          <a:xfrm>
            <a:off x="2148616" y="825277"/>
            <a:ext cx="7894767" cy="4771189"/>
          </a:xfrm>
          <a:prstGeom prst="rect">
            <a:avLst/>
          </a:prstGeom>
        </p:spPr>
      </p:pic>
      <p:sp>
        <p:nvSpPr>
          <p:cNvPr id="6" name="Segnaposto numero diapositiva 5"/>
          <p:cNvSpPr>
            <a:spLocks noGrp="1"/>
          </p:cNvSpPr>
          <p:nvPr>
            <p:ph type="sldNum" sz="quarter" idx="7"/>
          </p:nvPr>
        </p:nvSpPr>
        <p:spPr/>
        <p:txBody>
          <a:bodyPr/>
          <a:lstStyle/>
          <a:p>
            <a:fld id="{B6F15528-21DE-4FAA-801E-634DDDAF4B2B}" type="slidenum">
              <a:rPr lang="it-IT" smtClean="0"/>
              <a:pPr/>
              <a:t>145</a:t>
            </a:fld>
            <a:endParaRPr lang="it-IT"/>
          </a:p>
        </p:txBody>
      </p:sp>
    </p:spTree>
    <p:extLst>
      <p:ext uri="{BB962C8B-B14F-4D97-AF65-F5344CB8AC3E}">
        <p14:creationId xmlns:p14="http://schemas.microsoft.com/office/powerpoint/2010/main" val="359148618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r>
              <a:rPr lang="it-IT" altLang="it-IT" dirty="0"/>
              <a:t>Regole di transizione: OIC 26</a:t>
            </a:r>
          </a:p>
        </p:txBody>
      </p:sp>
      <p:sp>
        <p:nvSpPr>
          <p:cNvPr id="26627" name="Segnaposto contenuto 2"/>
          <p:cNvSpPr>
            <a:spLocks noGrp="1"/>
          </p:cNvSpPr>
          <p:nvPr>
            <p:ph idx="1"/>
          </p:nvPr>
        </p:nvSpPr>
        <p:spPr>
          <a:xfrm>
            <a:off x="870775" y="1646511"/>
            <a:ext cx="10450450" cy="1827173"/>
          </a:xfrm>
        </p:spPr>
        <p:txBody>
          <a:bodyPr/>
          <a:lstStyle/>
          <a:p>
            <a:r>
              <a:rPr lang="it-IT" sz="2400" dirty="0">
                <a:solidFill>
                  <a:schemeClr val="tx1"/>
                </a:solidFill>
              </a:rPr>
              <a:t>Eventuali effetti derivanti dall’applicazione delle modifiche apportate alla precedente versione dell’OIC 26 possono essere rilevati in bilancio prospetticamente ai sensi dell’OIC 29. Pertanto le componenti delle voci riferite ad operazioni che non hanno ancora esaurito i loro effetti in bilancio possono continuare ad essere contabilizzati in conformità al precedente principio.</a:t>
            </a:r>
            <a:endParaRPr lang="it-IT" altLang="it-IT" sz="2400" dirty="0">
              <a:solidFill>
                <a:schemeClr val="tx1"/>
              </a:solidFill>
            </a:endParaRPr>
          </a:p>
        </p:txBody>
      </p:sp>
      <p:sp>
        <p:nvSpPr>
          <p:cNvPr id="5" name="Segnaposto numero diapositiva 4"/>
          <p:cNvSpPr>
            <a:spLocks noGrp="1"/>
          </p:cNvSpPr>
          <p:nvPr>
            <p:ph type="sldNum" sz="quarter" idx="7"/>
          </p:nvPr>
        </p:nvSpPr>
        <p:spPr/>
        <p:txBody>
          <a:bodyPr/>
          <a:lstStyle/>
          <a:p>
            <a:fld id="{B6F15528-21DE-4FAA-801E-634DDDAF4B2B}" type="slidenum">
              <a:rPr lang="it-IT" smtClean="0"/>
              <a:pPr/>
              <a:t>146</a:t>
            </a:fld>
            <a:endParaRPr lang="it-IT"/>
          </a:p>
        </p:txBody>
      </p:sp>
    </p:spTree>
    <p:extLst>
      <p:ext uri="{BB962C8B-B14F-4D97-AF65-F5344CB8AC3E}">
        <p14:creationId xmlns:p14="http://schemas.microsoft.com/office/powerpoint/2010/main" val="103560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51" y="1037386"/>
            <a:ext cx="10739715" cy="383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15</a:t>
            </a:fld>
            <a:endParaRPr lang="it-IT"/>
          </a:p>
        </p:txBody>
      </p:sp>
    </p:spTree>
    <p:extLst>
      <p:ext uri="{BB962C8B-B14F-4D97-AF65-F5344CB8AC3E}">
        <p14:creationId xmlns:p14="http://schemas.microsoft.com/office/powerpoint/2010/main" val="1768375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611" y="1049151"/>
            <a:ext cx="9837424" cy="294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16</a:t>
            </a:fld>
            <a:endParaRPr lang="it-IT"/>
          </a:p>
        </p:txBody>
      </p:sp>
    </p:spTree>
    <p:extLst>
      <p:ext uri="{BB962C8B-B14F-4D97-AF65-F5344CB8AC3E}">
        <p14:creationId xmlns:p14="http://schemas.microsoft.com/office/powerpoint/2010/main" val="1768375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282" y="1093975"/>
            <a:ext cx="9917255" cy="384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17</a:t>
            </a:fld>
            <a:endParaRPr lang="it-IT"/>
          </a:p>
        </p:txBody>
      </p:sp>
    </p:spTree>
    <p:extLst>
      <p:ext uri="{BB962C8B-B14F-4D97-AF65-F5344CB8AC3E}">
        <p14:creationId xmlns:p14="http://schemas.microsoft.com/office/powerpoint/2010/main" val="1768375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396" y="1357313"/>
            <a:ext cx="10086883" cy="193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18</a:t>
            </a:fld>
            <a:endParaRPr lang="it-IT"/>
          </a:p>
        </p:txBody>
      </p:sp>
    </p:spTree>
    <p:extLst>
      <p:ext uri="{BB962C8B-B14F-4D97-AF65-F5344CB8AC3E}">
        <p14:creationId xmlns:p14="http://schemas.microsoft.com/office/powerpoint/2010/main" val="1768375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672" y="719699"/>
            <a:ext cx="8799138" cy="512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19</a:t>
            </a:fld>
            <a:endParaRPr lang="it-IT"/>
          </a:p>
        </p:txBody>
      </p:sp>
    </p:spTree>
    <p:extLst>
      <p:ext uri="{BB962C8B-B14F-4D97-AF65-F5344CB8AC3E}">
        <p14:creationId xmlns:p14="http://schemas.microsoft.com/office/powerpoint/2010/main" val="176837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F1E2D"/>
            </a:gs>
            <a:gs pos="100000">
              <a:srgbClr val="F33E33"/>
            </a:gs>
          </a:gsLst>
          <a:lin ang="10800000" scaled="1"/>
          <a:tileRect/>
        </a:gradFill>
        <a:effectLst/>
      </p:bgPr>
    </p:bg>
    <p:spTree>
      <p:nvGrpSpPr>
        <p:cNvPr id="1" name=""/>
        <p:cNvGrpSpPr/>
        <p:nvPr/>
      </p:nvGrpSpPr>
      <p:grpSpPr>
        <a:xfrm>
          <a:off x="0" y="0"/>
          <a:ext cx="0" cy="0"/>
          <a:chOff x="0" y="0"/>
          <a:chExt cx="0" cy="0"/>
        </a:xfrm>
      </p:grpSpPr>
      <p:sp>
        <p:nvSpPr>
          <p:cNvPr id="2" name="Titolo 1"/>
          <p:cNvSpPr txBox="1">
            <a:spLocks noGrp="1"/>
          </p:cNvSpPr>
          <p:nvPr>
            <p:ph type="ctrTitle"/>
          </p:nvPr>
        </p:nvSpPr>
        <p:spPr>
          <a:xfrm>
            <a:off x="242684" y="2343681"/>
            <a:ext cx="10363200" cy="1077860"/>
          </a:xfrm>
          <a:noFill/>
          <a:ln w="9525">
            <a:noFill/>
            <a:miter lim="800000"/>
            <a:headEnd/>
            <a:tailEnd/>
          </a:ln>
        </p:spPr>
        <p:txBody>
          <a:bodyPr wrap="square" lIns="92075" tIns="46038" rIns="92075" bIns="46038">
            <a:spAutoFit/>
          </a:bodyPr>
          <a:lstStyle/>
          <a:p>
            <a:pPr algn="l"/>
            <a:r>
              <a:rPr lang="it-IT" sz="3200" dirty="0">
                <a:solidFill>
                  <a:schemeClr val="bg1"/>
                </a:solidFill>
                <a:latin typeface="Rotis Semi Sans Std 75 Extra Bo" charset="0"/>
              </a:rPr>
              <a:t>LA RIFORMA APPORTATA DAL D.LGS. 139/2015</a:t>
            </a:r>
            <a:br>
              <a:rPr lang="it-IT" sz="3200" dirty="0">
                <a:solidFill>
                  <a:schemeClr val="bg1"/>
                </a:solidFill>
                <a:latin typeface="Rotis Semi Sans Std 75 Extra Bo" charset="0"/>
              </a:rPr>
            </a:br>
            <a:r>
              <a:rPr lang="it-IT" sz="3200" dirty="0">
                <a:solidFill>
                  <a:schemeClr val="bg1"/>
                </a:solidFill>
                <a:latin typeface="Rotis Semi Sans Std 75 Extra Bo" charset="0"/>
              </a:rPr>
              <a:t>Il fascicolo di bilancio</a:t>
            </a:r>
          </a:p>
        </p:txBody>
      </p:sp>
    </p:spTree>
  </p:cSld>
  <p:clrMapOvr>
    <a:overrideClrMapping bg1="lt1" tx1="dk1" bg2="lt2" tx2="dk2" accent1="accent1" accent2="accent2" accent3="accent3" accent4="accent4" accent5="accent5" accent6="accent6" hlink="hlink" folHlink="folHlink"/>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Lo schema di conto economico</a:t>
            </a:r>
          </a:p>
        </p:txBody>
      </p:sp>
    </p:spTree>
    <p:extLst>
      <p:ext uri="{BB962C8B-B14F-4D97-AF65-F5344CB8AC3E}">
        <p14:creationId xmlns:p14="http://schemas.microsoft.com/office/powerpoint/2010/main" val="570601346"/>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910" y="663669"/>
            <a:ext cx="8370514" cy="52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21</a:t>
            </a:fld>
            <a:endParaRPr lang="it-IT"/>
          </a:p>
        </p:txBody>
      </p:sp>
    </p:spTree>
    <p:extLst>
      <p:ext uri="{BB962C8B-B14F-4D97-AF65-F5344CB8AC3E}">
        <p14:creationId xmlns:p14="http://schemas.microsoft.com/office/powerpoint/2010/main" val="2877213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132" y="636775"/>
            <a:ext cx="9552174" cy="4858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22</a:t>
            </a:fld>
            <a:endParaRPr lang="it-IT"/>
          </a:p>
        </p:txBody>
      </p:sp>
    </p:spTree>
    <p:extLst>
      <p:ext uri="{BB962C8B-B14F-4D97-AF65-F5344CB8AC3E}">
        <p14:creationId xmlns:p14="http://schemas.microsoft.com/office/powerpoint/2010/main" val="2877213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modifiche dello schema</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73" y="1498350"/>
            <a:ext cx="10751998" cy="278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7"/>
          </p:nvPr>
        </p:nvSpPr>
        <p:spPr/>
        <p:txBody>
          <a:bodyPr/>
          <a:lstStyle/>
          <a:p>
            <a:fld id="{B6F15528-21DE-4FAA-801E-634DDDAF4B2B}" type="slidenum">
              <a:rPr lang="it-IT" smtClean="0"/>
              <a:pPr/>
              <a:t>23</a:t>
            </a:fld>
            <a:endParaRPr lang="it-IT"/>
          </a:p>
        </p:txBody>
      </p:sp>
    </p:spTree>
    <p:extLst>
      <p:ext uri="{BB962C8B-B14F-4D97-AF65-F5344CB8AC3E}">
        <p14:creationId xmlns:p14="http://schemas.microsoft.com/office/powerpoint/2010/main" val="2290315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rendiconto finanziario</a:t>
            </a:r>
          </a:p>
        </p:txBody>
      </p:sp>
    </p:spTree>
    <p:extLst>
      <p:ext uri="{BB962C8B-B14F-4D97-AF65-F5344CB8AC3E}">
        <p14:creationId xmlns:p14="http://schemas.microsoft.com/office/powerpoint/2010/main" val="587783307"/>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egnaposto contenuto 1"/>
          <p:cNvSpPr>
            <a:spLocks noGrp="1"/>
          </p:cNvSpPr>
          <p:nvPr>
            <p:ph sz="quarter" idx="4294967295"/>
          </p:nvPr>
        </p:nvSpPr>
        <p:spPr>
          <a:xfrm>
            <a:off x="887506" y="1990447"/>
            <a:ext cx="10363200" cy="3424237"/>
          </a:xfrm>
          <a:prstGeom prst="rect">
            <a:avLst/>
          </a:prstGeom>
        </p:spPr>
        <p:txBody>
          <a:bodyPr/>
          <a:lstStyle/>
          <a:p>
            <a:pPr marL="0" indent="0" algn="just" eaLnBrk="1" fontAlgn="auto" hangingPunct="1">
              <a:spcAft>
                <a:spcPts val="0"/>
              </a:spcAft>
              <a:buNone/>
              <a:defRPr/>
            </a:pPr>
            <a:r>
              <a:rPr lang="it-IT" b="1" dirty="0">
                <a:ea typeface="Tahoma" panose="020B0604030504040204" pitchFamily="34" charset="0"/>
                <a:cs typeface="Tahoma" panose="020B0604030504040204" pitchFamily="34" charset="0"/>
              </a:rPr>
              <a:t>Art. 2425-ter c.c.</a:t>
            </a:r>
          </a:p>
          <a:p>
            <a:pPr algn="just" eaLnBrk="1" fontAlgn="auto" hangingPunct="1">
              <a:spcAft>
                <a:spcPts val="0"/>
              </a:spcAft>
              <a:buFont typeface="Arial" panose="020B0604020202020204" pitchFamily="34" charset="0"/>
              <a:buChar char="•"/>
              <a:defRPr/>
            </a:pPr>
            <a:r>
              <a:rPr lang="it-IT" dirty="0">
                <a:ea typeface="Tahoma" panose="020B0604030504040204" pitchFamily="34" charset="0"/>
                <a:cs typeface="Tahoma" panose="020B0604030504040204" pitchFamily="34" charset="0"/>
              </a:rPr>
              <a:t>Dal rendiconto finanziario risultano, per l’esercizio a cui è riferito il bilancio e per quello precedente, l’ammontare e la composizione delle disponibilità liquide, all’inizio e alla fine dell’esercizio, ed i flussi finanziari dell’esercizio derivanti dall’attività operativa, da quella di investimento, da quella di finanziamento, ivi comprese, con autonoma indicazione, le operazioni con i soci. </a:t>
            </a:r>
            <a:endParaRPr lang="it-IT" altLang="it-IT" dirty="0">
              <a:ea typeface="Tahoma" panose="020B0604030504040204" pitchFamily="34" charset="0"/>
              <a:cs typeface="Tahoma" panose="020B0604030504040204" pitchFamily="34" charset="0"/>
            </a:endParaRPr>
          </a:p>
        </p:txBody>
      </p:sp>
      <p:sp>
        <p:nvSpPr>
          <p:cNvPr id="2" name="Titolo 1"/>
          <p:cNvSpPr>
            <a:spLocks noGrp="1"/>
          </p:cNvSpPr>
          <p:nvPr>
            <p:ph type="title"/>
          </p:nvPr>
        </p:nvSpPr>
        <p:spPr/>
        <p:txBody>
          <a:bodyPr/>
          <a:lstStyle/>
          <a:p>
            <a:r>
              <a:rPr lang="it-IT" dirty="0">
                <a:latin typeface="+mj-lt"/>
              </a:rPr>
              <a:t>Rendiconto finanziario</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25</a:t>
            </a:fld>
            <a:endParaRPr lang="it-IT"/>
          </a:p>
        </p:txBody>
      </p:sp>
    </p:spTree>
    <p:extLst>
      <p:ext uri="{BB962C8B-B14F-4D97-AF65-F5344CB8AC3E}">
        <p14:creationId xmlns:p14="http://schemas.microsoft.com/office/powerpoint/2010/main" val="502416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altLang="it-IT">
                <a:latin typeface="+mj-lt"/>
              </a:rPr>
              <a:t>Rendiconto finanziario</a:t>
            </a:r>
          </a:p>
        </p:txBody>
      </p:sp>
      <p:sp>
        <p:nvSpPr>
          <p:cNvPr id="8195" name="Segnaposto contenuto 2"/>
          <p:cNvSpPr>
            <a:spLocks noGrp="1"/>
          </p:cNvSpPr>
          <p:nvPr>
            <p:ph idx="1"/>
          </p:nvPr>
        </p:nvSpPr>
        <p:spPr>
          <a:xfrm>
            <a:off x="420078" y="1128633"/>
            <a:ext cx="11430000" cy="5472352"/>
          </a:xfrm>
        </p:spPr>
        <p:txBody>
          <a:bodyPr/>
          <a:lstStyle/>
          <a:p>
            <a:pPr marL="520705" indent="-520705">
              <a:buFontTx/>
              <a:buChar char="•"/>
            </a:pPr>
            <a:endParaRPr lang="it-IT" altLang="it-IT" sz="2400" dirty="0">
              <a:solidFill>
                <a:schemeClr val="tx1"/>
              </a:solidFill>
              <a:latin typeface="+mn-lt"/>
              <a:cs typeface="Calibri" panose="020F0502020204030204" pitchFamily="34" charset="0"/>
            </a:endParaRPr>
          </a:p>
          <a:p>
            <a:pPr marL="520705" indent="-520705">
              <a:buFontTx/>
              <a:buChar char="•"/>
            </a:pPr>
            <a:r>
              <a:rPr lang="it-IT" altLang="it-IT" sz="2800" dirty="0">
                <a:solidFill>
                  <a:schemeClr val="tx1"/>
                </a:solidFill>
                <a:latin typeface="+mn-lt"/>
              </a:rPr>
              <a:t>OIC 10.</a:t>
            </a:r>
          </a:p>
          <a:p>
            <a:pPr marL="520705" indent="-520705">
              <a:buFontTx/>
              <a:buChar char="•"/>
            </a:pPr>
            <a:r>
              <a:rPr lang="it-IT" altLang="it-IT" sz="2800" dirty="0">
                <a:solidFill>
                  <a:schemeClr val="tx1"/>
                </a:solidFill>
                <a:latin typeface="+mn-lt"/>
              </a:rPr>
              <a:t>Unica risorsa finanziaria: disponibilità liquide.</a:t>
            </a:r>
          </a:p>
          <a:p>
            <a:pPr marL="520705" indent="-520705">
              <a:buFontTx/>
              <a:buChar char="•"/>
            </a:pPr>
            <a:r>
              <a:rPr lang="it-IT" altLang="it-IT" sz="2800" dirty="0">
                <a:solidFill>
                  <a:schemeClr val="tx1"/>
                </a:solidFill>
                <a:latin typeface="+mn-lt"/>
              </a:rPr>
              <a:t>Definizione di gestione reddituale, attività investimento, attività finanziamento.</a:t>
            </a:r>
          </a:p>
          <a:p>
            <a:pPr marL="520705" indent="-520705">
              <a:buFontTx/>
              <a:buChar char="•"/>
            </a:pPr>
            <a:r>
              <a:rPr lang="it-IT" altLang="it-IT" sz="2800" dirty="0">
                <a:solidFill>
                  <a:schemeClr val="tx1"/>
                </a:solidFill>
                <a:latin typeface="+mn-lt"/>
              </a:rPr>
              <a:t>Flussi di capitale proprio e flussi di capitale di prestito.</a:t>
            </a:r>
          </a:p>
          <a:p>
            <a:pPr marL="520705" indent="-520705">
              <a:buFontTx/>
              <a:buChar char="•"/>
            </a:pPr>
            <a:r>
              <a:rPr lang="it-IT" altLang="it-IT" sz="2800" dirty="0">
                <a:solidFill>
                  <a:schemeClr val="tx1"/>
                </a:solidFill>
                <a:latin typeface="+mn-lt"/>
              </a:rPr>
              <a:t>Classificazione di voci</a:t>
            </a:r>
          </a:p>
          <a:p>
            <a:pPr marL="520705" indent="-520705">
              <a:buFontTx/>
              <a:buChar char="•"/>
            </a:pPr>
            <a:r>
              <a:rPr lang="it-IT" altLang="it-IT" sz="2800" dirty="0">
                <a:solidFill>
                  <a:schemeClr val="tx1"/>
                </a:solidFill>
                <a:latin typeface="+mn-lt"/>
              </a:rPr>
              <a:t>Struttura forma scalare</a:t>
            </a:r>
          </a:p>
          <a:p>
            <a:pPr marL="520705" indent="-520705">
              <a:buFontTx/>
              <a:buChar char="•"/>
            </a:pPr>
            <a:endParaRPr lang="it-IT" altLang="it-IT" sz="2400" dirty="0">
              <a:solidFill>
                <a:schemeClr val="tx1"/>
              </a:solidFill>
              <a:latin typeface="+mn-lt"/>
            </a:endParaRPr>
          </a:p>
          <a:p>
            <a:pPr marL="520705" indent="-520705">
              <a:buFontTx/>
              <a:buChar char="•"/>
            </a:pPr>
            <a:endParaRPr lang="it-IT" altLang="it-IT" sz="2400" dirty="0">
              <a:solidFill>
                <a:schemeClr val="tx1"/>
              </a:solidFill>
              <a:latin typeface="+mn-lt"/>
            </a:endParaRPr>
          </a:p>
          <a:p>
            <a:pPr marL="520705" indent="-520705">
              <a:buFontTx/>
              <a:buChar char="•"/>
            </a:pPr>
            <a:endParaRPr lang="it-IT" altLang="it-IT" sz="2400" dirty="0">
              <a:solidFill>
                <a:schemeClr val="tx1"/>
              </a:solidFill>
              <a:latin typeface="+mn-lt"/>
            </a:endParaRPr>
          </a:p>
        </p:txBody>
      </p:sp>
      <p:sp>
        <p:nvSpPr>
          <p:cNvPr id="5" name="Segnaposto numero diapositiva 4"/>
          <p:cNvSpPr>
            <a:spLocks noGrp="1"/>
          </p:cNvSpPr>
          <p:nvPr>
            <p:ph type="sldNum" sz="quarter" idx="7"/>
          </p:nvPr>
        </p:nvSpPr>
        <p:spPr/>
        <p:txBody>
          <a:bodyPr/>
          <a:lstStyle/>
          <a:p>
            <a:fld id="{B6F15528-21DE-4FAA-801E-634DDDAF4B2B}" type="slidenum">
              <a:rPr lang="it-IT" smtClean="0"/>
              <a:pPr/>
              <a:t>26</a:t>
            </a:fld>
            <a:endParaRPr lang="it-IT"/>
          </a:p>
        </p:txBody>
      </p:sp>
    </p:spTree>
    <p:extLst>
      <p:ext uri="{BB962C8B-B14F-4D97-AF65-F5344CB8AC3E}">
        <p14:creationId xmlns:p14="http://schemas.microsoft.com/office/powerpoint/2010/main" val="196801017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5539" name="Text Box 3"/>
          <p:cNvSpPr txBox="1">
            <a:spLocks noChangeArrowheads="1"/>
          </p:cNvSpPr>
          <p:nvPr/>
        </p:nvSpPr>
        <p:spPr bwMode="auto">
          <a:xfrm>
            <a:off x="520995" y="1048120"/>
            <a:ext cx="1013282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lgn="just">
              <a:lnSpc>
                <a:spcPct val="150000"/>
              </a:lnSpc>
              <a:spcBef>
                <a:spcPct val="50000"/>
              </a:spcBef>
              <a:buClrTx/>
              <a:buSzTx/>
              <a:buFontTx/>
              <a:buNone/>
              <a:defRPr/>
            </a:pPr>
            <a:r>
              <a:rPr lang="it-IT" altLang="it-IT" sz="2000" dirty="0">
                <a:solidFill>
                  <a:schemeClr val="tx1"/>
                </a:solidFill>
                <a:latin typeface="+mn-lt"/>
                <a:cs typeface="Arial" panose="020B0604020202020204" pitchFamily="34" charset="0"/>
              </a:rPr>
              <a:t>La variazione di </a:t>
            </a:r>
            <a:r>
              <a:rPr lang="it-IT" altLang="it-IT" sz="2400" b="1" dirty="0">
                <a:solidFill>
                  <a:schemeClr val="tx1"/>
                </a:solidFill>
                <a:latin typeface="+mn-lt"/>
                <a:cs typeface="Arial" panose="020B0604020202020204" pitchFamily="34" charset="0"/>
              </a:rPr>
              <a:t>CASH FLOW TOTALE </a:t>
            </a:r>
            <a:r>
              <a:rPr lang="it-IT" altLang="it-IT" sz="2000" dirty="0">
                <a:solidFill>
                  <a:schemeClr val="tx1"/>
                </a:solidFill>
                <a:latin typeface="+mn-lt"/>
                <a:cs typeface="Arial" panose="020B0604020202020204" pitchFamily="34" charset="0"/>
              </a:rPr>
              <a:t>è dato dalla somma algebrica tra:</a:t>
            </a:r>
          </a:p>
          <a:p>
            <a:pPr algn="just">
              <a:lnSpc>
                <a:spcPct val="150000"/>
              </a:lnSpc>
              <a:spcBef>
                <a:spcPct val="50000"/>
              </a:spcBef>
              <a:buClrTx/>
              <a:buSzTx/>
              <a:buFont typeface="Wingdings" panose="05000000000000000000" pitchFamily="2" charset="2"/>
              <a:buChar char="ð"/>
              <a:defRPr/>
            </a:pPr>
            <a:endParaRPr lang="it-IT" altLang="it-IT" sz="2000" dirty="0">
              <a:solidFill>
                <a:schemeClr val="tx1"/>
              </a:solidFill>
              <a:latin typeface="+mn-lt"/>
              <a:cs typeface="Arial" panose="020B0604020202020204" pitchFamily="34" charset="0"/>
            </a:endParaRPr>
          </a:p>
          <a:p>
            <a:pPr marL="0" indent="0" algn="just">
              <a:lnSpc>
                <a:spcPct val="200000"/>
              </a:lnSpc>
              <a:spcBef>
                <a:spcPct val="50000"/>
              </a:spcBef>
              <a:buClrTx/>
              <a:buSzTx/>
              <a:buNone/>
              <a:defRPr/>
            </a:pPr>
            <a:r>
              <a:rPr lang="it-IT" altLang="it-IT" sz="2000" i="1" dirty="0">
                <a:solidFill>
                  <a:schemeClr val="tx1"/>
                </a:solidFill>
                <a:latin typeface="+mn-lt"/>
                <a:cs typeface="Arial" panose="020B0604020202020204" pitchFamily="34" charset="0"/>
              </a:rPr>
              <a:t>      </a:t>
            </a:r>
            <a:r>
              <a:rPr lang="it-IT" altLang="it-IT" sz="2400" i="1" dirty="0">
                <a:solidFill>
                  <a:schemeClr val="tx1"/>
                </a:solidFill>
                <a:latin typeface="+mn-lt"/>
                <a:cs typeface="Arial" panose="020B0604020202020204" pitchFamily="34" charset="0"/>
              </a:rPr>
              <a:t>FLUSSI GESTIONE OPERATIVA</a:t>
            </a:r>
          </a:p>
          <a:p>
            <a:pPr marL="0" indent="0" algn="just">
              <a:lnSpc>
                <a:spcPct val="200000"/>
              </a:lnSpc>
              <a:spcBef>
                <a:spcPct val="50000"/>
              </a:spcBef>
              <a:buClrTx/>
              <a:buSzTx/>
              <a:buNone/>
              <a:defRPr/>
            </a:pPr>
            <a:r>
              <a:rPr lang="it-IT" altLang="it-IT" sz="2400" i="1" dirty="0">
                <a:solidFill>
                  <a:schemeClr val="tx1"/>
                </a:solidFill>
                <a:latin typeface="+mn-lt"/>
                <a:cs typeface="Arial" panose="020B0604020202020204" pitchFamily="34" charset="0"/>
              </a:rPr>
              <a:t>+/- FLUSSI DELLA GESTIONE DEGLI INVESTIMENTI</a:t>
            </a:r>
          </a:p>
          <a:p>
            <a:pPr marL="0" indent="0" algn="just">
              <a:lnSpc>
                <a:spcPct val="200000"/>
              </a:lnSpc>
              <a:spcBef>
                <a:spcPct val="50000"/>
              </a:spcBef>
              <a:buClrTx/>
              <a:buSzTx/>
              <a:buNone/>
              <a:defRPr/>
            </a:pPr>
            <a:r>
              <a:rPr lang="it-IT" altLang="it-IT" sz="2400" i="1" dirty="0">
                <a:solidFill>
                  <a:schemeClr val="tx1"/>
                </a:solidFill>
                <a:latin typeface="+mn-lt"/>
                <a:cs typeface="Arial" panose="020B0604020202020204" pitchFamily="34" charset="0"/>
              </a:rPr>
              <a:t>+/- FLUSSI DELLA GESTIONE DEI FINANZIAMENTI</a:t>
            </a:r>
          </a:p>
        </p:txBody>
      </p:sp>
      <p:sp>
        <p:nvSpPr>
          <p:cNvPr id="4" name="Titolo 1"/>
          <p:cNvSpPr>
            <a:spLocks noGrp="1"/>
          </p:cNvSpPr>
          <p:nvPr>
            <p:ph type="title"/>
          </p:nvPr>
        </p:nvSpPr>
        <p:spPr>
          <a:xfrm>
            <a:off x="0" y="0"/>
            <a:ext cx="12192000" cy="689811"/>
          </a:xfrm>
        </p:spPr>
        <p:txBody>
          <a:bodyPr>
            <a:normAutofit/>
          </a:bodyPr>
          <a:lstStyle/>
          <a:p>
            <a:r>
              <a:rPr lang="it-IT" altLang="it-IT" sz="280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27</a:t>
            </a:fld>
            <a:endParaRPr lang="it-IT"/>
          </a:p>
        </p:txBody>
      </p:sp>
    </p:spTree>
    <p:extLst>
      <p:ext uri="{BB962C8B-B14F-4D97-AF65-F5344CB8AC3E}">
        <p14:creationId xmlns:p14="http://schemas.microsoft.com/office/powerpoint/2010/main" val="125877399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5539"/>
                                        </p:tgtEl>
                                        <p:attrNameLst>
                                          <p:attrName>style.visibility</p:attrName>
                                        </p:attrNameLst>
                                      </p:cBhvr>
                                      <p:to>
                                        <p:strVal val="visible"/>
                                      </p:to>
                                    </p:set>
                                    <p:animEffect transition="in" filter="wipe(left)">
                                      <p:cBhvr>
                                        <p:cTn id="7" dur="500"/>
                                        <p:tgtEl>
                                          <p:spTgt spid="70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5060" name="Text Box 4"/>
          <p:cNvSpPr txBox="1">
            <a:spLocks noChangeArrowheads="1"/>
          </p:cNvSpPr>
          <p:nvPr/>
        </p:nvSpPr>
        <p:spPr bwMode="auto">
          <a:xfrm>
            <a:off x="478465" y="1459540"/>
            <a:ext cx="1068572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marL="0" indent="0" algn="just">
              <a:spcBef>
                <a:spcPct val="0"/>
              </a:spcBef>
              <a:buClrTx/>
              <a:buSzTx/>
              <a:buNone/>
              <a:defRPr/>
            </a:pPr>
            <a:r>
              <a:rPr lang="it-IT" altLang="it-IT" sz="2400" dirty="0">
                <a:solidFill>
                  <a:schemeClr val="tx1"/>
                </a:solidFill>
                <a:latin typeface="+mn-lt"/>
                <a:cs typeface="Arial" panose="020B0604020202020204" pitchFamily="34" charset="0"/>
              </a:rPr>
              <a:t>Per la determinazione dei flussi finanziari riconducibili all’</a:t>
            </a:r>
            <a:r>
              <a:rPr lang="it-IT" altLang="it-IT" sz="2400" u="sng" dirty="0">
                <a:solidFill>
                  <a:schemeClr val="tx1"/>
                </a:solidFill>
                <a:latin typeface="+mn-lt"/>
                <a:cs typeface="Arial" panose="020B0604020202020204" pitchFamily="34" charset="0"/>
              </a:rPr>
              <a:t>ATTIVITÀ </a:t>
            </a:r>
            <a:r>
              <a:rPr lang="it-IT" altLang="it-IT" sz="2400" b="1" u="sng" dirty="0">
                <a:solidFill>
                  <a:schemeClr val="tx1"/>
                </a:solidFill>
                <a:latin typeface="+mn-lt"/>
                <a:cs typeface="Arial" panose="020B0604020202020204" pitchFamily="34" charset="0"/>
              </a:rPr>
              <a:t>OPERATIVA</a:t>
            </a:r>
            <a:r>
              <a:rPr lang="it-IT" altLang="it-IT" sz="2400" u="sng" dirty="0">
                <a:solidFill>
                  <a:schemeClr val="tx1"/>
                </a:solidFill>
                <a:latin typeface="+mn-lt"/>
                <a:cs typeface="Arial" panose="020B0604020202020204" pitchFamily="34" charset="0"/>
              </a:rPr>
              <a:t> ( o ORDINARIA) </a:t>
            </a:r>
            <a:r>
              <a:rPr lang="it-IT" altLang="it-IT" sz="2400" dirty="0">
                <a:solidFill>
                  <a:schemeClr val="tx1"/>
                </a:solidFill>
                <a:latin typeface="+mn-lt"/>
                <a:cs typeface="Arial" panose="020B0604020202020204" pitchFamily="34" charset="0"/>
              </a:rPr>
              <a:t>è possibile utilizzare il:</a:t>
            </a:r>
          </a:p>
          <a:p>
            <a:pPr algn="just">
              <a:spcBef>
                <a:spcPct val="0"/>
              </a:spcBef>
              <a:buClrTx/>
              <a:buSzTx/>
              <a:buFontTx/>
              <a:buNone/>
              <a:defRPr/>
            </a:pPr>
            <a:endParaRPr lang="it-IT" altLang="it-IT" sz="2400" dirty="0">
              <a:solidFill>
                <a:schemeClr val="tx1"/>
              </a:solidFill>
              <a:latin typeface="+mn-lt"/>
              <a:cs typeface="Arial" panose="020B0604020202020204" pitchFamily="34" charset="0"/>
            </a:endParaRPr>
          </a:p>
          <a:p>
            <a:pPr algn="just">
              <a:spcBef>
                <a:spcPct val="0"/>
              </a:spcBef>
              <a:buClrTx/>
              <a:buSzTx/>
              <a:buFontTx/>
              <a:buChar char="•"/>
              <a:defRPr/>
            </a:pPr>
            <a:r>
              <a:rPr lang="it-IT" altLang="it-IT" sz="2800" b="1" dirty="0">
                <a:solidFill>
                  <a:schemeClr val="tx1"/>
                </a:solidFill>
                <a:latin typeface="+mn-lt"/>
                <a:cs typeface="Arial" panose="020B0604020202020204" pitchFamily="34" charset="0"/>
              </a:rPr>
              <a:t>METODO DIRETTO </a:t>
            </a:r>
            <a:r>
              <a:rPr lang="it-IT" altLang="it-IT" sz="2400" dirty="0">
                <a:solidFill>
                  <a:schemeClr val="tx1"/>
                </a:solidFill>
                <a:latin typeface="+mn-lt"/>
                <a:cs typeface="Arial" panose="020B0604020202020204" pitchFamily="34" charset="0"/>
              </a:rPr>
              <a:t>(in cui si indicano gli incassi e i pagamenti correlati alla gestione operativa)</a:t>
            </a:r>
          </a:p>
          <a:p>
            <a:pPr algn="just">
              <a:spcBef>
                <a:spcPct val="0"/>
              </a:spcBef>
              <a:buClrTx/>
              <a:buSzTx/>
              <a:buFontTx/>
              <a:buChar char="•"/>
              <a:defRPr/>
            </a:pPr>
            <a:endParaRPr lang="it-IT" altLang="it-IT" sz="2400" dirty="0">
              <a:solidFill>
                <a:schemeClr val="tx1"/>
              </a:solidFill>
              <a:latin typeface="+mn-lt"/>
              <a:cs typeface="Arial" panose="020B0604020202020204" pitchFamily="34" charset="0"/>
            </a:endParaRPr>
          </a:p>
          <a:p>
            <a:pPr algn="just">
              <a:spcBef>
                <a:spcPct val="0"/>
              </a:spcBef>
              <a:buClrTx/>
              <a:buSzTx/>
              <a:buFontTx/>
              <a:buChar char="•"/>
              <a:defRPr/>
            </a:pPr>
            <a:r>
              <a:rPr lang="it-IT" altLang="it-IT" sz="2800" b="1" dirty="0">
                <a:solidFill>
                  <a:schemeClr val="tx1"/>
                </a:solidFill>
                <a:latin typeface="+mn-lt"/>
                <a:cs typeface="Arial" panose="020B0604020202020204" pitchFamily="34" charset="0"/>
              </a:rPr>
              <a:t>METODO INDIRETTO</a:t>
            </a:r>
            <a:r>
              <a:rPr lang="it-IT" altLang="it-IT" sz="2400" b="1" dirty="0">
                <a:solidFill>
                  <a:schemeClr val="tx1"/>
                </a:solidFill>
                <a:latin typeface="+mn-lt"/>
                <a:cs typeface="Arial" panose="020B0604020202020204" pitchFamily="34" charset="0"/>
              </a:rPr>
              <a:t> </a:t>
            </a:r>
            <a:r>
              <a:rPr lang="it-IT" altLang="it-IT" sz="2400" dirty="0">
                <a:solidFill>
                  <a:schemeClr val="tx1"/>
                </a:solidFill>
                <a:latin typeface="+mn-lt"/>
                <a:cs typeface="Arial" panose="020B0604020202020204" pitchFamily="34" charset="0"/>
              </a:rPr>
              <a:t>(in cui si parte dall’utile di esercizio, per poi procedere con una serie di rettifiche, al fine di depurare i flussi dell’attività operativa da tutti i flussi prodotti dall’attività finanziaria e di investimento)</a:t>
            </a:r>
            <a:endParaRPr lang="it-IT" altLang="it-IT" sz="2800" dirty="0">
              <a:solidFill>
                <a:schemeClr val="tx1"/>
              </a:solidFill>
              <a:latin typeface="+mn-lt"/>
              <a:cs typeface="Arial" panose="020B0604020202020204" pitchFamily="34" charset="0"/>
            </a:endParaRPr>
          </a:p>
        </p:txBody>
      </p:sp>
      <p:sp>
        <p:nvSpPr>
          <p:cNvPr id="4" name="Titolo 1"/>
          <p:cNvSpPr>
            <a:spLocks noGrp="1"/>
          </p:cNvSpPr>
          <p:nvPr>
            <p:ph type="title"/>
          </p:nvPr>
        </p:nvSpPr>
        <p:spPr>
          <a:xfrm>
            <a:off x="0" y="0"/>
            <a:ext cx="12192000" cy="689811"/>
          </a:xfrm>
        </p:spPr>
        <p:txBody>
          <a:bodyPr>
            <a:normAutofit/>
          </a:bodyPr>
          <a:lstStyle/>
          <a:p>
            <a:r>
              <a:rPr lang="it-IT" altLang="it-IT" sz="280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28</a:t>
            </a:fld>
            <a:endParaRPr lang="it-IT"/>
          </a:p>
        </p:txBody>
      </p:sp>
    </p:spTree>
    <p:extLst>
      <p:ext uri="{BB962C8B-B14F-4D97-AF65-F5344CB8AC3E}">
        <p14:creationId xmlns:p14="http://schemas.microsoft.com/office/powerpoint/2010/main" val="29480927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5060"/>
                                        </p:tgtEl>
                                        <p:attrNameLst>
                                          <p:attrName>style.visibility</p:attrName>
                                        </p:attrNameLst>
                                      </p:cBhvr>
                                      <p:to>
                                        <p:strVal val="visible"/>
                                      </p:to>
                                    </p:set>
                                    <p:animEffect transition="in" filter="strips(downRight)">
                                      <p:cBhvr>
                                        <p:cTn id="7" dur="2000"/>
                                        <p:tgtEl>
                                          <p:spTgt spid="68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829339" y="1969275"/>
            <a:ext cx="10409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lgn="just">
              <a:spcBef>
                <a:spcPct val="50000"/>
              </a:spcBef>
              <a:buClrTx/>
              <a:buSzTx/>
              <a:buFontTx/>
              <a:buNone/>
            </a:pPr>
            <a:r>
              <a:rPr lang="it-IT" altLang="it-IT" sz="2800" dirty="0">
                <a:solidFill>
                  <a:schemeClr val="tx1"/>
                </a:solidFill>
                <a:latin typeface="Calibri "/>
                <a:cs typeface="Arial" panose="020B0604020202020204" pitchFamily="34" charset="0"/>
              </a:rPr>
              <a:t>Per la determinazione dei flussi finanziari dell’ATTIVITÀ DEGLI INVESTIMENTI occorre considerare tutte quelle operazioni riconducibili agli investimenti e disinvestimenti relativi alle immobilizzazioni materiali, immateriali e finanziarie non immobilizzate. </a:t>
            </a:r>
          </a:p>
        </p:txBody>
      </p:sp>
      <p:sp>
        <p:nvSpPr>
          <p:cNvPr id="4" name="Titolo 1"/>
          <p:cNvSpPr>
            <a:spLocks noGrp="1"/>
          </p:cNvSpPr>
          <p:nvPr>
            <p:ph type="title"/>
          </p:nvPr>
        </p:nvSpPr>
        <p:spPr>
          <a:xfrm>
            <a:off x="0" y="0"/>
            <a:ext cx="12192000" cy="689811"/>
          </a:xfrm>
        </p:spPr>
        <p:txBody>
          <a:bodyPr>
            <a:normAutofit/>
          </a:bodyPr>
          <a:lstStyle/>
          <a:p>
            <a:r>
              <a:rPr lang="it-IT" altLang="it-IT" sz="280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29</a:t>
            </a:fld>
            <a:endParaRPr lang="it-IT"/>
          </a:p>
        </p:txBody>
      </p:sp>
    </p:spTree>
    <p:extLst>
      <p:ext uri="{BB962C8B-B14F-4D97-AF65-F5344CB8AC3E}">
        <p14:creationId xmlns:p14="http://schemas.microsoft.com/office/powerpoint/2010/main" val="638556212"/>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ctrTitle"/>
          </p:nvPr>
        </p:nvSpPr>
        <p:spPr>
          <a:xfrm>
            <a:off x="1862430" y="2131153"/>
            <a:ext cx="8467140" cy="1468659"/>
          </a:xfrm>
        </p:spPr>
        <p:txBody>
          <a:bodyPr/>
          <a:lstStyle/>
          <a:p>
            <a:r>
              <a:rPr lang="it-IT" altLang="it-IT">
                <a:cs typeface="Arial" panose="020B0604020202020204" pitchFamily="34" charset="0"/>
              </a:rPr>
              <a:t>La «tripartizione» dei bilanci</a:t>
            </a:r>
          </a:p>
        </p:txBody>
      </p:sp>
    </p:spTree>
    <p:extLst>
      <p:ext uri="{BB962C8B-B14F-4D97-AF65-F5344CB8AC3E}">
        <p14:creationId xmlns:p14="http://schemas.microsoft.com/office/powerpoint/2010/main" val="1673373976"/>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83" name="Text Box 3"/>
          <p:cNvSpPr txBox="1">
            <a:spLocks noChangeArrowheads="1"/>
          </p:cNvSpPr>
          <p:nvPr/>
        </p:nvSpPr>
        <p:spPr bwMode="auto">
          <a:xfrm>
            <a:off x="606056" y="1773238"/>
            <a:ext cx="1097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it-IT"/>
            </a:defPPr>
            <a:lvl1pPr algn="just">
              <a:spcBef>
                <a:spcPct val="50000"/>
              </a:spcBef>
              <a:buClrTx/>
              <a:buSzTx/>
              <a:buFontTx/>
              <a:buNone/>
              <a:defRPr sz="2800">
                <a:latin typeface="Calibri "/>
                <a:ea typeface="ＭＳ Ｐゴシック" panose="020B0600070205080204" pitchFamily="34" charset="-128"/>
                <a:cs typeface="Arial" panose="020B0604020202020204" pitchFamily="34" charset="0"/>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r>
              <a:rPr lang="it-IT" altLang="it-IT" dirty="0"/>
              <a:t>Per la determinazione dei flussi finanziari dell’ATTIVITÀ FINANZIARIA necessita considerare tutte quelle operazioni riconducibili ai finanziamenti ottenuti sia con il vincolo del prestito e sia con il vincolo della proprietà. </a:t>
            </a:r>
          </a:p>
        </p:txBody>
      </p:sp>
      <p:sp>
        <p:nvSpPr>
          <p:cNvPr id="4" name="Titolo 1"/>
          <p:cNvSpPr>
            <a:spLocks noGrp="1"/>
          </p:cNvSpPr>
          <p:nvPr>
            <p:ph type="title"/>
          </p:nvPr>
        </p:nvSpPr>
        <p:spPr>
          <a:xfrm>
            <a:off x="0" y="0"/>
            <a:ext cx="12192000" cy="689811"/>
          </a:xfrm>
        </p:spPr>
        <p:txBody>
          <a:bodyPr>
            <a:normAutofit/>
          </a:bodyPr>
          <a:lstStyle/>
          <a:p>
            <a:r>
              <a:rPr lang="it-IT" altLang="it-IT" sz="280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30</a:t>
            </a:fld>
            <a:endParaRPr lang="it-IT"/>
          </a:p>
        </p:txBody>
      </p:sp>
    </p:spTree>
    <p:extLst>
      <p:ext uri="{BB962C8B-B14F-4D97-AF65-F5344CB8AC3E}">
        <p14:creationId xmlns:p14="http://schemas.microsoft.com/office/powerpoint/2010/main" val="101378533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6083"/>
                                        </p:tgtEl>
                                        <p:attrNameLst>
                                          <p:attrName>style.visibility</p:attrName>
                                        </p:attrNameLst>
                                      </p:cBhvr>
                                      <p:to>
                                        <p:strVal val="visible"/>
                                      </p:to>
                                    </p:set>
                                    <p:animEffect transition="in" filter="strips(downRight)">
                                      <p:cBhvr>
                                        <p:cTn id="7" dur="2000"/>
                                        <p:tgtEl>
                                          <p:spTgt spid="68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255181" y="855774"/>
            <a:ext cx="1146189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lgn="just">
              <a:spcBef>
                <a:spcPct val="0"/>
              </a:spcBef>
              <a:buClrTx/>
              <a:buSzTx/>
              <a:buFontTx/>
              <a:buNone/>
            </a:pPr>
            <a:r>
              <a:rPr lang="it-IT" altLang="it-IT" sz="1900" b="1" dirty="0">
                <a:solidFill>
                  <a:schemeClr val="tx1"/>
                </a:solidFill>
                <a:latin typeface="+mn-lt"/>
                <a:cs typeface="Arial" panose="020B0604020202020204" pitchFamily="34" charset="0"/>
              </a:rPr>
              <a:t>A. Flussi finanziari derivanti dalla gestione reddituale (metodo</a:t>
            </a:r>
          </a:p>
          <a:p>
            <a:pPr algn="just">
              <a:spcBef>
                <a:spcPct val="0"/>
              </a:spcBef>
              <a:buClrTx/>
              <a:buSzTx/>
              <a:buFontTx/>
              <a:buNone/>
            </a:pPr>
            <a:r>
              <a:rPr lang="it-IT" altLang="it-IT" sz="1900" b="1" dirty="0">
                <a:solidFill>
                  <a:schemeClr val="tx1"/>
                </a:solidFill>
                <a:latin typeface="+mn-lt"/>
                <a:cs typeface="Arial" panose="020B0604020202020204" pitchFamily="34" charset="0"/>
              </a:rPr>
              <a:t>indiretto)</a:t>
            </a:r>
          </a:p>
          <a:p>
            <a:pPr algn="just">
              <a:spcBef>
                <a:spcPct val="0"/>
              </a:spcBef>
              <a:buClrTx/>
              <a:buSzTx/>
              <a:buFontTx/>
              <a:buNone/>
            </a:pPr>
            <a:r>
              <a:rPr lang="it-IT" altLang="it-IT" sz="1900" dirty="0">
                <a:solidFill>
                  <a:schemeClr val="tx1"/>
                </a:solidFill>
                <a:latin typeface="+mn-lt"/>
                <a:cs typeface="Arial" panose="020B0604020202020204" pitchFamily="34" charset="0"/>
              </a:rPr>
              <a:t>Utile (perdita) dell’esercizio</a:t>
            </a:r>
          </a:p>
          <a:p>
            <a:pPr algn="just">
              <a:spcBef>
                <a:spcPct val="0"/>
              </a:spcBef>
              <a:buClrTx/>
              <a:buSzTx/>
              <a:buFontTx/>
              <a:buNone/>
            </a:pPr>
            <a:r>
              <a:rPr lang="it-IT" altLang="it-IT" sz="1900" dirty="0">
                <a:solidFill>
                  <a:schemeClr val="tx1"/>
                </a:solidFill>
                <a:latin typeface="+mn-lt"/>
                <a:cs typeface="Arial" panose="020B0604020202020204" pitchFamily="34" charset="0"/>
              </a:rPr>
              <a:t>Imposte sul reddito</a:t>
            </a:r>
          </a:p>
          <a:p>
            <a:pPr algn="just">
              <a:spcBef>
                <a:spcPct val="0"/>
              </a:spcBef>
              <a:buClrTx/>
              <a:buSzTx/>
              <a:buFontTx/>
              <a:buNone/>
            </a:pPr>
            <a:r>
              <a:rPr lang="it-IT" altLang="it-IT" sz="1900" dirty="0">
                <a:solidFill>
                  <a:schemeClr val="tx1"/>
                </a:solidFill>
                <a:latin typeface="+mn-lt"/>
                <a:cs typeface="Arial" panose="020B0604020202020204" pitchFamily="34" charset="0"/>
              </a:rPr>
              <a:t>Interessi passivi/(interessi attivi)</a:t>
            </a:r>
          </a:p>
          <a:p>
            <a:pPr algn="just">
              <a:spcBef>
                <a:spcPct val="0"/>
              </a:spcBef>
              <a:buClrTx/>
              <a:buSzTx/>
              <a:buFontTx/>
              <a:buNone/>
            </a:pPr>
            <a:r>
              <a:rPr lang="it-IT" altLang="it-IT" sz="1900" dirty="0">
                <a:solidFill>
                  <a:schemeClr val="tx1"/>
                </a:solidFill>
                <a:latin typeface="+mn-lt"/>
                <a:cs typeface="Arial" panose="020B0604020202020204" pitchFamily="34" charset="0"/>
              </a:rPr>
              <a:t>(Dividendi)</a:t>
            </a:r>
          </a:p>
          <a:p>
            <a:pPr algn="just">
              <a:spcBef>
                <a:spcPct val="0"/>
              </a:spcBef>
              <a:buClrTx/>
              <a:buSzTx/>
              <a:buFontTx/>
              <a:buNone/>
            </a:pPr>
            <a:r>
              <a:rPr lang="it-IT" altLang="it-IT" sz="1900" dirty="0">
                <a:solidFill>
                  <a:schemeClr val="tx1"/>
                </a:solidFill>
                <a:latin typeface="+mn-lt"/>
                <a:cs typeface="Arial" panose="020B0604020202020204" pitchFamily="34" charset="0"/>
              </a:rPr>
              <a:t>(Plusvalenze)/minusvalenze derivanti dalla cessione di attività</a:t>
            </a:r>
          </a:p>
          <a:p>
            <a:pPr algn="r">
              <a:spcBef>
                <a:spcPct val="0"/>
              </a:spcBef>
              <a:buClrTx/>
              <a:buSzTx/>
              <a:buFontTx/>
              <a:buNone/>
            </a:pPr>
            <a:r>
              <a:rPr lang="it-IT" altLang="it-IT" sz="1900" dirty="0">
                <a:solidFill>
                  <a:schemeClr val="tx1"/>
                </a:solidFill>
                <a:latin typeface="+mn-lt"/>
                <a:cs typeface="Arial" panose="020B0604020202020204" pitchFamily="34" charset="0"/>
              </a:rPr>
              <a:t>1. </a:t>
            </a:r>
            <a:r>
              <a:rPr lang="it-IT" altLang="it-IT" sz="1900" b="1" dirty="0">
                <a:solidFill>
                  <a:schemeClr val="tx1"/>
                </a:solidFill>
                <a:latin typeface="+mn-lt"/>
                <a:cs typeface="Arial" panose="020B0604020202020204" pitchFamily="34" charset="0"/>
              </a:rPr>
              <a:t>Utile (perdita) dell’esercizio prima d’imposte sul reddito,</a:t>
            </a:r>
          </a:p>
          <a:p>
            <a:pPr algn="r">
              <a:spcBef>
                <a:spcPct val="0"/>
              </a:spcBef>
              <a:buClrTx/>
              <a:buSzTx/>
              <a:buFontTx/>
              <a:buNone/>
            </a:pPr>
            <a:r>
              <a:rPr lang="it-IT" altLang="it-IT" sz="1900" b="1" dirty="0">
                <a:solidFill>
                  <a:schemeClr val="tx1"/>
                </a:solidFill>
                <a:latin typeface="+mn-lt"/>
                <a:cs typeface="Arial" panose="020B0604020202020204" pitchFamily="34" charset="0"/>
              </a:rPr>
              <a:t>interessi, dividendi e plus/minusvalenze da cessione</a:t>
            </a:r>
          </a:p>
          <a:p>
            <a:pPr algn="just">
              <a:spcBef>
                <a:spcPct val="0"/>
              </a:spcBef>
              <a:buClrTx/>
              <a:buSzTx/>
              <a:buFontTx/>
              <a:buNone/>
            </a:pPr>
            <a:r>
              <a:rPr lang="it-IT" altLang="it-IT" sz="1900" i="1" dirty="0">
                <a:solidFill>
                  <a:schemeClr val="tx1"/>
                </a:solidFill>
                <a:latin typeface="+mn-lt"/>
                <a:cs typeface="Arial" panose="020B0604020202020204" pitchFamily="34" charset="0"/>
              </a:rPr>
              <a:t>Rettifiche per elementi non monetari che non hanno avuto contropartita nel</a:t>
            </a:r>
          </a:p>
          <a:p>
            <a:pPr algn="just">
              <a:spcBef>
                <a:spcPct val="0"/>
              </a:spcBef>
              <a:buClrTx/>
              <a:buSzTx/>
              <a:buFontTx/>
              <a:buNone/>
            </a:pPr>
            <a:r>
              <a:rPr lang="it-IT" altLang="it-IT" sz="1900" i="1" dirty="0">
                <a:solidFill>
                  <a:schemeClr val="tx1"/>
                </a:solidFill>
                <a:latin typeface="+mn-lt"/>
                <a:cs typeface="Arial" panose="020B0604020202020204" pitchFamily="34" charset="0"/>
              </a:rPr>
              <a:t>capitale circolante netto</a:t>
            </a:r>
          </a:p>
          <a:p>
            <a:pPr algn="just">
              <a:spcBef>
                <a:spcPct val="0"/>
              </a:spcBef>
              <a:buClrTx/>
              <a:buSzTx/>
              <a:buFontTx/>
              <a:buNone/>
            </a:pPr>
            <a:r>
              <a:rPr lang="it-IT" altLang="it-IT" sz="1900" dirty="0">
                <a:solidFill>
                  <a:schemeClr val="tx1"/>
                </a:solidFill>
                <a:latin typeface="+mn-lt"/>
                <a:cs typeface="Arial" panose="020B0604020202020204" pitchFamily="34" charset="0"/>
              </a:rPr>
              <a:t>Accantonamenti ai fondi</a:t>
            </a:r>
          </a:p>
          <a:p>
            <a:pPr algn="just">
              <a:spcBef>
                <a:spcPct val="0"/>
              </a:spcBef>
              <a:buClrTx/>
              <a:buSzTx/>
              <a:buFontTx/>
              <a:buNone/>
            </a:pPr>
            <a:r>
              <a:rPr lang="it-IT" altLang="it-IT" sz="1900" dirty="0">
                <a:solidFill>
                  <a:schemeClr val="tx1"/>
                </a:solidFill>
                <a:latin typeface="+mn-lt"/>
                <a:cs typeface="Arial" panose="020B0604020202020204" pitchFamily="34" charset="0"/>
              </a:rPr>
              <a:t>Ammortamenti delle immobilizzazioni</a:t>
            </a:r>
          </a:p>
          <a:p>
            <a:pPr algn="just">
              <a:spcBef>
                <a:spcPct val="0"/>
              </a:spcBef>
              <a:buClrTx/>
              <a:buSzTx/>
              <a:buFontTx/>
              <a:buNone/>
            </a:pPr>
            <a:r>
              <a:rPr lang="it-IT" altLang="it-IT" sz="1900" dirty="0">
                <a:solidFill>
                  <a:schemeClr val="tx1"/>
                </a:solidFill>
                <a:latin typeface="+mn-lt"/>
                <a:cs typeface="Arial" panose="020B0604020202020204" pitchFamily="34" charset="0"/>
              </a:rPr>
              <a:t>Svalutazioni per perdite durevoli di valore</a:t>
            </a:r>
          </a:p>
          <a:p>
            <a:pPr algn="just">
              <a:spcBef>
                <a:spcPct val="0"/>
              </a:spcBef>
              <a:buClrTx/>
              <a:buSzTx/>
              <a:buFontTx/>
              <a:buNone/>
            </a:pPr>
            <a:r>
              <a:rPr lang="it-IT" altLang="it-IT" sz="1900" dirty="0">
                <a:solidFill>
                  <a:schemeClr val="tx1"/>
                </a:solidFill>
                <a:latin typeface="+mn-lt"/>
                <a:cs typeface="Arial" panose="020B0604020202020204" pitchFamily="34" charset="0"/>
              </a:rPr>
              <a:t>(Rivalutazioni di attività)</a:t>
            </a:r>
          </a:p>
          <a:p>
            <a:pPr algn="just">
              <a:spcBef>
                <a:spcPct val="0"/>
              </a:spcBef>
              <a:buClrTx/>
              <a:buSzTx/>
              <a:buFontTx/>
              <a:buNone/>
            </a:pPr>
            <a:r>
              <a:rPr lang="it-IT" altLang="it-IT" sz="1900" dirty="0">
                <a:solidFill>
                  <a:schemeClr val="tx1"/>
                </a:solidFill>
                <a:latin typeface="+mn-lt"/>
                <a:cs typeface="Arial" panose="020B0604020202020204" pitchFamily="34" charset="0"/>
              </a:rPr>
              <a:t>Altre rettifiche per elementi non monetari</a:t>
            </a:r>
          </a:p>
          <a:p>
            <a:pPr algn="r">
              <a:spcBef>
                <a:spcPct val="0"/>
              </a:spcBef>
              <a:buClrTx/>
              <a:buSzTx/>
              <a:buFontTx/>
              <a:buNone/>
            </a:pPr>
            <a:r>
              <a:rPr lang="it-IT" altLang="it-IT" sz="1900" b="1" dirty="0">
                <a:solidFill>
                  <a:schemeClr val="tx1"/>
                </a:solidFill>
                <a:latin typeface="+mn-lt"/>
                <a:cs typeface="Arial" panose="020B0604020202020204" pitchFamily="34" charset="0"/>
              </a:rPr>
              <a:t>2. Flusso finanziario prima delle variazioni del </a:t>
            </a:r>
            <a:r>
              <a:rPr lang="it-IT" altLang="it-IT" sz="1900" b="1" dirty="0" err="1">
                <a:solidFill>
                  <a:schemeClr val="tx1"/>
                </a:solidFill>
                <a:latin typeface="+mn-lt"/>
                <a:cs typeface="Arial" panose="020B0604020202020204" pitchFamily="34" charset="0"/>
              </a:rPr>
              <a:t>ccn</a:t>
            </a:r>
            <a:endParaRPr lang="it-IT" altLang="it-IT" sz="1900" b="1" dirty="0">
              <a:solidFill>
                <a:schemeClr val="tx1"/>
              </a:solidFill>
              <a:latin typeface="+mn-lt"/>
              <a:cs typeface="Arial" panose="020B0604020202020204" pitchFamily="34" charset="0"/>
            </a:endParaRPr>
          </a:p>
        </p:txBody>
      </p:sp>
      <p:sp>
        <p:nvSpPr>
          <p:cNvPr id="4" name="Titolo 1"/>
          <p:cNvSpPr>
            <a:spLocks noGrp="1"/>
          </p:cNvSpPr>
          <p:nvPr>
            <p:ph type="title"/>
          </p:nvPr>
        </p:nvSpPr>
        <p:spPr>
          <a:xfrm>
            <a:off x="0" y="0"/>
            <a:ext cx="12192000" cy="689811"/>
          </a:xfrm>
        </p:spPr>
        <p:txBody>
          <a:bodyPr/>
          <a:lstStyle/>
          <a:p>
            <a:r>
              <a:rPr lang="it-IT" dirty="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31</a:t>
            </a:fld>
            <a:endParaRPr lang="it-IT"/>
          </a:p>
        </p:txBody>
      </p:sp>
    </p:spTree>
    <p:extLst>
      <p:ext uri="{BB962C8B-B14F-4D97-AF65-F5344CB8AC3E}">
        <p14:creationId xmlns:p14="http://schemas.microsoft.com/office/powerpoint/2010/main" val="2138031532"/>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349102" y="994958"/>
            <a:ext cx="1149379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lgn="just">
              <a:spcBef>
                <a:spcPct val="0"/>
              </a:spcBef>
              <a:buClrTx/>
              <a:buSzTx/>
              <a:buFontTx/>
              <a:buNone/>
            </a:pPr>
            <a:r>
              <a:rPr lang="it-IT" altLang="it-IT" sz="2000" dirty="0">
                <a:solidFill>
                  <a:schemeClr val="tx1"/>
                </a:solidFill>
                <a:latin typeface="+mn-lt"/>
                <a:cs typeface="Arial" panose="020B0604020202020204" pitchFamily="34" charset="0"/>
              </a:rPr>
              <a:t>Variazioni del capitale circolante netto</a:t>
            </a:r>
          </a:p>
          <a:p>
            <a:pPr algn="just">
              <a:spcBef>
                <a:spcPct val="0"/>
              </a:spcBef>
              <a:buClrTx/>
              <a:buSzTx/>
              <a:buFontTx/>
              <a:buNone/>
            </a:pPr>
            <a:r>
              <a:rPr lang="it-IT" altLang="it-IT" sz="2000" dirty="0">
                <a:solidFill>
                  <a:schemeClr val="tx1"/>
                </a:solidFill>
                <a:latin typeface="+mn-lt"/>
                <a:cs typeface="Arial" panose="020B0604020202020204" pitchFamily="34" charset="0"/>
              </a:rPr>
              <a:t>Decremento/(incremento) delle rimanenze</a:t>
            </a:r>
          </a:p>
          <a:p>
            <a:pPr algn="just">
              <a:spcBef>
                <a:spcPct val="0"/>
              </a:spcBef>
              <a:buClrTx/>
              <a:buSzTx/>
              <a:buFontTx/>
              <a:buNone/>
            </a:pPr>
            <a:r>
              <a:rPr lang="it-IT" altLang="it-IT" sz="2000" dirty="0">
                <a:solidFill>
                  <a:schemeClr val="tx1"/>
                </a:solidFill>
                <a:latin typeface="+mn-lt"/>
                <a:cs typeface="Arial" panose="020B0604020202020204" pitchFamily="34" charset="0"/>
              </a:rPr>
              <a:t>Decremento/(incremento) dei crediti vs clienti</a:t>
            </a:r>
          </a:p>
          <a:p>
            <a:pPr algn="just">
              <a:spcBef>
                <a:spcPct val="0"/>
              </a:spcBef>
              <a:buClrTx/>
              <a:buSzTx/>
              <a:buFontTx/>
              <a:buNone/>
            </a:pPr>
            <a:r>
              <a:rPr lang="it-IT" altLang="it-IT" sz="2000" dirty="0">
                <a:solidFill>
                  <a:schemeClr val="tx1"/>
                </a:solidFill>
                <a:latin typeface="+mn-lt"/>
                <a:cs typeface="Arial" panose="020B0604020202020204" pitchFamily="34" charset="0"/>
              </a:rPr>
              <a:t>Incremento/(decremento) dei debiti verso fornitori</a:t>
            </a:r>
          </a:p>
          <a:p>
            <a:pPr algn="just">
              <a:spcBef>
                <a:spcPct val="0"/>
              </a:spcBef>
              <a:buClrTx/>
              <a:buSzTx/>
              <a:buFontTx/>
              <a:buNone/>
            </a:pPr>
            <a:r>
              <a:rPr lang="it-IT" altLang="it-IT" sz="2000" dirty="0">
                <a:solidFill>
                  <a:schemeClr val="tx1"/>
                </a:solidFill>
                <a:latin typeface="+mn-lt"/>
                <a:cs typeface="Arial" panose="020B0604020202020204" pitchFamily="34" charset="0"/>
              </a:rPr>
              <a:t>Decremento/(incremento) ratei e risconti attivi</a:t>
            </a:r>
          </a:p>
          <a:p>
            <a:pPr algn="just">
              <a:spcBef>
                <a:spcPct val="0"/>
              </a:spcBef>
              <a:buClrTx/>
              <a:buSzTx/>
              <a:buFontTx/>
              <a:buNone/>
            </a:pPr>
            <a:r>
              <a:rPr lang="it-IT" altLang="it-IT" sz="2000" dirty="0">
                <a:solidFill>
                  <a:schemeClr val="tx1"/>
                </a:solidFill>
                <a:latin typeface="+mn-lt"/>
                <a:cs typeface="Arial" panose="020B0604020202020204" pitchFamily="34" charset="0"/>
              </a:rPr>
              <a:t>Incremento/(decremento) ratei e risconti passivi</a:t>
            </a:r>
          </a:p>
          <a:p>
            <a:pPr algn="just">
              <a:spcBef>
                <a:spcPct val="0"/>
              </a:spcBef>
              <a:buClrTx/>
              <a:buSzTx/>
              <a:buFontTx/>
              <a:buNone/>
            </a:pPr>
            <a:r>
              <a:rPr lang="it-IT" altLang="it-IT" sz="2000" dirty="0">
                <a:solidFill>
                  <a:schemeClr val="tx1"/>
                </a:solidFill>
                <a:latin typeface="+mn-lt"/>
                <a:cs typeface="Arial" panose="020B0604020202020204" pitchFamily="34" charset="0"/>
              </a:rPr>
              <a:t>Altre variazioni del capitale circolante netto</a:t>
            </a:r>
          </a:p>
          <a:p>
            <a:pPr algn="r">
              <a:spcBef>
                <a:spcPct val="0"/>
              </a:spcBef>
              <a:buClrTx/>
              <a:buSzTx/>
              <a:buFontTx/>
              <a:buNone/>
            </a:pPr>
            <a:r>
              <a:rPr lang="it-IT" altLang="it-IT" sz="2000" b="1" dirty="0">
                <a:solidFill>
                  <a:schemeClr val="tx1"/>
                </a:solidFill>
                <a:latin typeface="+mn-lt"/>
                <a:cs typeface="Arial" panose="020B0604020202020204" pitchFamily="34" charset="0"/>
              </a:rPr>
              <a:t>3. Flusso finanziario dopo le variazioni del </a:t>
            </a:r>
            <a:r>
              <a:rPr lang="it-IT" altLang="it-IT" sz="2000" b="1" dirty="0" err="1">
                <a:solidFill>
                  <a:schemeClr val="tx1"/>
                </a:solidFill>
                <a:latin typeface="+mn-lt"/>
                <a:cs typeface="Arial" panose="020B0604020202020204" pitchFamily="34" charset="0"/>
              </a:rPr>
              <a:t>ccn</a:t>
            </a:r>
            <a:endParaRPr lang="it-IT" altLang="it-IT" sz="2000" b="1" dirty="0">
              <a:solidFill>
                <a:schemeClr val="tx1"/>
              </a:solidFill>
              <a:latin typeface="+mn-lt"/>
              <a:cs typeface="Arial" panose="020B0604020202020204" pitchFamily="34" charset="0"/>
            </a:endParaRPr>
          </a:p>
          <a:p>
            <a:pPr algn="just">
              <a:spcBef>
                <a:spcPct val="0"/>
              </a:spcBef>
              <a:buClrTx/>
              <a:buSzTx/>
              <a:buFontTx/>
              <a:buNone/>
            </a:pPr>
            <a:r>
              <a:rPr lang="it-IT" altLang="it-IT" sz="2000" dirty="0">
                <a:solidFill>
                  <a:schemeClr val="tx1"/>
                </a:solidFill>
                <a:latin typeface="+mn-lt"/>
                <a:cs typeface="Arial" panose="020B0604020202020204" pitchFamily="34" charset="0"/>
              </a:rPr>
              <a:t>Altre rettifiche</a:t>
            </a:r>
          </a:p>
          <a:p>
            <a:pPr algn="just">
              <a:spcBef>
                <a:spcPct val="0"/>
              </a:spcBef>
              <a:buClrTx/>
              <a:buSzTx/>
              <a:buFontTx/>
              <a:buNone/>
            </a:pPr>
            <a:r>
              <a:rPr lang="it-IT" altLang="it-IT" sz="2000" dirty="0">
                <a:solidFill>
                  <a:schemeClr val="tx1"/>
                </a:solidFill>
                <a:latin typeface="+mn-lt"/>
                <a:cs typeface="Arial" panose="020B0604020202020204" pitchFamily="34" charset="0"/>
              </a:rPr>
              <a:t>Interessi incassati/(pagati)</a:t>
            </a:r>
          </a:p>
          <a:p>
            <a:pPr algn="just">
              <a:spcBef>
                <a:spcPct val="0"/>
              </a:spcBef>
              <a:buClrTx/>
              <a:buSzTx/>
              <a:buFontTx/>
              <a:buNone/>
            </a:pPr>
            <a:r>
              <a:rPr lang="it-IT" altLang="it-IT" sz="2000" dirty="0">
                <a:solidFill>
                  <a:schemeClr val="tx1"/>
                </a:solidFill>
                <a:latin typeface="+mn-lt"/>
                <a:cs typeface="Arial" panose="020B0604020202020204" pitchFamily="34" charset="0"/>
              </a:rPr>
              <a:t>(Imposte sul reddito pagate)</a:t>
            </a:r>
          </a:p>
          <a:p>
            <a:pPr algn="just">
              <a:spcBef>
                <a:spcPct val="0"/>
              </a:spcBef>
              <a:buClrTx/>
              <a:buSzTx/>
              <a:buFontTx/>
              <a:buNone/>
            </a:pPr>
            <a:r>
              <a:rPr lang="it-IT" altLang="it-IT" sz="2000" dirty="0">
                <a:solidFill>
                  <a:schemeClr val="tx1"/>
                </a:solidFill>
                <a:latin typeface="+mn-lt"/>
                <a:cs typeface="Arial" panose="020B0604020202020204" pitchFamily="34" charset="0"/>
              </a:rPr>
              <a:t>Dividendi incassati</a:t>
            </a:r>
          </a:p>
          <a:p>
            <a:pPr algn="just">
              <a:spcBef>
                <a:spcPct val="0"/>
              </a:spcBef>
              <a:buClrTx/>
              <a:buSzTx/>
              <a:buFontTx/>
              <a:buNone/>
            </a:pPr>
            <a:r>
              <a:rPr lang="it-IT" altLang="it-IT" sz="2000" dirty="0">
                <a:solidFill>
                  <a:schemeClr val="tx1"/>
                </a:solidFill>
                <a:latin typeface="+mn-lt"/>
                <a:cs typeface="Arial" panose="020B0604020202020204" pitchFamily="34" charset="0"/>
              </a:rPr>
              <a:t>Utilizzo dei fondi</a:t>
            </a:r>
          </a:p>
          <a:p>
            <a:pPr algn="r">
              <a:spcBef>
                <a:spcPct val="0"/>
              </a:spcBef>
              <a:buClrTx/>
              <a:buSzTx/>
              <a:buFontTx/>
              <a:buNone/>
            </a:pPr>
            <a:r>
              <a:rPr lang="it-IT" altLang="it-IT" sz="2000" b="1" dirty="0">
                <a:solidFill>
                  <a:schemeClr val="tx1"/>
                </a:solidFill>
                <a:latin typeface="+mn-lt"/>
                <a:cs typeface="Arial" panose="020B0604020202020204" pitchFamily="34" charset="0"/>
              </a:rPr>
              <a:t>4. Flusso finanziario dopo le altre rettifiche</a:t>
            </a:r>
          </a:p>
          <a:p>
            <a:pPr algn="r">
              <a:spcBef>
                <a:spcPct val="0"/>
              </a:spcBef>
              <a:buClrTx/>
              <a:buSzTx/>
              <a:buFontTx/>
              <a:buNone/>
            </a:pPr>
            <a:r>
              <a:rPr lang="it-IT" altLang="it-IT" sz="2000" b="1" dirty="0">
                <a:solidFill>
                  <a:schemeClr val="tx1"/>
                </a:solidFill>
                <a:latin typeface="+mn-lt"/>
                <a:cs typeface="Arial" panose="020B0604020202020204" pitchFamily="34" charset="0"/>
              </a:rPr>
              <a:t>Flusso finanziario della gestione reddituale (A)</a:t>
            </a:r>
          </a:p>
        </p:txBody>
      </p:sp>
      <p:sp>
        <p:nvSpPr>
          <p:cNvPr id="4" name="Titolo 1"/>
          <p:cNvSpPr>
            <a:spLocks noGrp="1"/>
          </p:cNvSpPr>
          <p:nvPr>
            <p:ph type="title"/>
          </p:nvPr>
        </p:nvSpPr>
        <p:spPr>
          <a:xfrm>
            <a:off x="0" y="0"/>
            <a:ext cx="12192000" cy="689811"/>
          </a:xfrm>
        </p:spPr>
        <p:txBody>
          <a:bodyPr>
            <a:normAutofit/>
          </a:bodyPr>
          <a:lstStyle/>
          <a:p>
            <a:r>
              <a:rPr lang="it-IT" sz="2800" dirty="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32</a:t>
            </a:fld>
            <a:endParaRPr lang="it-IT"/>
          </a:p>
        </p:txBody>
      </p:sp>
    </p:spTree>
    <p:extLst>
      <p:ext uri="{BB962C8B-B14F-4D97-AF65-F5344CB8AC3E}">
        <p14:creationId xmlns:p14="http://schemas.microsoft.com/office/powerpoint/2010/main" val="422443771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265814" y="981075"/>
            <a:ext cx="1157885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lgn="just">
              <a:spcBef>
                <a:spcPct val="0"/>
              </a:spcBef>
              <a:buClrTx/>
              <a:buSzTx/>
              <a:buFontTx/>
              <a:buNone/>
            </a:pPr>
            <a:r>
              <a:rPr lang="it-IT" altLang="it-IT" sz="2000" b="1" dirty="0">
                <a:solidFill>
                  <a:schemeClr val="tx1"/>
                </a:solidFill>
                <a:latin typeface="+mn-lt"/>
                <a:cs typeface="Arial" panose="020B0604020202020204" pitchFamily="34" charset="0"/>
              </a:rPr>
              <a:t>B. Flussi finanziari derivanti dall’attività d’investimento</a:t>
            </a:r>
          </a:p>
          <a:p>
            <a:pPr algn="just">
              <a:spcBef>
                <a:spcPct val="0"/>
              </a:spcBef>
              <a:buClrTx/>
              <a:buSzTx/>
              <a:buFontTx/>
              <a:buNone/>
            </a:pPr>
            <a:r>
              <a:rPr lang="it-IT" altLang="it-IT" sz="2000" i="1" dirty="0">
                <a:solidFill>
                  <a:schemeClr val="tx1"/>
                </a:solidFill>
                <a:latin typeface="+mn-lt"/>
                <a:cs typeface="Arial" panose="020B0604020202020204" pitchFamily="34" charset="0"/>
              </a:rPr>
              <a:t>Immobilizzazioni materiali</a:t>
            </a:r>
          </a:p>
          <a:p>
            <a:pPr algn="just">
              <a:spcBef>
                <a:spcPct val="0"/>
              </a:spcBef>
              <a:buClrTx/>
              <a:buSzTx/>
              <a:buFontTx/>
              <a:buNone/>
            </a:pPr>
            <a:r>
              <a:rPr lang="it-IT" altLang="it-IT" sz="2000" dirty="0">
                <a:solidFill>
                  <a:schemeClr val="tx1"/>
                </a:solidFill>
                <a:latin typeface="+mn-lt"/>
                <a:cs typeface="Arial" panose="020B0604020202020204" pitchFamily="34" charset="0"/>
              </a:rPr>
              <a:t>(Investimenti)</a:t>
            </a:r>
          </a:p>
          <a:p>
            <a:pPr algn="just">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lgn="just">
              <a:spcBef>
                <a:spcPct val="0"/>
              </a:spcBef>
              <a:buClrTx/>
              <a:buSzTx/>
              <a:buFontTx/>
              <a:buNone/>
            </a:pPr>
            <a:r>
              <a:rPr lang="it-IT" altLang="it-IT" sz="2000" i="1" dirty="0">
                <a:solidFill>
                  <a:schemeClr val="tx1"/>
                </a:solidFill>
                <a:latin typeface="+mn-lt"/>
                <a:cs typeface="Arial" panose="020B0604020202020204" pitchFamily="34" charset="0"/>
              </a:rPr>
              <a:t>Immobilizzazioni immateriali</a:t>
            </a:r>
          </a:p>
          <a:p>
            <a:pPr algn="just">
              <a:spcBef>
                <a:spcPct val="0"/>
              </a:spcBef>
              <a:buClrTx/>
              <a:buSzTx/>
              <a:buFontTx/>
              <a:buNone/>
            </a:pPr>
            <a:r>
              <a:rPr lang="it-IT" altLang="it-IT" sz="2000" dirty="0">
                <a:solidFill>
                  <a:schemeClr val="tx1"/>
                </a:solidFill>
                <a:latin typeface="+mn-lt"/>
                <a:cs typeface="Arial" panose="020B0604020202020204" pitchFamily="34" charset="0"/>
              </a:rPr>
              <a:t>(Investimenti)</a:t>
            </a:r>
          </a:p>
          <a:p>
            <a:pPr algn="just">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lgn="just">
              <a:spcBef>
                <a:spcPct val="0"/>
              </a:spcBef>
              <a:buClrTx/>
              <a:buSzTx/>
              <a:buFontTx/>
              <a:buNone/>
            </a:pPr>
            <a:r>
              <a:rPr lang="it-IT" altLang="it-IT" sz="2000" i="1" dirty="0">
                <a:solidFill>
                  <a:schemeClr val="tx1"/>
                </a:solidFill>
                <a:latin typeface="+mn-lt"/>
                <a:cs typeface="Arial" panose="020B0604020202020204" pitchFamily="34" charset="0"/>
              </a:rPr>
              <a:t>Immobilizzazioni finanziarie</a:t>
            </a:r>
          </a:p>
          <a:p>
            <a:pPr algn="just">
              <a:spcBef>
                <a:spcPct val="0"/>
              </a:spcBef>
              <a:buClrTx/>
              <a:buSzTx/>
              <a:buFontTx/>
              <a:buNone/>
            </a:pPr>
            <a:r>
              <a:rPr lang="it-IT" altLang="it-IT" sz="2000" dirty="0">
                <a:solidFill>
                  <a:schemeClr val="tx1"/>
                </a:solidFill>
                <a:latin typeface="+mn-lt"/>
                <a:cs typeface="Arial" panose="020B0604020202020204" pitchFamily="34" charset="0"/>
              </a:rPr>
              <a:t>(Investimenti)</a:t>
            </a:r>
          </a:p>
          <a:p>
            <a:pPr algn="just">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lgn="just">
              <a:spcBef>
                <a:spcPct val="0"/>
              </a:spcBef>
              <a:buClrTx/>
              <a:buSzTx/>
              <a:buFontTx/>
              <a:buNone/>
            </a:pPr>
            <a:r>
              <a:rPr lang="it-IT" altLang="it-IT" sz="2000" i="1" dirty="0">
                <a:solidFill>
                  <a:schemeClr val="tx1"/>
                </a:solidFill>
                <a:latin typeface="+mn-lt"/>
                <a:cs typeface="Arial" panose="020B0604020202020204" pitchFamily="34" charset="0"/>
              </a:rPr>
              <a:t>Attività finanziarie non immobilizzate</a:t>
            </a:r>
          </a:p>
          <a:p>
            <a:pPr algn="just">
              <a:spcBef>
                <a:spcPct val="0"/>
              </a:spcBef>
              <a:buClrTx/>
              <a:buSzTx/>
              <a:buFontTx/>
              <a:buNone/>
            </a:pPr>
            <a:r>
              <a:rPr lang="it-IT" altLang="it-IT" sz="2000" dirty="0">
                <a:solidFill>
                  <a:schemeClr val="tx1"/>
                </a:solidFill>
                <a:latin typeface="+mn-lt"/>
                <a:cs typeface="Arial" panose="020B0604020202020204" pitchFamily="34" charset="0"/>
              </a:rPr>
              <a:t>(Investimenti)</a:t>
            </a:r>
          </a:p>
          <a:p>
            <a:pPr algn="just">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lgn="just">
              <a:spcBef>
                <a:spcPct val="0"/>
              </a:spcBef>
              <a:buClrTx/>
              <a:buSzTx/>
              <a:buFontTx/>
              <a:buNone/>
            </a:pPr>
            <a:r>
              <a:rPr lang="it-IT" altLang="it-IT" sz="2000" i="1" dirty="0">
                <a:solidFill>
                  <a:schemeClr val="tx1"/>
                </a:solidFill>
                <a:latin typeface="+mn-lt"/>
                <a:cs typeface="Arial" panose="020B0604020202020204" pitchFamily="34" charset="0"/>
              </a:rPr>
              <a:t>Acquisizione o cessione di società controllate o di rami d'azienda al netto delle disponibilità liquide</a:t>
            </a:r>
          </a:p>
          <a:p>
            <a:pPr algn="r">
              <a:spcBef>
                <a:spcPct val="0"/>
              </a:spcBef>
              <a:buClrTx/>
              <a:buSzTx/>
              <a:buFontTx/>
              <a:buNone/>
            </a:pPr>
            <a:r>
              <a:rPr lang="it-IT" altLang="it-IT" sz="2000" b="1" dirty="0">
                <a:solidFill>
                  <a:schemeClr val="tx1"/>
                </a:solidFill>
                <a:latin typeface="+mn-lt"/>
                <a:cs typeface="Arial" panose="020B0604020202020204" pitchFamily="34" charset="0"/>
              </a:rPr>
              <a:t>Flusso finanziario dell’attività di investimento (B)</a:t>
            </a:r>
          </a:p>
        </p:txBody>
      </p:sp>
      <p:sp>
        <p:nvSpPr>
          <p:cNvPr id="4" name="Titolo 1"/>
          <p:cNvSpPr>
            <a:spLocks noGrp="1"/>
          </p:cNvSpPr>
          <p:nvPr>
            <p:ph type="title"/>
          </p:nvPr>
        </p:nvSpPr>
        <p:spPr>
          <a:xfrm>
            <a:off x="0" y="0"/>
            <a:ext cx="12192000" cy="689811"/>
          </a:xfrm>
        </p:spPr>
        <p:txBody>
          <a:bodyPr>
            <a:normAutofit/>
          </a:bodyPr>
          <a:lstStyle/>
          <a:p>
            <a:r>
              <a:rPr lang="it-IT" sz="2800" dirty="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33</a:t>
            </a:fld>
            <a:endParaRPr lang="it-IT"/>
          </a:p>
        </p:txBody>
      </p:sp>
    </p:spTree>
    <p:extLst>
      <p:ext uri="{BB962C8B-B14F-4D97-AF65-F5344CB8AC3E}">
        <p14:creationId xmlns:p14="http://schemas.microsoft.com/office/powerpoint/2010/main" val="1592374280"/>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467833" y="1196975"/>
            <a:ext cx="1143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it-IT" altLang="it-IT" sz="2000" b="1" dirty="0">
                <a:solidFill>
                  <a:schemeClr val="tx1"/>
                </a:solidFill>
                <a:latin typeface="+mj-lt"/>
                <a:cs typeface="Arial" panose="020B0604020202020204" pitchFamily="34" charset="0"/>
              </a:rPr>
              <a:t>C. Flussi finanziari derivanti dall’attività di finanziamento</a:t>
            </a:r>
          </a:p>
          <a:p>
            <a:pPr>
              <a:spcBef>
                <a:spcPct val="0"/>
              </a:spcBef>
              <a:buClrTx/>
              <a:buSzTx/>
              <a:buFontTx/>
              <a:buNone/>
            </a:pPr>
            <a:r>
              <a:rPr lang="it-IT" altLang="it-IT" sz="2000" i="1" dirty="0">
                <a:solidFill>
                  <a:schemeClr val="tx1"/>
                </a:solidFill>
                <a:latin typeface="+mj-lt"/>
                <a:cs typeface="Arial" panose="020B0604020202020204" pitchFamily="34" charset="0"/>
              </a:rPr>
              <a:t>Mezzi di terzi</a:t>
            </a:r>
          </a:p>
          <a:p>
            <a:pPr>
              <a:spcBef>
                <a:spcPct val="0"/>
              </a:spcBef>
              <a:buClrTx/>
              <a:buSzTx/>
              <a:buFontTx/>
              <a:buNone/>
            </a:pPr>
            <a:r>
              <a:rPr lang="it-IT" altLang="it-IT" sz="2000" dirty="0">
                <a:solidFill>
                  <a:schemeClr val="tx1"/>
                </a:solidFill>
                <a:latin typeface="+mj-lt"/>
                <a:cs typeface="Arial" panose="020B0604020202020204" pitchFamily="34" charset="0"/>
              </a:rPr>
              <a:t>Incremento debiti a breve verso banche</a:t>
            </a:r>
          </a:p>
          <a:p>
            <a:pPr>
              <a:spcBef>
                <a:spcPct val="0"/>
              </a:spcBef>
              <a:buClrTx/>
              <a:buSzTx/>
              <a:buFontTx/>
              <a:buNone/>
            </a:pPr>
            <a:r>
              <a:rPr lang="it-IT" altLang="it-IT" sz="2000" dirty="0">
                <a:solidFill>
                  <a:schemeClr val="tx1"/>
                </a:solidFill>
                <a:latin typeface="+mj-lt"/>
                <a:cs typeface="Arial" panose="020B0604020202020204" pitchFamily="34" charset="0"/>
              </a:rPr>
              <a:t>Accensione finanziamenti</a:t>
            </a:r>
          </a:p>
          <a:p>
            <a:pPr>
              <a:spcBef>
                <a:spcPct val="0"/>
              </a:spcBef>
              <a:buClrTx/>
              <a:buSzTx/>
              <a:buFontTx/>
              <a:buNone/>
            </a:pPr>
            <a:r>
              <a:rPr lang="it-IT" altLang="it-IT" sz="2000" dirty="0">
                <a:solidFill>
                  <a:schemeClr val="tx1"/>
                </a:solidFill>
                <a:latin typeface="+mj-lt"/>
                <a:cs typeface="Arial" panose="020B0604020202020204" pitchFamily="34" charset="0"/>
              </a:rPr>
              <a:t>Rimborso finanziamenti</a:t>
            </a:r>
          </a:p>
          <a:p>
            <a:pPr>
              <a:spcBef>
                <a:spcPct val="0"/>
              </a:spcBef>
              <a:buClrTx/>
              <a:buSzTx/>
              <a:buFontTx/>
              <a:buNone/>
            </a:pPr>
            <a:r>
              <a:rPr lang="it-IT" altLang="it-IT" sz="2000" i="1" dirty="0">
                <a:solidFill>
                  <a:schemeClr val="tx1"/>
                </a:solidFill>
                <a:latin typeface="+mj-lt"/>
                <a:cs typeface="Arial" panose="020B0604020202020204" pitchFamily="34" charset="0"/>
              </a:rPr>
              <a:t>Mezzi propri</a:t>
            </a:r>
          </a:p>
          <a:p>
            <a:pPr>
              <a:spcBef>
                <a:spcPct val="0"/>
              </a:spcBef>
              <a:buClrTx/>
              <a:buSzTx/>
              <a:buFontTx/>
              <a:buNone/>
            </a:pPr>
            <a:r>
              <a:rPr lang="it-IT" altLang="it-IT" sz="2000" dirty="0">
                <a:solidFill>
                  <a:schemeClr val="tx1"/>
                </a:solidFill>
                <a:latin typeface="+mj-lt"/>
                <a:cs typeface="Arial" panose="020B0604020202020204" pitchFamily="34" charset="0"/>
              </a:rPr>
              <a:t>Aumento di capitale a pagamento</a:t>
            </a:r>
          </a:p>
          <a:p>
            <a:pPr>
              <a:spcBef>
                <a:spcPct val="0"/>
              </a:spcBef>
              <a:buClrTx/>
              <a:buSzTx/>
              <a:buFontTx/>
              <a:buNone/>
            </a:pPr>
            <a:r>
              <a:rPr lang="it-IT" altLang="it-IT" sz="2000" dirty="0">
                <a:solidFill>
                  <a:schemeClr val="tx1"/>
                </a:solidFill>
                <a:latin typeface="+mj-lt"/>
                <a:cs typeface="Arial" panose="020B0604020202020204" pitchFamily="34" charset="0"/>
              </a:rPr>
              <a:t>Cessione (acquisto) di azioni proprie</a:t>
            </a:r>
          </a:p>
          <a:p>
            <a:pPr>
              <a:spcBef>
                <a:spcPct val="0"/>
              </a:spcBef>
              <a:buClrTx/>
              <a:buSzTx/>
              <a:buFontTx/>
              <a:buNone/>
            </a:pPr>
            <a:r>
              <a:rPr lang="it-IT" altLang="it-IT" sz="2000" dirty="0">
                <a:solidFill>
                  <a:schemeClr val="tx1"/>
                </a:solidFill>
                <a:latin typeface="+mj-lt"/>
                <a:cs typeface="Arial" panose="020B0604020202020204" pitchFamily="34" charset="0"/>
              </a:rPr>
              <a:t>Dividendi (e acconti su dividendi) pagati</a:t>
            </a:r>
          </a:p>
          <a:p>
            <a:pPr algn="r">
              <a:spcBef>
                <a:spcPct val="0"/>
              </a:spcBef>
              <a:buClrTx/>
              <a:buSzTx/>
              <a:buFontTx/>
              <a:buNone/>
            </a:pPr>
            <a:r>
              <a:rPr lang="it-IT" altLang="it-IT" sz="2000" b="1" dirty="0">
                <a:solidFill>
                  <a:schemeClr val="tx1"/>
                </a:solidFill>
                <a:latin typeface="+mj-lt"/>
                <a:cs typeface="Arial" panose="020B0604020202020204" pitchFamily="34" charset="0"/>
              </a:rPr>
              <a:t>Flusso finanziario dell’attività di finanziamento (C)</a:t>
            </a:r>
          </a:p>
          <a:p>
            <a:pPr algn="r">
              <a:spcBef>
                <a:spcPct val="0"/>
              </a:spcBef>
              <a:buClrTx/>
              <a:buSzTx/>
              <a:buFontTx/>
              <a:buNone/>
            </a:pPr>
            <a:r>
              <a:rPr lang="it-IT" altLang="it-IT" sz="2000" b="1" dirty="0">
                <a:solidFill>
                  <a:schemeClr val="tx1"/>
                </a:solidFill>
                <a:latin typeface="+mj-lt"/>
                <a:cs typeface="Arial" panose="020B0604020202020204" pitchFamily="34" charset="0"/>
              </a:rPr>
              <a:t>Incremento (decremento) delle disponibilità liquide (a ± b ± c)</a:t>
            </a:r>
          </a:p>
          <a:p>
            <a:pPr algn="r">
              <a:spcBef>
                <a:spcPct val="0"/>
              </a:spcBef>
              <a:buClrTx/>
              <a:buSzTx/>
              <a:buFontTx/>
              <a:buNone/>
            </a:pPr>
            <a:endParaRPr lang="it-IT" altLang="it-IT" sz="2000" b="1" dirty="0">
              <a:solidFill>
                <a:schemeClr val="tx1"/>
              </a:solidFill>
              <a:latin typeface="+mj-lt"/>
              <a:cs typeface="Arial" panose="020B0604020202020204" pitchFamily="34" charset="0"/>
            </a:endParaRPr>
          </a:p>
          <a:p>
            <a:pPr>
              <a:spcBef>
                <a:spcPct val="0"/>
              </a:spcBef>
              <a:buClrTx/>
              <a:buSzTx/>
              <a:buFontTx/>
              <a:buNone/>
            </a:pPr>
            <a:r>
              <a:rPr lang="it-IT" altLang="it-IT" sz="2000" b="1" dirty="0">
                <a:solidFill>
                  <a:schemeClr val="tx1"/>
                </a:solidFill>
                <a:latin typeface="+mj-lt"/>
                <a:cs typeface="Arial" panose="020B0604020202020204" pitchFamily="34" charset="0"/>
              </a:rPr>
              <a:t>Disponibilità liquide al 1 gennaio 200X</a:t>
            </a:r>
          </a:p>
          <a:p>
            <a:pPr>
              <a:spcBef>
                <a:spcPct val="0"/>
              </a:spcBef>
              <a:buClrTx/>
              <a:buSzTx/>
              <a:buFontTx/>
              <a:buNone/>
            </a:pPr>
            <a:r>
              <a:rPr lang="it-IT" altLang="it-IT" sz="2000" b="1" dirty="0">
                <a:solidFill>
                  <a:schemeClr val="tx1"/>
                </a:solidFill>
                <a:latin typeface="+mj-lt"/>
                <a:cs typeface="Arial" panose="020B0604020202020204" pitchFamily="34" charset="0"/>
              </a:rPr>
              <a:t>Disponibilità liquide al 31 dicembre 200X+1</a:t>
            </a:r>
          </a:p>
        </p:txBody>
      </p:sp>
      <p:sp>
        <p:nvSpPr>
          <p:cNvPr id="4" name="Titolo 1"/>
          <p:cNvSpPr>
            <a:spLocks noGrp="1"/>
          </p:cNvSpPr>
          <p:nvPr>
            <p:ph type="title"/>
          </p:nvPr>
        </p:nvSpPr>
        <p:spPr>
          <a:xfrm>
            <a:off x="0" y="0"/>
            <a:ext cx="12192000" cy="689811"/>
          </a:xfrm>
        </p:spPr>
        <p:txBody>
          <a:bodyPr>
            <a:normAutofit/>
          </a:bodyPr>
          <a:lstStyle/>
          <a:p>
            <a:r>
              <a:rPr lang="it-IT" sz="2800" dirty="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34</a:t>
            </a:fld>
            <a:endParaRPr lang="it-IT"/>
          </a:p>
        </p:txBody>
      </p:sp>
    </p:spTree>
    <p:extLst>
      <p:ext uri="{BB962C8B-B14F-4D97-AF65-F5344CB8AC3E}">
        <p14:creationId xmlns:p14="http://schemas.microsoft.com/office/powerpoint/2010/main" val="3207912020"/>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765544" y="1322389"/>
            <a:ext cx="1103659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it-IT" altLang="it-IT" sz="2000" b="1" dirty="0">
                <a:solidFill>
                  <a:schemeClr val="tx1"/>
                </a:solidFill>
                <a:latin typeface="+mn-lt"/>
                <a:cs typeface="Arial" panose="020B0604020202020204" pitchFamily="34" charset="0"/>
              </a:rPr>
              <a:t>A. Flussi finanziari derivanti dalla gestione reddituale</a:t>
            </a:r>
          </a:p>
          <a:p>
            <a:pPr>
              <a:spcBef>
                <a:spcPct val="0"/>
              </a:spcBef>
              <a:buClrTx/>
              <a:buSzTx/>
              <a:buFontTx/>
              <a:buNone/>
            </a:pPr>
            <a:r>
              <a:rPr lang="it-IT" altLang="it-IT" sz="2000" dirty="0">
                <a:solidFill>
                  <a:schemeClr val="tx1"/>
                </a:solidFill>
                <a:latin typeface="+mn-lt"/>
                <a:cs typeface="Arial" panose="020B0604020202020204" pitchFamily="34" charset="0"/>
              </a:rPr>
              <a:t>(metodo diretto)</a:t>
            </a:r>
          </a:p>
          <a:p>
            <a:pPr>
              <a:spcBef>
                <a:spcPct val="0"/>
              </a:spcBef>
              <a:buClrTx/>
              <a:buSzTx/>
              <a:buFontTx/>
              <a:buNone/>
            </a:pPr>
            <a:r>
              <a:rPr lang="it-IT" altLang="it-IT" sz="2000" dirty="0">
                <a:solidFill>
                  <a:schemeClr val="tx1"/>
                </a:solidFill>
                <a:latin typeface="+mn-lt"/>
                <a:cs typeface="Arial" panose="020B0604020202020204" pitchFamily="34" charset="0"/>
              </a:rPr>
              <a:t>Incassi da clienti</a:t>
            </a:r>
          </a:p>
          <a:p>
            <a:pPr>
              <a:spcBef>
                <a:spcPct val="0"/>
              </a:spcBef>
              <a:buClrTx/>
              <a:buSzTx/>
              <a:buFontTx/>
              <a:buNone/>
            </a:pPr>
            <a:r>
              <a:rPr lang="it-IT" altLang="it-IT" sz="2000" dirty="0">
                <a:solidFill>
                  <a:schemeClr val="tx1"/>
                </a:solidFill>
                <a:latin typeface="+mn-lt"/>
                <a:cs typeface="Arial" panose="020B0604020202020204" pitchFamily="34" charset="0"/>
              </a:rPr>
              <a:t>Altri incassi</a:t>
            </a:r>
          </a:p>
          <a:p>
            <a:pPr>
              <a:spcBef>
                <a:spcPct val="0"/>
              </a:spcBef>
              <a:buClrTx/>
              <a:buSzTx/>
              <a:buFontTx/>
              <a:buNone/>
            </a:pPr>
            <a:r>
              <a:rPr lang="it-IT" altLang="it-IT" sz="2000" dirty="0">
                <a:solidFill>
                  <a:schemeClr val="tx1"/>
                </a:solidFill>
                <a:latin typeface="+mn-lt"/>
                <a:cs typeface="Arial" panose="020B0604020202020204" pitchFamily="34" charset="0"/>
              </a:rPr>
              <a:t>(Pagamenti a fornitori per acquisti)</a:t>
            </a:r>
          </a:p>
          <a:p>
            <a:pPr>
              <a:spcBef>
                <a:spcPct val="0"/>
              </a:spcBef>
              <a:buClrTx/>
              <a:buSzTx/>
              <a:buFontTx/>
              <a:buNone/>
            </a:pPr>
            <a:r>
              <a:rPr lang="it-IT" altLang="it-IT" sz="2000" dirty="0">
                <a:solidFill>
                  <a:schemeClr val="tx1"/>
                </a:solidFill>
                <a:latin typeface="+mn-lt"/>
                <a:cs typeface="Arial" panose="020B0604020202020204" pitchFamily="34" charset="0"/>
              </a:rPr>
              <a:t>(Pagamenti a fornitori per servizi)</a:t>
            </a:r>
          </a:p>
          <a:p>
            <a:pPr>
              <a:spcBef>
                <a:spcPct val="0"/>
              </a:spcBef>
              <a:buClrTx/>
              <a:buSzTx/>
              <a:buFontTx/>
              <a:buNone/>
            </a:pPr>
            <a:r>
              <a:rPr lang="it-IT" altLang="it-IT" sz="2000" dirty="0">
                <a:solidFill>
                  <a:schemeClr val="tx1"/>
                </a:solidFill>
                <a:latin typeface="+mn-lt"/>
                <a:cs typeface="Arial" panose="020B0604020202020204" pitchFamily="34" charset="0"/>
              </a:rPr>
              <a:t>(Pagamenti al personale)</a:t>
            </a:r>
          </a:p>
          <a:p>
            <a:pPr>
              <a:spcBef>
                <a:spcPct val="0"/>
              </a:spcBef>
              <a:buClrTx/>
              <a:buSzTx/>
              <a:buFontTx/>
              <a:buNone/>
            </a:pPr>
            <a:r>
              <a:rPr lang="it-IT" altLang="it-IT" sz="2000" dirty="0">
                <a:solidFill>
                  <a:schemeClr val="tx1"/>
                </a:solidFill>
                <a:latin typeface="+mn-lt"/>
                <a:cs typeface="Arial" panose="020B0604020202020204" pitchFamily="34" charset="0"/>
              </a:rPr>
              <a:t>(Altri pagamenti)</a:t>
            </a:r>
          </a:p>
          <a:p>
            <a:pPr>
              <a:spcBef>
                <a:spcPct val="0"/>
              </a:spcBef>
              <a:buClrTx/>
              <a:buSzTx/>
              <a:buFontTx/>
              <a:buNone/>
            </a:pPr>
            <a:r>
              <a:rPr lang="it-IT" altLang="it-IT" sz="2000" dirty="0">
                <a:solidFill>
                  <a:schemeClr val="tx1"/>
                </a:solidFill>
                <a:latin typeface="+mn-lt"/>
                <a:cs typeface="Arial" panose="020B0604020202020204" pitchFamily="34" charset="0"/>
              </a:rPr>
              <a:t>(Imposte pagate sul reddito)</a:t>
            </a:r>
          </a:p>
          <a:p>
            <a:pPr>
              <a:spcBef>
                <a:spcPct val="0"/>
              </a:spcBef>
              <a:buClrTx/>
              <a:buSzTx/>
              <a:buFontTx/>
              <a:buNone/>
            </a:pPr>
            <a:r>
              <a:rPr lang="it-IT" altLang="it-IT" sz="2000" dirty="0">
                <a:solidFill>
                  <a:schemeClr val="tx1"/>
                </a:solidFill>
                <a:latin typeface="+mn-lt"/>
                <a:cs typeface="Arial" panose="020B0604020202020204" pitchFamily="34" charset="0"/>
              </a:rPr>
              <a:t>Interessi incassati/( pagati)</a:t>
            </a:r>
          </a:p>
          <a:p>
            <a:pPr>
              <a:spcBef>
                <a:spcPct val="0"/>
              </a:spcBef>
              <a:buClrTx/>
              <a:buSzTx/>
              <a:buFontTx/>
              <a:buNone/>
            </a:pPr>
            <a:r>
              <a:rPr lang="it-IT" altLang="it-IT" sz="2000" dirty="0">
                <a:solidFill>
                  <a:schemeClr val="tx1"/>
                </a:solidFill>
                <a:latin typeface="+mn-lt"/>
                <a:cs typeface="Arial" panose="020B0604020202020204" pitchFamily="34" charset="0"/>
              </a:rPr>
              <a:t>Dividendi incassati</a:t>
            </a:r>
          </a:p>
          <a:p>
            <a:pPr algn="r">
              <a:spcBef>
                <a:spcPct val="0"/>
              </a:spcBef>
              <a:buClrTx/>
              <a:buSzTx/>
              <a:buFontTx/>
              <a:buNone/>
            </a:pPr>
            <a:r>
              <a:rPr lang="it-IT" altLang="it-IT" sz="2000" b="1" dirty="0">
                <a:solidFill>
                  <a:schemeClr val="tx1"/>
                </a:solidFill>
                <a:latin typeface="+mn-lt"/>
                <a:cs typeface="Arial" panose="020B0604020202020204" pitchFamily="34" charset="0"/>
              </a:rPr>
              <a:t>Flusso finanziario dalla gestione reddituale (A)</a:t>
            </a:r>
          </a:p>
        </p:txBody>
      </p:sp>
      <p:sp>
        <p:nvSpPr>
          <p:cNvPr id="4" name="Titolo 1"/>
          <p:cNvSpPr>
            <a:spLocks noGrp="1"/>
          </p:cNvSpPr>
          <p:nvPr>
            <p:ph type="title"/>
          </p:nvPr>
        </p:nvSpPr>
        <p:spPr>
          <a:xfrm>
            <a:off x="0" y="0"/>
            <a:ext cx="12192000" cy="689811"/>
          </a:xfrm>
        </p:spPr>
        <p:txBody>
          <a:bodyPr>
            <a:normAutofit/>
          </a:bodyPr>
          <a:lstStyle/>
          <a:p>
            <a:r>
              <a:rPr lang="it-IT" sz="2800" dirty="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35</a:t>
            </a:fld>
            <a:endParaRPr lang="it-IT"/>
          </a:p>
        </p:txBody>
      </p:sp>
    </p:spTree>
    <p:extLst>
      <p:ext uri="{BB962C8B-B14F-4D97-AF65-F5344CB8AC3E}">
        <p14:creationId xmlns:p14="http://schemas.microsoft.com/office/powerpoint/2010/main" val="70873802"/>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393405" y="886453"/>
            <a:ext cx="11472529"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it-IT" altLang="it-IT" sz="2000" b="1" dirty="0">
                <a:solidFill>
                  <a:schemeClr val="tx1"/>
                </a:solidFill>
                <a:latin typeface="+mn-lt"/>
                <a:cs typeface="Arial" panose="020B0604020202020204" pitchFamily="34" charset="0"/>
              </a:rPr>
              <a:t>B. Flussi finanziari derivanti dall’attività d’investimento</a:t>
            </a:r>
          </a:p>
          <a:p>
            <a:pPr>
              <a:spcBef>
                <a:spcPct val="0"/>
              </a:spcBef>
              <a:buClrTx/>
              <a:buSzTx/>
              <a:buFontTx/>
              <a:buNone/>
            </a:pPr>
            <a:r>
              <a:rPr lang="it-IT" altLang="it-IT" sz="2000" i="1" dirty="0">
                <a:solidFill>
                  <a:schemeClr val="tx1"/>
                </a:solidFill>
                <a:latin typeface="+mn-lt"/>
                <a:cs typeface="Arial" panose="020B0604020202020204" pitchFamily="34" charset="0"/>
              </a:rPr>
              <a:t>Immobilizzazioni materiali</a:t>
            </a:r>
          </a:p>
          <a:p>
            <a:pPr>
              <a:spcBef>
                <a:spcPct val="0"/>
              </a:spcBef>
              <a:buClrTx/>
              <a:buSzTx/>
              <a:buFontTx/>
              <a:buNone/>
            </a:pPr>
            <a:r>
              <a:rPr lang="it-IT" altLang="it-IT" sz="2000" dirty="0">
                <a:solidFill>
                  <a:schemeClr val="tx1"/>
                </a:solidFill>
                <a:latin typeface="+mn-lt"/>
                <a:cs typeface="Arial" panose="020B0604020202020204" pitchFamily="34" charset="0"/>
              </a:rPr>
              <a:t>(Investimenti)</a:t>
            </a:r>
          </a:p>
          <a:p>
            <a:pPr>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spcBef>
                <a:spcPct val="0"/>
              </a:spcBef>
              <a:buClrTx/>
              <a:buSzTx/>
              <a:buFontTx/>
              <a:buNone/>
            </a:pPr>
            <a:r>
              <a:rPr lang="it-IT" altLang="it-IT" sz="2000" i="1" dirty="0">
                <a:solidFill>
                  <a:schemeClr val="tx1"/>
                </a:solidFill>
                <a:latin typeface="+mn-lt"/>
                <a:cs typeface="Arial" panose="020B0604020202020204" pitchFamily="34" charset="0"/>
              </a:rPr>
              <a:t>Immobilizzazioni immateriali</a:t>
            </a:r>
          </a:p>
          <a:p>
            <a:pPr>
              <a:spcBef>
                <a:spcPct val="0"/>
              </a:spcBef>
              <a:buClrTx/>
              <a:buSzTx/>
              <a:buFontTx/>
              <a:buNone/>
            </a:pPr>
            <a:r>
              <a:rPr lang="it-IT" altLang="it-IT" sz="2000" dirty="0">
                <a:solidFill>
                  <a:schemeClr val="tx1"/>
                </a:solidFill>
                <a:latin typeface="+mn-lt"/>
                <a:cs typeface="Arial" panose="020B0604020202020204" pitchFamily="34" charset="0"/>
              </a:rPr>
              <a:t>(Investimenti)</a:t>
            </a:r>
          </a:p>
          <a:p>
            <a:pPr>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spcBef>
                <a:spcPct val="0"/>
              </a:spcBef>
              <a:buClrTx/>
              <a:buSzTx/>
              <a:buFontTx/>
              <a:buNone/>
            </a:pPr>
            <a:r>
              <a:rPr lang="it-IT" altLang="it-IT" sz="2000" i="1" dirty="0">
                <a:solidFill>
                  <a:schemeClr val="tx1"/>
                </a:solidFill>
                <a:latin typeface="+mn-lt"/>
                <a:cs typeface="Arial" panose="020B0604020202020204" pitchFamily="34" charset="0"/>
              </a:rPr>
              <a:t>Immobilizzazioni finanziarie</a:t>
            </a:r>
          </a:p>
          <a:p>
            <a:pPr>
              <a:spcBef>
                <a:spcPct val="0"/>
              </a:spcBef>
              <a:buClrTx/>
              <a:buSzTx/>
              <a:buFontTx/>
              <a:buNone/>
            </a:pPr>
            <a:r>
              <a:rPr lang="it-IT" altLang="it-IT" sz="2000" dirty="0">
                <a:solidFill>
                  <a:schemeClr val="tx1"/>
                </a:solidFill>
                <a:latin typeface="+mn-lt"/>
                <a:cs typeface="Arial" panose="020B0604020202020204" pitchFamily="34" charset="0"/>
              </a:rPr>
              <a:t>(Investimenti)</a:t>
            </a:r>
          </a:p>
          <a:p>
            <a:pPr>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spcBef>
                <a:spcPct val="0"/>
              </a:spcBef>
              <a:buClrTx/>
              <a:buSzTx/>
              <a:buFontTx/>
              <a:buNone/>
            </a:pPr>
            <a:r>
              <a:rPr lang="it-IT" altLang="it-IT" sz="2000" i="1" dirty="0">
                <a:solidFill>
                  <a:schemeClr val="tx1"/>
                </a:solidFill>
                <a:latin typeface="+mn-lt"/>
                <a:cs typeface="Arial" panose="020B0604020202020204" pitchFamily="34" charset="0"/>
              </a:rPr>
              <a:t>Attività finanziarie non immobilizzate</a:t>
            </a:r>
          </a:p>
          <a:p>
            <a:pPr>
              <a:spcBef>
                <a:spcPct val="0"/>
              </a:spcBef>
              <a:buClrTx/>
              <a:buSzTx/>
              <a:buFontTx/>
              <a:buNone/>
            </a:pPr>
            <a:r>
              <a:rPr lang="it-IT" altLang="it-IT" sz="2000" dirty="0">
                <a:solidFill>
                  <a:schemeClr val="tx1"/>
                </a:solidFill>
                <a:latin typeface="+mn-lt"/>
                <a:cs typeface="Arial" panose="020B0604020202020204" pitchFamily="34" charset="0"/>
              </a:rPr>
              <a:t>(Investimenti)</a:t>
            </a:r>
          </a:p>
          <a:p>
            <a:pPr>
              <a:spcBef>
                <a:spcPct val="0"/>
              </a:spcBef>
              <a:buClrTx/>
              <a:buSzTx/>
              <a:buFontTx/>
              <a:buNone/>
            </a:pPr>
            <a:r>
              <a:rPr lang="it-IT" altLang="it-IT" sz="2000" dirty="0">
                <a:solidFill>
                  <a:schemeClr val="tx1"/>
                </a:solidFill>
                <a:latin typeface="+mn-lt"/>
                <a:cs typeface="Arial" panose="020B0604020202020204" pitchFamily="34" charset="0"/>
              </a:rPr>
              <a:t>Prezzo di realizzo disinvestimenti</a:t>
            </a:r>
          </a:p>
          <a:p>
            <a:pPr>
              <a:spcBef>
                <a:spcPct val="0"/>
              </a:spcBef>
              <a:buClrTx/>
              <a:buSzTx/>
              <a:buFontTx/>
              <a:buNone/>
            </a:pPr>
            <a:r>
              <a:rPr lang="it-IT" altLang="it-IT" sz="2000" i="1" dirty="0">
                <a:solidFill>
                  <a:schemeClr val="tx1"/>
                </a:solidFill>
                <a:latin typeface="+mn-lt"/>
                <a:cs typeface="Arial" panose="020B0604020202020204" pitchFamily="34" charset="0"/>
              </a:rPr>
              <a:t>Acquisizione o cessione di società controllate o di rami</a:t>
            </a:r>
          </a:p>
          <a:p>
            <a:pPr>
              <a:spcBef>
                <a:spcPct val="0"/>
              </a:spcBef>
              <a:buClrTx/>
              <a:buSzTx/>
              <a:buFontTx/>
              <a:buNone/>
            </a:pPr>
            <a:r>
              <a:rPr lang="it-IT" altLang="it-IT" sz="2000" i="1" dirty="0">
                <a:solidFill>
                  <a:schemeClr val="tx1"/>
                </a:solidFill>
                <a:latin typeface="+mn-lt"/>
                <a:cs typeface="Arial" panose="020B0604020202020204" pitchFamily="34" charset="0"/>
              </a:rPr>
              <a:t>d'azienda al netto delle disponibilità liquide</a:t>
            </a:r>
          </a:p>
          <a:p>
            <a:pPr algn="r">
              <a:spcBef>
                <a:spcPct val="0"/>
              </a:spcBef>
              <a:buClrTx/>
              <a:buSzTx/>
              <a:buFontTx/>
              <a:buNone/>
            </a:pPr>
            <a:r>
              <a:rPr lang="it-IT" altLang="it-IT" sz="2000" b="1" dirty="0">
                <a:solidFill>
                  <a:schemeClr val="tx1"/>
                </a:solidFill>
                <a:latin typeface="+mn-lt"/>
                <a:cs typeface="Arial" panose="020B0604020202020204" pitchFamily="34" charset="0"/>
              </a:rPr>
              <a:t>--</a:t>
            </a:r>
          </a:p>
        </p:txBody>
      </p:sp>
      <p:sp>
        <p:nvSpPr>
          <p:cNvPr id="4" name="Titolo 1"/>
          <p:cNvSpPr>
            <a:spLocks noGrp="1"/>
          </p:cNvSpPr>
          <p:nvPr>
            <p:ph type="title"/>
          </p:nvPr>
        </p:nvSpPr>
        <p:spPr>
          <a:xfrm>
            <a:off x="0" y="0"/>
            <a:ext cx="12192000" cy="689811"/>
          </a:xfrm>
        </p:spPr>
        <p:txBody>
          <a:bodyPr>
            <a:normAutofit/>
          </a:bodyPr>
          <a:lstStyle/>
          <a:p>
            <a:r>
              <a:rPr lang="it-IT" sz="2800" dirty="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36</a:t>
            </a:fld>
            <a:endParaRPr lang="it-IT"/>
          </a:p>
        </p:txBody>
      </p:sp>
    </p:spTree>
    <p:extLst>
      <p:ext uri="{BB962C8B-B14F-4D97-AF65-F5344CB8AC3E}">
        <p14:creationId xmlns:p14="http://schemas.microsoft.com/office/powerpoint/2010/main" val="231709285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7107" name="Text Box 3"/>
          <p:cNvSpPr txBox="1">
            <a:spLocks noChangeArrowheads="1"/>
          </p:cNvSpPr>
          <p:nvPr/>
        </p:nvSpPr>
        <p:spPr bwMode="auto">
          <a:xfrm>
            <a:off x="365051" y="790760"/>
            <a:ext cx="11461898"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000066"/>
              </a:buClr>
              <a:buSzPct val="65000"/>
              <a:buFont typeface="Wingdings" panose="05000000000000000000" pitchFamily="2" charset="2"/>
              <a:buChar char="•"/>
              <a:defRPr sz="1600">
                <a:solidFill>
                  <a:srgbClr val="09386A"/>
                </a:solidFill>
                <a:latin typeface="Verdana" panose="020B0604030504040204" pitchFamily="34" charset="0"/>
                <a:ea typeface="ＭＳ Ｐゴシック" panose="020B0600070205080204" pitchFamily="34" charset="-128"/>
              </a:defRPr>
            </a:lvl1pPr>
            <a:lvl2pPr marL="742950" indent="-285750">
              <a:spcBef>
                <a:spcPct val="20000"/>
              </a:spcBef>
              <a:buClr>
                <a:srgbClr val="09386A"/>
              </a:buClr>
              <a:buFont typeface="Wingdings" panose="05000000000000000000" pitchFamily="2" charset="2"/>
              <a:buChar char="q"/>
              <a:defRPr sz="1400">
                <a:solidFill>
                  <a:srgbClr val="09386A"/>
                </a:solidFill>
                <a:latin typeface="Verdana" panose="020B0604030504040204" pitchFamily="34" charset="0"/>
                <a:ea typeface="ＭＳ Ｐゴシック" panose="020B0600070205080204" pitchFamily="34" charset="-128"/>
              </a:defRPr>
            </a:lvl2pPr>
            <a:lvl3pPr marL="1143000" indent="-228600">
              <a:spcBef>
                <a:spcPct val="20000"/>
              </a:spcBef>
              <a:buClr>
                <a:srgbClr val="000066"/>
              </a:buClr>
              <a:buSzPct val="80000"/>
              <a:buFont typeface="Wingdings" panose="05000000000000000000" pitchFamily="2" charset="2"/>
              <a:buChar char="v"/>
              <a:defRPr sz="1200">
                <a:solidFill>
                  <a:srgbClr val="09386A"/>
                </a:solidFill>
                <a:latin typeface="Verdana" panose="020B0604030504040204" pitchFamily="34" charset="0"/>
                <a:ea typeface="ＭＳ Ｐゴシック" panose="020B0600070205080204" pitchFamily="34" charset="-128"/>
              </a:defRPr>
            </a:lvl3pPr>
            <a:lvl4pPr marL="16002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4pPr>
            <a:lvl5pPr marL="2057400" indent="-228600">
              <a:spcBef>
                <a:spcPct val="20000"/>
              </a:spcBef>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it-IT" altLang="it-IT" sz="2000" b="1" dirty="0">
                <a:solidFill>
                  <a:schemeClr val="tx1"/>
                </a:solidFill>
                <a:latin typeface="+mn-lt"/>
              </a:rPr>
              <a:t>C. Flussi finanziari derivanti dall’attività di</a:t>
            </a:r>
          </a:p>
          <a:p>
            <a:pPr>
              <a:spcBef>
                <a:spcPct val="0"/>
              </a:spcBef>
              <a:buClrTx/>
              <a:buSzTx/>
              <a:buFontTx/>
              <a:buNone/>
            </a:pPr>
            <a:r>
              <a:rPr lang="it-IT" altLang="it-IT" sz="2000" b="1" dirty="0">
                <a:solidFill>
                  <a:schemeClr val="tx1"/>
                </a:solidFill>
                <a:latin typeface="+mn-lt"/>
              </a:rPr>
              <a:t>finanziamento</a:t>
            </a:r>
          </a:p>
          <a:p>
            <a:pPr>
              <a:spcBef>
                <a:spcPct val="0"/>
              </a:spcBef>
              <a:buClrTx/>
              <a:buSzTx/>
              <a:buFontTx/>
              <a:buNone/>
            </a:pPr>
            <a:r>
              <a:rPr lang="it-IT" altLang="it-IT" sz="2000" i="1" dirty="0">
                <a:solidFill>
                  <a:schemeClr val="tx1"/>
                </a:solidFill>
                <a:latin typeface="+mn-lt"/>
              </a:rPr>
              <a:t>Mezzi di terzi</a:t>
            </a:r>
          </a:p>
          <a:p>
            <a:pPr>
              <a:spcBef>
                <a:spcPct val="0"/>
              </a:spcBef>
              <a:buClrTx/>
              <a:buSzTx/>
              <a:buFontTx/>
              <a:buNone/>
            </a:pPr>
            <a:r>
              <a:rPr lang="it-IT" altLang="it-IT" sz="2000" dirty="0">
                <a:solidFill>
                  <a:schemeClr val="tx1"/>
                </a:solidFill>
                <a:latin typeface="+mn-lt"/>
              </a:rPr>
              <a:t>Incremento debiti a breve verso banche</a:t>
            </a:r>
          </a:p>
          <a:p>
            <a:pPr>
              <a:spcBef>
                <a:spcPct val="0"/>
              </a:spcBef>
              <a:buClrTx/>
              <a:buSzTx/>
              <a:buFontTx/>
              <a:buNone/>
            </a:pPr>
            <a:r>
              <a:rPr lang="it-IT" altLang="it-IT" sz="2000" dirty="0">
                <a:solidFill>
                  <a:schemeClr val="tx1"/>
                </a:solidFill>
                <a:latin typeface="+mn-lt"/>
              </a:rPr>
              <a:t>Accensione finanziamenti</a:t>
            </a:r>
          </a:p>
          <a:p>
            <a:pPr>
              <a:spcBef>
                <a:spcPct val="0"/>
              </a:spcBef>
              <a:buClrTx/>
              <a:buSzTx/>
              <a:buFontTx/>
              <a:buNone/>
            </a:pPr>
            <a:r>
              <a:rPr lang="it-IT" altLang="it-IT" sz="2000" dirty="0">
                <a:solidFill>
                  <a:schemeClr val="tx1"/>
                </a:solidFill>
                <a:latin typeface="+mn-lt"/>
              </a:rPr>
              <a:t>Rimborso finanziamenti</a:t>
            </a:r>
          </a:p>
          <a:p>
            <a:pPr>
              <a:spcBef>
                <a:spcPct val="0"/>
              </a:spcBef>
              <a:buClrTx/>
              <a:buSzTx/>
              <a:buFontTx/>
              <a:buNone/>
            </a:pPr>
            <a:r>
              <a:rPr lang="it-IT" altLang="it-IT" sz="2000" i="1" dirty="0">
                <a:solidFill>
                  <a:schemeClr val="tx1"/>
                </a:solidFill>
                <a:latin typeface="+mn-lt"/>
              </a:rPr>
              <a:t>Mezzi propri</a:t>
            </a:r>
          </a:p>
          <a:p>
            <a:pPr>
              <a:spcBef>
                <a:spcPct val="0"/>
              </a:spcBef>
              <a:buClrTx/>
              <a:buSzTx/>
              <a:buFontTx/>
              <a:buNone/>
            </a:pPr>
            <a:r>
              <a:rPr lang="it-IT" altLang="it-IT" sz="2000" dirty="0">
                <a:solidFill>
                  <a:schemeClr val="tx1"/>
                </a:solidFill>
                <a:latin typeface="+mn-lt"/>
              </a:rPr>
              <a:t>Aumento di capitale a pagamento</a:t>
            </a:r>
          </a:p>
          <a:p>
            <a:pPr>
              <a:spcBef>
                <a:spcPct val="0"/>
              </a:spcBef>
              <a:buClrTx/>
              <a:buSzTx/>
              <a:buFontTx/>
              <a:buNone/>
            </a:pPr>
            <a:r>
              <a:rPr lang="it-IT" altLang="it-IT" sz="2000" dirty="0">
                <a:solidFill>
                  <a:schemeClr val="tx1"/>
                </a:solidFill>
                <a:latin typeface="+mn-lt"/>
              </a:rPr>
              <a:t>Cessione (acquisto) di azioni proprie</a:t>
            </a:r>
          </a:p>
          <a:p>
            <a:pPr>
              <a:spcBef>
                <a:spcPct val="0"/>
              </a:spcBef>
              <a:buClrTx/>
              <a:buSzTx/>
              <a:buFontTx/>
              <a:buNone/>
            </a:pPr>
            <a:r>
              <a:rPr lang="it-IT" altLang="it-IT" sz="2000" dirty="0">
                <a:solidFill>
                  <a:schemeClr val="tx1"/>
                </a:solidFill>
                <a:latin typeface="+mn-lt"/>
              </a:rPr>
              <a:t>Dividendi (e acconti su dividendi) pagati</a:t>
            </a:r>
          </a:p>
          <a:p>
            <a:pPr algn="r">
              <a:spcBef>
                <a:spcPct val="0"/>
              </a:spcBef>
              <a:buClrTx/>
              <a:buSzTx/>
              <a:buFontTx/>
              <a:buNone/>
            </a:pPr>
            <a:r>
              <a:rPr lang="it-IT" altLang="it-IT" sz="2000" b="1" i="1" dirty="0">
                <a:solidFill>
                  <a:schemeClr val="tx1"/>
                </a:solidFill>
                <a:latin typeface="+mn-lt"/>
              </a:rPr>
              <a:t>Flusso finanziario dall’attività di finanziamento (C)</a:t>
            </a:r>
          </a:p>
          <a:p>
            <a:pPr algn="r">
              <a:spcBef>
                <a:spcPct val="0"/>
              </a:spcBef>
              <a:buClrTx/>
              <a:buSzTx/>
              <a:buFontTx/>
              <a:buNone/>
            </a:pPr>
            <a:r>
              <a:rPr lang="it-IT" altLang="it-IT" sz="2000" b="1" dirty="0">
                <a:solidFill>
                  <a:schemeClr val="tx1"/>
                </a:solidFill>
                <a:latin typeface="+mn-lt"/>
              </a:rPr>
              <a:t>Incremento (decremento) delle disponibilità liquide (A ± B ± C)</a:t>
            </a:r>
          </a:p>
          <a:p>
            <a:pPr algn="r">
              <a:spcBef>
                <a:spcPct val="0"/>
              </a:spcBef>
              <a:buClrTx/>
              <a:buSzTx/>
              <a:buFontTx/>
              <a:buNone/>
            </a:pPr>
            <a:endParaRPr lang="it-IT" altLang="it-IT" sz="2000" b="1" dirty="0">
              <a:solidFill>
                <a:schemeClr val="tx1"/>
              </a:solidFill>
              <a:latin typeface="+mn-lt"/>
            </a:endParaRPr>
          </a:p>
          <a:p>
            <a:pPr>
              <a:spcBef>
                <a:spcPct val="0"/>
              </a:spcBef>
              <a:buClrTx/>
              <a:buSzTx/>
              <a:buFontTx/>
              <a:buNone/>
            </a:pPr>
            <a:r>
              <a:rPr lang="it-IT" altLang="it-IT" sz="2000" b="1" dirty="0">
                <a:solidFill>
                  <a:schemeClr val="tx1"/>
                </a:solidFill>
                <a:latin typeface="+mn-lt"/>
              </a:rPr>
              <a:t>Disponibilità liquide al 1 gennaio 200X</a:t>
            </a:r>
          </a:p>
          <a:p>
            <a:pPr>
              <a:spcBef>
                <a:spcPct val="0"/>
              </a:spcBef>
              <a:buClrTx/>
              <a:buSzTx/>
              <a:buFontTx/>
              <a:buNone/>
            </a:pPr>
            <a:r>
              <a:rPr lang="it-IT" altLang="it-IT" sz="2000" b="1" dirty="0">
                <a:solidFill>
                  <a:schemeClr val="tx1"/>
                </a:solidFill>
                <a:latin typeface="+mn-lt"/>
              </a:rPr>
              <a:t>Disponibilità liquide al 31 dicembre 200X+1 </a:t>
            </a:r>
            <a:r>
              <a:rPr lang="it-IT" altLang="it-IT" sz="2000" b="1" dirty="0">
                <a:solidFill>
                  <a:schemeClr val="tx1"/>
                </a:solidFill>
                <a:latin typeface="+mn-lt"/>
                <a:cs typeface="Arial" panose="020B0604020202020204" pitchFamily="34" charset="0"/>
              </a:rPr>
              <a:t>--</a:t>
            </a:r>
          </a:p>
        </p:txBody>
      </p:sp>
      <p:sp>
        <p:nvSpPr>
          <p:cNvPr id="4" name="Titolo 1"/>
          <p:cNvSpPr>
            <a:spLocks noGrp="1"/>
          </p:cNvSpPr>
          <p:nvPr>
            <p:ph type="title"/>
          </p:nvPr>
        </p:nvSpPr>
        <p:spPr>
          <a:xfrm>
            <a:off x="0" y="0"/>
            <a:ext cx="12192000" cy="689811"/>
          </a:xfrm>
        </p:spPr>
        <p:txBody>
          <a:bodyPr>
            <a:normAutofit/>
          </a:bodyPr>
          <a:lstStyle/>
          <a:p>
            <a:r>
              <a:rPr lang="it-IT" sz="2800" dirty="0">
                <a:latin typeface="+mj-lt"/>
              </a:rPr>
              <a:t>Rendiconto finanziario</a:t>
            </a:r>
          </a:p>
        </p:txBody>
      </p:sp>
      <p:sp>
        <p:nvSpPr>
          <p:cNvPr id="2" name="Segnaposto numero diapositiva 1"/>
          <p:cNvSpPr>
            <a:spLocks noGrp="1"/>
          </p:cNvSpPr>
          <p:nvPr>
            <p:ph type="sldNum" sz="quarter" idx="7"/>
          </p:nvPr>
        </p:nvSpPr>
        <p:spPr/>
        <p:txBody>
          <a:bodyPr/>
          <a:lstStyle/>
          <a:p>
            <a:fld id="{B6F15528-21DE-4FAA-801E-634DDDAF4B2B}" type="slidenum">
              <a:rPr lang="it-IT" smtClean="0"/>
              <a:pPr/>
              <a:t>37</a:t>
            </a:fld>
            <a:endParaRPr lang="it-IT"/>
          </a:p>
        </p:txBody>
      </p:sp>
    </p:spTree>
    <p:extLst>
      <p:ext uri="{BB962C8B-B14F-4D97-AF65-F5344CB8AC3E}">
        <p14:creationId xmlns:p14="http://schemas.microsoft.com/office/powerpoint/2010/main" val="66098033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strips(downRight)">
                                      <p:cBhvr>
                                        <p:cTn id="7" dur="2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bilancio in forma abbreviata</a:t>
            </a:r>
          </a:p>
        </p:txBody>
      </p:sp>
    </p:spTree>
    <p:extLst>
      <p:ext uri="{BB962C8B-B14F-4D97-AF65-F5344CB8AC3E}">
        <p14:creationId xmlns:p14="http://schemas.microsoft.com/office/powerpoint/2010/main" val="3779804841"/>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4294967295"/>
          </p:nvPr>
        </p:nvGraphicFramePr>
        <p:xfrm>
          <a:off x="1193800" y="2065338"/>
          <a:ext cx="10363200" cy="2224086"/>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xmlns="" val="20000"/>
                    </a:ext>
                  </a:extLst>
                </a:gridCol>
                <a:gridCol w="5181600">
                  <a:extLst>
                    <a:ext uri="{9D8B030D-6E8A-4147-A177-3AD203B41FA5}">
                      <a16:colId xmlns:a16="http://schemas.microsoft.com/office/drawing/2014/main" xmlns="" val="20001"/>
                    </a:ext>
                  </a:extLst>
                </a:gridCol>
              </a:tblGrid>
              <a:tr h="741362">
                <a:tc>
                  <a:txBody>
                    <a:bodyPr/>
                    <a:lstStyle/>
                    <a:p>
                      <a:r>
                        <a:rPr lang="it-IT" sz="2600" b="1" dirty="0">
                          <a:solidFill>
                            <a:schemeClr val="tx1"/>
                          </a:solidFill>
                          <a:latin typeface="Arial" pitchFamily="34" charset="0"/>
                          <a:cs typeface="Arial" pitchFamily="34" charset="0"/>
                        </a:rPr>
                        <a:t>Ricavi</a:t>
                      </a:r>
                    </a:p>
                  </a:txBody>
                  <a:tcPr marL="121920" marR="121920" marT="45727" marB="45727" anchor="ctr">
                    <a:noFill/>
                  </a:tcPr>
                </a:tc>
                <a:tc>
                  <a:txBody>
                    <a:bodyPr/>
                    <a:lstStyle/>
                    <a:p>
                      <a:r>
                        <a:rPr lang="it-IT" sz="2600" b="1" kern="1200" dirty="0">
                          <a:solidFill>
                            <a:schemeClr val="tx1"/>
                          </a:solidFill>
                          <a:latin typeface="Arial" pitchFamily="34" charset="0"/>
                          <a:ea typeface="+mn-ea"/>
                          <a:cs typeface="Arial" pitchFamily="34" charset="0"/>
                        </a:rPr>
                        <a:t>€. 8.800.000</a:t>
                      </a:r>
                    </a:p>
                  </a:txBody>
                  <a:tcPr marL="121920" marR="121920" marT="45727" marB="45727" anchor="ctr">
                    <a:noFill/>
                  </a:tcPr>
                </a:tc>
                <a:extLst>
                  <a:ext uri="{0D108BD9-81ED-4DB2-BD59-A6C34878D82A}">
                    <a16:rowId xmlns:a16="http://schemas.microsoft.com/office/drawing/2014/main" xmlns="" val="10000"/>
                  </a:ext>
                </a:extLst>
              </a:tr>
              <a:tr h="741362">
                <a:tc>
                  <a:txBody>
                    <a:bodyPr/>
                    <a:lstStyle/>
                    <a:p>
                      <a:r>
                        <a:rPr lang="it-IT" sz="2600" b="1" dirty="0">
                          <a:solidFill>
                            <a:schemeClr val="tx1"/>
                          </a:solidFill>
                          <a:latin typeface="Arial" pitchFamily="34" charset="0"/>
                          <a:cs typeface="Arial" pitchFamily="34" charset="0"/>
                        </a:rPr>
                        <a:t>Totale attivo</a:t>
                      </a:r>
                    </a:p>
                  </a:txBody>
                  <a:tcPr marL="121920" marR="121920" marT="45727" marB="45727" anchor="ctr">
                    <a:noFill/>
                  </a:tcPr>
                </a:tc>
                <a:tc>
                  <a:txBody>
                    <a:bodyPr/>
                    <a:lstStyle/>
                    <a:p>
                      <a:r>
                        <a:rPr lang="it-IT" sz="2600" b="1" kern="1200" dirty="0">
                          <a:solidFill>
                            <a:schemeClr val="tx1"/>
                          </a:solidFill>
                          <a:latin typeface="Arial" pitchFamily="34" charset="0"/>
                          <a:ea typeface="+mn-ea"/>
                          <a:cs typeface="Arial" pitchFamily="34" charset="0"/>
                        </a:rPr>
                        <a:t>€. 4.400.000</a:t>
                      </a:r>
                    </a:p>
                  </a:txBody>
                  <a:tcPr marL="121920" marR="121920" marT="45727" marB="45727" anchor="ctr">
                    <a:noFill/>
                  </a:tcPr>
                </a:tc>
                <a:extLst>
                  <a:ext uri="{0D108BD9-81ED-4DB2-BD59-A6C34878D82A}">
                    <a16:rowId xmlns:a16="http://schemas.microsoft.com/office/drawing/2014/main" xmlns="" val="10001"/>
                  </a:ext>
                </a:extLst>
              </a:tr>
              <a:tr h="741362">
                <a:tc>
                  <a:txBody>
                    <a:bodyPr/>
                    <a:lstStyle/>
                    <a:p>
                      <a:r>
                        <a:rPr lang="it-IT" sz="2600" b="1" dirty="0">
                          <a:solidFill>
                            <a:schemeClr val="tx1"/>
                          </a:solidFill>
                          <a:latin typeface="Arial" pitchFamily="34" charset="0"/>
                          <a:cs typeface="Arial" pitchFamily="34" charset="0"/>
                        </a:rPr>
                        <a:t>Numero</a:t>
                      </a:r>
                      <a:r>
                        <a:rPr lang="it-IT" sz="2600" b="1" baseline="0" dirty="0">
                          <a:solidFill>
                            <a:schemeClr val="tx1"/>
                          </a:solidFill>
                          <a:latin typeface="Arial" pitchFamily="34" charset="0"/>
                          <a:cs typeface="Arial" pitchFamily="34" charset="0"/>
                        </a:rPr>
                        <a:t> dipendenti</a:t>
                      </a:r>
                      <a:endParaRPr lang="it-IT" sz="2600" b="1" dirty="0">
                        <a:solidFill>
                          <a:schemeClr val="tx1"/>
                        </a:solidFill>
                        <a:latin typeface="Arial" pitchFamily="34" charset="0"/>
                        <a:cs typeface="Arial" pitchFamily="34" charset="0"/>
                      </a:endParaRPr>
                    </a:p>
                  </a:txBody>
                  <a:tcPr marL="121920" marR="121920" marT="45727" marB="45727" anchor="ctr">
                    <a:noFill/>
                  </a:tcPr>
                </a:tc>
                <a:tc>
                  <a:txBody>
                    <a:bodyPr/>
                    <a:lstStyle/>
                    <a:p>
                      <a:r>
                        <a:rPr lang="it-IT" sz="2600" b="1" kern="1200" dirty="0">
                          <a:solidFill>
                            <a:schemeClr val="tx1"/>
                          </a:solidFill>
                          <a:latin typeface="Arial" pitchFamily="34" charset="0"/>
                          <a:ea typeface="+mn-ea"/>
                          <a:cs typeface="Arial" pitchFamily="34" charset="0"/>
                        </a:rPr>
                        <a:t>50</a:t>
                      </a:r>
                    </a:p>
                  </a:txBody>
                  <a:tcPr marL="121920" marR="121920" marT="45727" marB="45727" anchor="ctr">
                    <a:noFill/>
                  </a:tcPr>
                </a:tc>
                <a:extLst>
                  <a:ext uri="{0D108BD9-81ED-4DB2-BD59-A6C34878D82A}">
                    <a16:rowId xmlns:a16="http://schemas.microsoft.com/office/drawing/2014/main" xmlns="" val="10002"/>
                  </a:ext>
                </a:extLst>
              </a:tr>
            </a:tbl>
          </a:graphicData>
        </a:graphic>
      </p:graphicFrame>
      <p:sp>
        <p:nvSpPr>
          <p:cNvPr id="5" name="Segnaposto contenuto 2"/>
          <p:cNvSpPr txBox="1">
            <a:spLocks/>
          </p:cNvSpPr>
          <p:nvPr/>
        </p:nvSpPr>
        <p:spPr bwMode="auto">
          <a:xfrm>
            <a:off x="457200" y="4416426"/>
            <a:ext cx="11099800" cy="1789113"/>
          </a:xfrm>
          <a:prstGeom prst="rect">
            <a:avLst/>
          </a:prstGeom>
          <a:noFill/>
          <a:ln w="12700">
            <a:noFill/>
            <a:miter lim="800000"/>
            <a:headEnd/>
            <a:tailEnd/>
          </a:ln>
        </p:spPr>
        <p:txBody>
          <a:bodyPr lIns="90488" tIns="44450" rIns="90488" bIns="44450"/>
          <a:lstStyle/>
          <a:p>
            <a:pPr marL="342900" algn="just">
              <a:buSzPct val="100000"/>
              <a:defRPr/>
            </a:pPr>
            <a:r>
              <a:rPr lang="it-IT" sz="2800" b="0" kern="0" dirty="0">
                <a:latin typeface="Arial Narrow" pitchFamily="34" charset="0"/>
                <a:cs typeface="Arial" pitchFamily="34" charset="0"/>
              </a:rPr>
              <a:t>Rimangono escluse da qualsiasi semplificazione le società quotate o che hanno emesso titoli negoziati sui mercati regolamentati anche qualora rientrino nei parametri dimensionali.</a:t>
            </a:r>
          </a:p>
        </p:txBody>
      </p:sp>
      <p:sp>
        <p:nvSpPr>
          <p:cNvPr id="2" name="Titolo 1"/>
          <p:cNvSpPr>
            <a:spLocks noGrp="1"/>
          </p:cNvSpPr>
          <p:nvPr>
            <p:ph type="title"/>
          </p:nvPr>
        </p:nvSpPr>
        <p:spPr/>
        <p:txBody>
          <a:bodyPr/>
          <a:lstStyle/>
          <a:p>
            <a:r>
              <a:rPr lang="it-IT" dirty="0"/>
              <a:t>I limiti previsti dall’art. 2435-bis c.c.</a:t>
            </a:r>
          </a:p>
        </p:txBody>
      </p:sp>
      <p:sp>
        <p:nvSpPr>
          <p:cNvPr id="8" name="Segnaposto numero diapositiva 7"/>
          <p:cNvSpPr>
            <a:spLocks noGrp="1"/>
          </p:cNvSpPr>
          <p:nvPr>
            <p:ph type="sldNum" sz="quarter" idx="7"/>
          </p:nvPr>
        </p:nvSpPr>
        <p:spPr/>
        <p:txBody>
          <a:bodyPr/>
          <a:lstStyle/>
          <a:p>
            <a:fld id="{B6F15528-21DE-4FAA-801E-634DDDAF4B2B}" type="slidenum">
              <a:rPr lang="it-IT" smtClean="0"/>
              <a:pPr/>
              <a:t>39</a:t>
            </a:fld>
            <a:endParaRPr lang="it-IT"/>
          </a:p>
        </p:txBody>
      </p:sp>
    </p:spTree>
    <p:extLst>
      <p:ext uri="{BB962C8B-B14F-4D97-AF65-F5344CB8AC3E}">
        <p14:creationId xmlns:p14="http://schemas.microsoft.com/office/powerpoint/2010/main" val="271919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it-IT" altLang="it-IT"/>
              <a:t>Il sistema dei bilanci di impresa in Italia</a:t>
            </a:r>
          </a:p>
        </p:txBody>
      </p:sp>
      <p:graphicFrame>
        <p:nvGraphicFramePr>
          <p:cNvPr id="3" name="Tabella 2"/>
          <p:cNvGraphicFramePr>
            <a:graphicFrameLocks noGrp="1"/>
          </p:cNvGraphicFramePr>
          <p:nvPr>
            <p:extLst>
              <p:ext uri="{D42A27DB-BD31-4B8C-83A1-F6EECF244321}">
                <p14:modId xmlns:p14="http://schemas.microsoft.com/office/powerpoint/2010/main" val="2690789493"/>
              </p:ext>
            </p:extLst>
          </p:nvPr>
        </p:nvGraphicFramePr>
        <p:xfrm>
          <a:off x="985876" y="784532"/>
          <a:ext cx="10390335" cy="4777932"/>
        </p:xfrm>
        <a:graphic>
          <a:graphicData uri="http://schemas.openxmlformats.org/drawingml/2006/table">
            <a:tbl>
              <a:tblPr firstRow="1" bandRow="1">
                <a:tableStyleId>{5C22544A-7EE6-4342-B048-85BDC9FD1C3A}</a:tableStyleId>
              </a:tblPr>
              <a:tblGrid>
                <a:gridCol w="2078067">
                  <a:extLst>
                    <a:ext uri="{9D8B030D-6E8A-4147-A177-3AD203B41FA5}">
                      <a16:colId xmlns:a16="http://schemas.microsoft.com/office/drawing/2014/main" xmlns="" val="20000"/>
                    </a:ext>
                  </a:extLst>
                </a:gridCol>
                <a:gridCol w="2078067">
                  <a:extLst>
                    <a:ext uri="{9D8B030D-6E8A-4147-A177-3AD203B41FA5}">
                      <a16:colId xmlns:a16="http://schemas.microsoft.com/office/drawing/2014/main" xmlns="" val="20001"/>
                    </a:ext>
                  </a:extLst>
                </a:gridCol>
                <a:gridCol w="2078067">
                  <a:extLst>
                    <a:ext uri="{9D8B030D-6E8A-4147-A177-3AD203B41FA5}">
                      <a16:colId xmlns:a16="http://schemas.microsoft.com/office/drawing/2014/main" xmlns="" val="20002"/>
                    </a:ext>
                  </a:extLst>
                </a:gridCol>
                <a:gridCol w="2078067">
                  <a:extLst>
                    <a:ext uri="{9D8B030D-6E8A-4147-A177-3AD203B41FA5}">
                      <a16:colId xmlns:a16="http://schemas.microsoft.com/office/drawing/2014/main" xmlns="" val="20003"/>
                    </a:ext>
                  </a:extLst>
                </a:gridCol>
                <a:gridCol w="2078067">
                  <a:extLst>
                    <a:ext uri="{9D8B030D-6E8A-4147-A177-3AD203B41FA5}">
                      <a16:colId xmlns:a16="http://schemas.microsoft.com/office/drawing/2014/main" xmlns="" val="20004"/>
                    </a:ext>
                  </a:extLst>
                </a:gridCol>
              </a:tblGrid>
              <a:tr h="1826172">
                <a:tc>
                  <a:txBody>
                    <a:bodyPr/>
                    <a:lstStyle/>
                    <a:p>
                      <a:r>
                        <a:rPr lang="it-IT" sz="2000" dirty="0">
                          <a:solidFill>
                            <a:schemeClr val="bg1"/>
                          </a:solidFill>
                        </a:rPr>
                        <a:t>Aziende</a:t>
                      </a:r>
                    </a:p>
                  </a:txBody>
                  <a:tcPr marL="91949" marR="91949" marT="45971" marB="45971" anchor="ctr"/>
                </a:tc>
                <a:tc>
                  <a:txBody>
                    <a:bodyPr/>
                    <a:lstStyle/>
                    <a:p>
                      <a:pPr algn="ctr"/>
                      <a:r>
                        <a:rPr lang="it-IT" sz="2000" dirty="0">
                          <a:solidFill>
                            <a:schemeClr val="bg1"/>
                          </a:solidFill>
                        </a:rPr>
                        <a:t>Società quotate, banche, assicurazioni</a:t>
                      </a:r>
                    </a:p>
                  </a:txBody>
                  <a:tcPr marL="91949" marR="91949" marT="45971" marB="45971" anchor="ctr"/>
                </a:tc>
                <a:tc>
                  <a:txBody>
                    <a:bodyPr/>
                    <a:lstStyle/>
                    <a:p>
                      <a:pPr algn="ctr"/>
                      <a:r>
                        <a:rPr lang="it-IT" sz="2000" dirty="0">
                          <a:solidFill>
                            <a:schemeClr val="bg1"/>
                          </a:solidFill>
                        </a:rPr>
                        <a:t>Medie imprese in forma di società di capitali</a:t>
                      </a:r>
                    </a:p>
                  </a:txBody>
                  <a:tcPr marL="91949" marR="91949" marT="45971" marB="45971" anchor="ctr"/>
                </a:tc>
                <a:tc>
                  <a:txBody>
                    <a:bodyPr/>
                    <a:lstStyle/>
                    <a:p>
                      <a:pPr algn="ctr"/>
                      <a:r>
                        <a:rPr lang="it-IT" sz="2000" dirty="0">
                          <a:solidFill>
                            <a:schemeClr val="bg1"/>
                          </a:solidFill>
                        </a:rPr>
                        <a:t>“Piccole” imprese in forma di società di capitali</a:t>
                      </a:r>
                    </a:p>
                  </a:txBody>
                  <a:tcPr marL="91949" marR="91949" marT="45971" marB="45971" anchor="ctr"/>
                </a:tc>
                <a:tc>
                  <a:txBody>
                    <a:bodyPr/>
                    <a:lstStyle/>
                    <a:p>
                      <a:pPr algn="ctr"/>
                      <a:r>
                        <a:rPr lang="it-IT" sz="2000" dirty="0">
                          <a:solidFill>
                            <a:schemeClr val="bg1"/>
                          </a:solidFill>
                        </a:rPr>
                        <a:t>«Mini» imprese</a:t>
                      </a:r>
                    </a:p>
                  </a:txBody>
                  <a:tcPr marL="91949" marR="91949" marT="45971" marB="45971" anchor="ctr"/>
                </a:tc>
                <a:extLst>
                  <a:ext uri="{0D108BD9-81ED-4DB2-BD59-A6C34878D82A}">
                    <a16:rowId xmlns:a16="http://schemas.microsoft.com/office/drawing/2014/main" xmlns="" val="10000"/>
                  </a:ext>
                </a:extLst>
              </a:tr>
              <a:tr h="798950">
                <a:tc>
                  <a:txBody>
                    <a:bodyPr/>
                    <a:lstStyle/>
                    <a:p>
                      <a:r>
                        <a:rPr lang="it-IT" sz="2000" dirty="0">
                          <a:solidFill>
                            <a:schemeClr val="tx1"/>
                          </a:solidFill>
                        </a:rPr>
                        <a:t>Fonte normativa</a:t>
                      </a:r>
                    </a:p>
                  </a:txBody>
                  <a:tcPr marL="91949" marR="91949" marT="45971" marB="45971" anchor="ctr"/>
                </a:tc>
                <a:tc>
                  <a:txBody>
                    <a:bodyPr/>
                    <a:lstStyle/>
                    <a:p>
                      <a:pPr algn="ctr"/>
                      <a:r>
                        <a:rPr lang="it-IT" sz="2000" dirty="0" err="1">
                          <a:solidFill>
                            <a:schemeClr val="tx1"/>
                          </a:solidFill>
                        </a:rPr>
                        <a:t>D.Lgs.</a:t>
                      </a:r>
                      <a:r>
                        <a:rPr lang="it-IT" sz="2000" dirty="0">
                          <a:solidFill>
                            <a:schemeClr val="tx1"/>
                          </a:solidFill>
                        </a:rPr>
                        <a:t> 38/2005</a:t>
                      </a:r>
                    </a:p>
                  </a:txBody>
                  <a:tcPr marL="91949" marR="91949" marT="45971" marB="45971" anchor="ctr"/>
                </a:tc>
                <a:tc>
                  <a:txBody>
                    <a:bodyPr/>
                    <a:lstStyle/>
                    <a:p>
                      <a:pPr algn="ctr"/>
                      <a:r>
                        <a:rPr lang="it-IT" sz="2000" dirty="0">
                          <a:solidFill>
                            <a:schemeClr val="tx1"/>
                          </a:solidFill>
                        </a:rPr>
                        <a:t>Artt. 2423-35 c.c.</a:t>
                      </a:r>
                    </a:p>
                  </a:txBody>
                  <a:tcPr marL="91949" marR="91949" marT="45971" marB="45971" anchor="ctr"/>
                </a:tc>
                <a:tc>
                  <a:txBody>
                    <a:bodyPr/>
                    <a:lstStyle/>
                    <a:p>
                      <a:pPr algn="ctr"/>
                      <a:r>
                        <a:rPr lang="it-IT" sz="2000" dirty="0">
                          <a:solidFill>
                            <a:schemeClr val="tx1"/>
                          </a:solidFill>
                        </a:rPr>
                        <a:t>Art. 2435-</a:t>
                      </a:r>
                      <a:r>
                        <a:rPr lang="it-IT" sz="2000" i="1" dirty="0">
                          <a:solidFill>
                            <a:schemeClr val="tx1"/>
                          </a:solidFill>
                        </a:rPr>
                        <a:t>bis</a:t>
                      </a:r>
                      <a:r>
                        <a:rPr lang="it-IT" sz="2000" dirty="0">
                          <a:solidFill>
                            <a:schemeClr val="tx1"/>
                          </a:solidFill>
                        </a:rPr>
                        <a:t> c.c.</a:t>
                      </a:r>
                    </a:p>
                  </a:txBody>
                  <a:tcPr marL="91949" marR="91949" marT="45971" marB="45971" anchor="ctr"/>
                </a:tc>
                <a:tc>
                  <a:txBody>
                    <a:bodyPr/>
                    <a:lstStyle/>
                    <a:p>
                      <a:pPr algn="ctr"/>
                      <a:r>
                        <a:rPr lang="it-IT" sz="2000" dirty="0">
                          <a:solidFill>
                            <a:schemeClr val="tx1"/>
                          </a:solidFill>
                        </a:rPr>
                        <a:t>Art</a:t>
                      </a:r>
                      <a:r>
                        <a:rPr lang="it-IT" sz="2000">
                          <a:solidFill>
                            <a:schemeClr val="tx1"/>
                          </a:solidFill>
                        </a:rPr>
                        <a:t>. 2435-ter </a:t>
                      </a:r>
                      <a:r>
                        <a:rPr lang="it-IT" sz="2000" dirty="0">
                          <a:solidFill>
                            <a:schemeClr val="tx1"/>
                          </a:solidFill>
                        </a:rPr>
                        <a:t>c.c.</a:t>
                      </a:r>
                    </a:p>
                  </a:txBody>
                  <a:tcPr marL="91949" marR="91949" marT="45971" marB="45971" anchor="ctr"/>
                </a:tc>
                <a:extLst>
                  <a:ext uri="{0D108BD9-81ED-4DB2-BD59-A6C34878D82A}">
                    <a16:rowId xmlns:a16="http://schemas.microsoft.com/office/drawing/2014/main" xmlns="" val="10001"/>
                  </a:ext>
                </a:extLst>
              </a:tr>
              <a:tr h="1141359">
                <a:tc>
                  <a:txBody>
                    <a:bodyPr/>
                    <a:lstStyle/>
                    <a:p>
                      <a:r>
                        <a:rPr lang="it-IT" sz="2000" dirty="0">
                          <a:solidFill>
                            <a:schemeClr val="tx1"/>
                          </a:solidFill>
                        </a:rPr>
                        <a:t>Principi contabili di riferimento</a:t>
                      </a:r>
                    </a:p>
                  </a:txBody>
                  <a:tcPr marL="91949" marR="91949" marT="45971" marB="45971" anchor="ctr"/>
                </a:tc>
                <a:tc>
                  <a:txBody>
                    <a:bodyPr/>
                    <a:lstStyle/>
                    <a:p>
                      <a:pPr algn="ctr"/>
                      <a:r>
                        <a:rPr lang="it-IT" sz="2000" dirty="0">
                          <a:solidFill>
                            <a:schemeClr val="tx1"/>
                          </a:solidFill>
                        </a:rPr>
                        <a:t>IAS/IFRS</a:t>
                      </a:r>
                    </a:p>
                  </a:txBody>
                  <a:tcPr marL="91949" marR="91949" marT="45971" marB="45971" anchor="ctr"/>
                </a:tc>
                <a:tc>
                  <a:txBody>
                    <a:bodyPr/>
                    <a:lstStyle/>
                    <a:p>
                      <a:pPr algn="ctr"/>
                      <a:r>
                        <a:rPr lang="it-IT" sz="2000" dirty="0">
                          <a:solidFill>
                            <a:schemeClr val="tx1"/>
                          </a:solidFill>
                        </a:rPr>
                        <a:t>OIC </a:t>
                      </a:r>
                    </a:p>
                  </a:txBody>
                  <a:tcPr marL="91949" marR="91949" marT="45971" marB="45971" anchor="ctr"/>
                </a:tc>
                <a:tc>
                  <a:txBody>
                    <a:bodyPr/>
                    <a:lstStyle/>
                    <a:p>
                      <a:pPr algn="ctr"/>
                      <a:r>
                        <a:rPr lang="it-IT" sz="2000" dirty="0">
                          <a:solidFill>
                            <a:schemeClr val="tx1"/>
                          </a:solidFill>
                        </a:rPr>
                        <a:t>OIC</a:t>
                      </a:r>
                    </a:p>
                  </a:txBody>
                  <a:tcPr marL="91949" marR="91949" marT="45971" marB="45971" anchor="ctr"/>
                </a:tc>
                <a:tc>
                  <a:txBody>
                    <a:bodyPr/>
                    <a:lstStyle/>
                    <a:p>
                      <a:pPr algn="ctr"/>
                      <a:r>
                        <a:rPr lang="it-IT" sz="2000">
                          <a:solidFill>
                            <a:schemeClr val="tx1"/>
                          </a:solidFill>
                        </a:rPr>
                        <a:t>OIC</a:t>
                      </a:r>
                      <a:endParaRPr lang="it-IT" sz="2000" dirty="0">
                        <a:solidFill>
                          <a:schemeClr val="tx1"/>
                        </a:solidFill>
                      </a:endParaRPr>
                    </a:p>
                  </a:txBody>
                  <a:tcPr marL="91949" marR="91949" marT="45971" marB="45971" anchor="ctr"/>
                </a:tc>
                <a:extLst>
                  <a:ext uri="{0D108BD9-81ED-4DB2-BD59-A6C34878D82A}">
                    <a16:rowId xmlns:a16="http://schemas.microsoft.com/office/drawing/2014/main" xmlns="" val="10002"/>
                  </a:ext>
                </a:extLst>
              </a:tr>
              <a:tr h="1011451">
                <a:tc>
                  <a:txBody>
                    <a:bodyPr/>
                    <a:lstStyle/>
                    <a:p>
                      <a:r>
                        <a:rPr lang="it-IT" sz="2000" dirty="0">
                          <a:solidFill>
                            <a:schemeClr val="tx1"/>
                          </a:solidFill>
                        </a:rPr>
                        <a:t>Schemi di bilancio</a:t>
                      </a:r>
                    </a:p>
                  </a:txBody>
                  <a:tcPr marL="91949" marR="91949" marT="45971" marB="45971" anchor="ctr"/>
                </a:tc>
                <a:tc>
                  <a:txBody>
                    <a:bodyPr/>
                    <a:lstStyle/>
                    <a:p>
                      <a:pPr algn="ctr"/>
                      <a:r>
                        <a:rPr lang="it-IT" sz="2000" dirty="0">
                          <a:solidFill>
                            <a:schemeClr val="tx1"/>
                          </a:solidFill>
                        </a:rPr>
                        <a:t>Consob, Banca d’Italia, </a:t>
                      </a:r>
                      <a:r>
                        <a:rPr lang="it-IT" sz="2000" dirty="0" err="1">
                          <a:solidFill>
                            <a:schemeClr val="tx1"/>
                          </a:solidFill>
                        </a:rPr>
                        <a:t>Ivass</a:t>
                      </a:r>
                      <a:endParaRPr lang="it-IT" sz="2000" dirty="0">
                        <a:solidFill>
                          <a:schemeClr val="tx1"/>
                        </a:solidFill>
                      </a:endParaRPr>
                    </a:p>
                  </a:txBody>
                  <a:tcPr marL="91949" marR="91949" marT="45971" marB="45971" anchor="ctr"/>
                </a:tc>
                <a:tc>
                  <a:txBody>
                    <a:bodyPr/>
                    <a:lstStyle/>
                    <a:p>
                      <a:pPr algn="ctr"/>
                      <a:r>
                        <a:rPr lang="it-IT" sz="2000" dirty="0">
                          <a:solidFill>
                            <a:schemeClr val="tx1"/>
                          </a:solidFill>
                        </a:rPr>
                        <a:t>Art. 2424, 2425, 2425-ter c.c.</a:t>
                      </a:r>
                    </a:p>
                  </a:txBody>
                  <a:tcPr marL="91949" marR="91949" marT="45971" marB="45971" anchor="ctr"/>
                </a:tc>
                <a:tc>
                  <a:txBody>
                    <a:bodyPr/>
                    <a:lstStyle/>
                    <a:p>
                      <a:pPr algn="ctr"/>
                      <a:r>
                        <a:rPr lang="it-IT" sz="2000" dirty="0">
                          <a:solidFill>
                            <a:schemeClr val="tx1"/>
                          </a:solidFill>
                        </a:rPr>
                        <a:t>Art. 2435-</a:t>
                      </a:r>
                      <a:r>
                        <a:rPr lang="it-IT" sz="2000" i="1" dirty="0">
                          <a:solidFill>
                            <a:schemeClr val="tx1"/>
                          </a:solidFill>
                        </a:rPr>
                        <a:t>bis</a:t>
                      </a:r>
                      <a:r>
                        <a:rPr lang="it-IT" sz="2000" dirty="0">
                          <a:solidFill>
                            <a:schemeClr val="tx1"/>
                          </a:solidFill>
                        </a:rPr>
                        <a:t> c.c.</a:t>
                      </a:r>
                    </a:p>
                  </a:txBody>
                  <a:tcPr marL="91949" marR="91949" marT="45971" marB="45971" anchor="ctr"/>
                </a:tc>
                <a:tc>
                  <a:txBody>
                    <a:bodyPr/>
                    <a:lstStyle/>
                    <a:p>
                      <a:pPr algn="ctr"/>
                      <a:r>
                        <a:rPr lang="it-IT" sz="2000" dirty="0">
                          <a:solidFill>
                            <a:schemeClr val="tx1"/>
                          </a:solidFill>
                        </a:rPr>
                        <a:t>Art.</a:t>
                      </a:r>
                      <a:r>
                        <a:rPr lang="it-IT" sz="2000" baseline="0" dirty="0">
                          <a:solidFill>
                            <a:schemeClr val="tx1"/>
                          </a:solidFill>
                        </a:rPr>
                        <a:t> 2435-</a:t>
                      </a:r>
                      <a:r>
                        <a:rPr lang="it-IT" sz="2000" i="1" baseline="0" dirty="0">
                          <a:solidFill>
                            <a:schemeClr val="tx1"/>
                          </a:solidFill>
                        </a:rPr>
                        <a:t>bis, ter</a:t>
                      </a:r>
                      <a:r>
                        <a:rPr lang="it-IT" sz="2000" baseline="0" dirty="0">
                          <a:solidFill>
                            <a:schemeClr val="tx1"/>
                          </a:solidFill>
                        </a:rPr>
                        <a:t> c.c.</a:t>
                      </a:r>
                      <a:endParaRPr lang="it-IT" sz="2000" dirty="0">
                        <a:solidFill>
                          <a:schemeClr val="tx1"/>
                        </a:solidFill>
                      </a:endParaRPr>
                    </a:p>
                  </a:txBody>
                  <a:tcPr marL="91949" marR="91949" marT="45971" marB="45971" anchor="ctr"/>
                </a:tc>
                <a:extLst>
                  <a:ext uri="{0D108BD9-81ED-4DB2-BD59-A6C34878D82A}">
                    <a16:rowId xmlns:a16="http://schemas.microsoft.com/office/drawing/2014/main" xmlns="" val="10003"/>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4</a:t>
            </a:fld>
            <a:endParaRPr lang="it-IT"/>
          </a:p>
        </p:txBody>
      </p:sp>
    </p:spTree>
    <p:extLst>
      <p:ext uri="{BB962C8B-B14F-4D97-AF65-F5344CB8AC3E}">
        <p14:creationId xmlns:p14="http://schemas.microsoft.com/office/powerpoint/2010/main" val="3012583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fontAlgn="auto" hangingPunct="1">
              <a:spcAft>
                <a:spcPts val="0"/>
              </a:spcAft>
              <a:defRPr/>
            </a:pPr>
            <a:r>
              <a:rPr lang="it-IT" altLang="it-IT" dirty="0"/>
              <a:t>Il bilancio in forma abbreviata </a:t>
            </a:r>
            <a:br>
              <a:rPr lang="it-IT" altLang="it-IT" dirty="0"/>
            </a:br>
            <a:r>
              <a:rPr lang="it-IT" altLang="it-IT" dirty="0"/>
              <a:t>(art. 2435-bis c.c.)</a:t>
            </a:r>
          </a:p>
        </p:txBody>
      </p:sp>
      <p:graphicFrame>
        <p:nvGraphicFramePr>
          <p:cNvPr id="3" name="Tabella 2"/>
          <p:cNvGraphicFramePr>
            <a:graphicFrameLocks noGrp="1"/>
          </p:cNvGraphicFramePr>
          <p:nvPr>
            <p:extLst>
              <p:ext uri="{D42A27DB-BD31-4B8C-83A1-F6EECF244321}">
                <p14:modId xmlns:p14="http://schemas.microsoft.com/office/powerpoint/2010/main" val="2742782395"/>
              </p:ext>
            </p:extLst>
          </p:nvPr>
        </p:nvGraphicFramePr>
        <p:xfrm>
          <a:off x="681567" y="1045416"/>
          <a:ext cx="11029952" cy="4820467"/>
        </p:xfrm>
        <a:graphic>
          <a:graphicData uri="http://schemas.openxmlformats.org/drawingml/2006/table">
            <a:tbl>
              <a:tblPr/>
              <a:tblGrid>
                <a:gridCol w="5514976">
                  <a:extLst>
                    <a:ext uri="{9D8B030D-6E8A-4147-A177-3AD203B41FA5}">
                      <a16:colId xmlns:a16="http://schemas.microsoft.com/office/drawing/2014/main" xmlns="" val="20000"/>
                    </a:ext>
                  </a:extLst>
                </a:gridCol>
                <a:gridCol w="5514976">
                  <a:extLst>
                    <a:ext uri="{9D8B030D-6E8A-4147-A177-3AD203B41FA5}">
                      <a16:colId xmlns:a16="http://schemas.microsoft.com/office/drawing/2014/main" xmlns="" val="20001"/>
                    </a:ext>
                  </a:extLst>
                </a:gridCol>
              </a:tblGrid>
              <a:tr h="240875">
                <a:tc>
                  <a:txBody>
                    <a:bodyPr/>
                    <a:lstStyle/>
                    <a:p>
                      <a:pPr>
                        <a:spcBef>
                          <a:spcPts val="200"/>
                        </a:spcBef>
                        <a:spcAft>
                          <a:spcPts val="200"/>
                        </a:spcAft>
                      </a:pPr>
                      <a:r>
                        <a:rPr lang="it-IT" sz="1600" b="1" dirty="0">
                          <a:effectLst/>
                          <a:latin typeface="Arial Narrow" panose="020B0606020202030204" pitchFamily="34" charset="0"/>
                          <a:ea typeface="Times New Roman"/>
                        </a:rPr>
                        <a:t>ATTIVO</a:t>
                      </a:r>
                      <a:r>
                        <a:rPr lang="it-IT" sz="1600" dirty="0">
                          <a:effectLst/>
                          <a:latin typeface="Arial Narrow" panose="020B0606020202030204" pitchFamily="34" charset="0"/>
                          <a:ea typeface="Times New Roman"/>
                        </a:rPr>
                        <a:t> </a:t>
                      </a:r>
                    </a:p>
                  </a:txBody>
                  <a:tcPr marL="91435" marR="9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200"/>
                        </a:spcBef>
                        <a:spcAft>
                          <a:spcPts val="200"/>
                        </a:spcAft>
                      </a:pPr>
                      <a:r>
                        <a:rPr lang="it-IT" sz="1600" b="1">
                          <a:effectLst/>
                          <a:latin typeface="Arial Narrow" panose="020B0606020202030204" pitchFamily="34" charset="0"/>
                          <a:ea typeface="Times New Roman"/>
                        </a:rPr>
                        <a:t>PASSIVO</a:t>
                      </a:r>
                      <a:r>
                        <a:rPr lang="it-IT" sz="1600">
                          <a:effectLst/>
                          <a:latin typeface="Arial Narrow" panose="020B0606020202030204" pitchFamily="34" charset="0"/>
                          <a:ea typeface="Times New Roman"/>
                        </a:rPr>
                        <a:t> </a:t>
                      </a:r>
                    </a:p>
                  </a:txBody>
                  <a:tcPr marL="91435" marR="9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4576627">
                <a:tc>
                  <a:txBody>
                    <a:bodyPr/>
                    <a:lstStyle/>
                    <a:p>
                      <a:pPr>
                        <a:spcBef>
                          <a:spcPts val="200"/>
                        </a:spcBef>
                        <a:spcAft>
                          <a:spcPts val="0"/>
                        </a:spcAft>
                      </a:pPr>
                      <a:r>
                        <a:rPr lang="it-IT" sz="1600" dirty="0">
                          <a:effectLst/>
                          <a:latin typeface="Arial Narrow" panose="020B0606020202030204" pitchFamily="34" charset="0"/>
                          <a:ea typeface="Times New Roman"/>
                        </a:rPr>
                        <a:t>B) Immobilizzazioni </a:t>
                      </a:r>
                    </a:p>
                    <a:p>
                      <a:pPr indent="107950">
                        <a:spcAft>
                          <a:spcPts val="0"/>
                        </a:spcAft>
                      </a:pPr>
                      <a:r>
                        <a:rPr lang="it-IT" sz="1600" dirty="0">
                          <a:effectLst/>
                          <a:latin typeface="Arial Narrow" panose="020B0606020202030204" pitchFamily="34" charset="0"/>
                          <a:ea typeface="Times New Roman"/>
                        </a:rPr>
                        <a:t>I - Immobilizzazioni immateriali </a:t>
                      </a:r>
                    </a:p>
                    <a:p>
                      <a:pPr indent="107950">
                        <a:spcAft>
                          <a:spcPts val="0"/>
                        </a:spcAft>
                      </a:pPr>
                      <a:r>
                        <a:rPr lang="it-IT" sz="1600" dirty="0">
                          <a:effectLst/>
                          <a:latin typeface="Arial Narrow" panose="020B0606020202030204" pitchFamily="34" charset="0"/>
                          <a:ea typeface="Times New Roman"/>
                        </a:rPr>
                        <a:t>II - Immobilizzazioni materiali </a:t>
                      </a:r>
                    </a:p>
                    <a:p>
                      <a:pPr indent="107950">
                        <a:spcAft>
                          <a:spcPts val="0"/>
                        </a:spcAft>
                      </a:pPr>
                      <a:r>
                        <a:rPr lang="it-IT" sz="1600" dirty="0">
                          <a:effectLst/>
                          <a:latin typeface="Arial Narrow" panose="020B0606020202030204" pitchFamily="34" charset="0"/>
                          <a:ea typeface="Times New Roman"/>
                        </a:rPr>
                        <a:t>III - Immobilizzazioni finanziarie </a:t>
                      </a:r>
                    </a:p>
                    <a:p>
                      <a:pPr>
                        <a:spcAft>
                          <a:spcPts val="0"/>
                        </a:spcAft>
                      </a:pPr>
                      <a:r>
                        <a:rPr lang="it-IT" sz="1600" dirty="0">
                          <a:effectLst/>
                          <a:latin typeface="Arial Narrow" panose="020B0606020202030204" pitchFamily="34" charset="0"/>
                          <a:ea typeface="Times New Roman"/>
                        </a:rPr>
                        <a:t>C) Attivo circolante </a:t>
                      </a:r>
                    </a:p>
                    <a:p>
                      <a:pPr marL="107950">
                        <a:spcAft>
                          <a:spcPts val="0"/>
                        </a:spcAft>
                      </a:pPr>
                      <a:r>
                        <a:rPr lang="it-IT" sz="1600" spc="-10" dirty="0">
                          <a:effectLst/>
                          <a:latin typeface="Arial Narrow" panose="020B0606020202030204" pitchFamily="34" charset="0"/>
                          <a:ea typeface="Times New Roman"/>
                        </a:rPr>
                        <a:t>I - Rimanenze </a:t>
                      </a:r>
                      <a:endParaRPr lang="it-IT" sz="1600" dirty="0">
                        <a:effectLst/>
                        <a:latin typeface="Arial Narrow" panose="020B0606020202030204" pitchFamily="34" charset="0"/>
                        <a:ea typeface="Times New Roman"/>
                      </a:endParaRPr>
                    </a:p>
                    <a:p>
                      <a:pPr marL="107950">
                        <a:spcAft>
                          <a:spcPts val="0"/>
                        </a:spcAft>
                      </a:pPr>
                      <a:r>
                        <a:rPr lang="it-IT" sz="1600" spc="-10" dirty="0">
                          <a:effectLst/>
                          <a:latin typeface="Arial Narrow" panose="020B0606020202030204" pitchFamily="34" charset="0"/>
                          <a:ea typeface="Times New Roman"/>
                        </a:rPr>
                        <a:t>II - Crediti, con separata indicazione: </a:t>
                      </a:r>
                      <a:endParaRPr lang="it-IT" sz="1600" dirty="0">
                        <a:effectLst/>
                        <a:latin typeface="Arial Narrow" panose="020B0606020202030204" pitchFamily="34" charset="0"/>
                        <a:ea typeface="Times New Roman"/>
                      </a:endParaRPr>
                    </a:p>
                    <a:p>
                      <a:pPr marL="252095" indent="-36195">
                        <a:spcAft>
                          <a:spcPts val="0"/>
                        </a:spcAft>
                      </a:pPr>
                      <a:r>
                        <a:rPr lang="it-IT" sz="1600" spc="-10" dirty="0">
                          <a:effectLst/>
                          <a:latin typeface="Arial Narrow" panose="020B0606020202030204" pitchFamily="34" charset="0"/>
                          <a:ea typeface="Times New Roman"/>
                        </a:rPr>
                        <a:t>- crediti esigibili entro l’esercizio successivo </a:t>
                      </a:r>
                      <a:endParaRPr lang="it-IT" sz="1600" dirty="0">
                        <a:effectLst/>
                        <a:latin typeface="Arial Narrow" panose="020B0606020202030204" pitchFamily="34" charset="0"/>
                        <a:ea typeface="Times New Roman"/>
                      </a:endParaRPr>
                    </a:p>
                    <a:p>
                      <a:pPr marL="252095" indent="-36195">
                        <a:spcAft>
                          <a:spcPts val="0"/>
                        </a:spcAft>
                      </a:pPr>
                      <a:r>
                        <a:rPr lang="it-IT" sz="1600" spc="-10" dirty="0">
                          <a:effectLst/>
                          <a:latin typeface="Arial Narrow" panose="020B0606020202030204" pitchFamily="34" charset="0"/>
                          <a:ea typeface="Times New Roman"/>
                        </a:rPr>
                        <a:t>- crediti esigibili oltre l’esercizio successivo </a:t>
                      </a:r>
                      <a:endParaRPr lang="it-IT" sz="1600" dirty="0">
                        <a:effectLst/>
                        <a:latin typeface="Arial Narrow" panose="020B0606020202030204" pitchFamily="34" charset="0"/>
                        <a:ea typeface="Times New Roman"/>
                      </a:endParaRPr>
                    </a:p>
                    <a:p>
                      <a:pPr marL="252095" indent="-36195">
                        <a:spcAft>
                          <a:spcPts val="0"/>
                        </a:spcAft>
                      </a:pPr>
                      <a:r>
                        <a:rPr lang="it-IT" sz="1600" spc="-10" dirty="0">
                          <a:effectLst/>
                          <a:latin typeface="Arial Narrow" panose="020B0606020202030204" pitchFamily="34" charset="0"/>
                          <a:ea typeface="Times New Roman"/>
                        </a:rPr>
                        <a:t>- crediti verso soci per versamenti ancora dovuti </a:t>
                      </a:r>
                      <a:endParaRPr lang="it-IT" sz="1600" dirty="0">
                        <a:effectLst/>
                        <a:latin typeface="Arial Narrow" panose="020B0606020202030204" pitchFamily="34" charset="0"/>
                        <a:ea typeface="Times New Roman"/>
                      </a:endParaRPr>
                    </a:p>
                    <a:p>
                      <a:pPr marL="252095" indent="-36195">
                        <a:spcAft>
                          <a:spcPts val="0"/>
                        </a:spcAft>
                      </a:pPr>
                      <a:r>
                        <a:rPr lang="it-IT" sz="1600" spc="-10" dirty="0">
                          <a:effectLst/>
                          <a:latin typeface="Arial Narrow" panose="020B0606020202030204" pitchFamily="34" charset="0"/>
                          <a:ea typeface="Times New Roman"/>
                        </a:rPr>
                        <a:t>- ratei e risconti </a:t>
                      </a:r>
                      <a:endParaRPr lang="it-IT" sz="1600" dirty="0">
                        <a:effectLst/>
                        <a:latin typeface="Arial Narrow" panose="020B0606020202030204" pitchFamily="34" charset="0"/>
                        <a:ea typeface="Times New Roman"/>
                      </a:endParaRPr>
                    </a:p>
                    <a:p>
                      <a:pPr marL="107950">
                        <a:spcAft>
                          <a:spcPts val="0"/>
                        </a:spcAft>
                      </a:pPr>
                      <a:r>
                        <a:rPr lang="it-IT" sz="1600" spc="-10" dirty="0">
                          <a:effectLst/>
                          <a:latin typeface="Arial Narrow" panose="020B0606020202030204" pitchFamily="34" charset="0"/>
                          <a:ea typeface="Times New Roman"/>
                        </a:rPr>
                        <a:t>III - Attività finanziarie che non costituiscono</a:t>
                      </a:r>
                      <a:br>
                        <a:rPr lang="it-IT" sz="1600" spc="-10" dirty="0">
                          <a:effectLst/>
                          <a:latin typeface="Arial Narrow" panose="020B0606020202030204" pitchFamily="34" charset="0"/>
                          <a:ea typeface="Times New Roman"/>
                        </a:rPr>
                      </a:br>
                      <a:r>
                        <a:rPr lang="it-IT" sz="1600" spc="-10" dirty="0">
                          <a:effectLst/>
                          <a:latin typeface="Arial Narrow" panose="020B0606020202030204" pitchFamily="34" charset="0"/>
                          <a:ea typeface="Times New Roman"/>
                        </a:rPr>
                        <a:t>      immobilizzazioni </a:t>
                      </a:r>
                      <a:endParaRPr lang="it-IT" sz="1600" dirty="0">
                        <a:effectLst/>
                        <a:latin typeface="Arial Narrow" panose="020B0606020202030204" pitchFamily="34" charset="0"/>
                        <a:ea typeface="Times New Roman"/>
                      </a:endParaRPr>
                    </a:p>
                    <a:p>
                      <a:pPr marL="107950">
                        <a:spcAft>
                          <a:spcPts val="200"/>
                        </a:spcAft>
                      </a:pPr>
                      <a:r>
                        <a:rPr lang="it-IT" sz="1600" spc="-10" dirty="0">
                          <a:effectLst/>
                          <a:latin typeface="Arial Narrow" panose="020B0606020202030204" pitchFamily="34" charset="0"/>
                          <a:ea typeface="Times New Roman"/>
                        </a:rPr>
                        <a:t>IV - Disponibilità liquide</a:t>
                      </a:r>
                      <a:r>
                        <a:rPr lang="it-IT" sz="1600" dirty="0">
                          <a:effectLst/>
                          <a:latin typeface="Arial Narrow" panose="020B0606020202030204" pitchFamily="34" charset="0"/>
                          <a:ea typeface="Times New Roman"/>
                        </a:rPr>
                        <a:t> </a:t>
                      </a:r>
                    </a:p>
                  </a:txBody>
                  <a:tcPr marL="91435" marR="9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200"/>
                        </a:spcBef>
                        <a:spcAft>
                          <a:spcPts val="0"/>
                        </a:spcAft>
                      </a:pPr>
                      <a:r>
                        <a:rPr lang="it-IT" sz="1600" dirty="0">
                          <a:effectLst/>
                          <a:latin typeface="Arial Narrow" panose="020B0606020202030204" pitchFamily="34" charset="0"/>
                          <a:ea typeface="Times New Roman"/>
                        </a:rPr>
                        <a:t>A) Patrimonio Netto </a:t>
                      </a:r>
                    </a:p>
                    <a:p>
                      <a:pPr marL="107950">
                        <a:spcAft>
                          <a:spcPts val="0"/>
                        </a:spcAft>
                      </a:pPr>
                      <a:r>
                        <a:rPr lang="it-IT" sz="1600" dirty="0">
                          <a:effectLst/>
                          <a:latin typeface="Arial Narrow" panose="020B0606020202030204" pitchFamily="34" charset="0"/>
                          <a:ea typeface="Times New Roman"/>
                        </a:rPr>
                        <a:t>I - Capitale.</a:t>
                      </a:r>
                    </a:p>
                    <a:p>
                      <a:pPr marL="107950">
                        <a:spcAft>
                          <a:spcPts val="0"/>
                        </a:spcAft>
                      </a:pPr>
                      <a:r>
                        <a:rPr lang="it-IT" sz="1600" dirty="0">
                          <a:effectLst/>
                          <a:latin typeface="Arial Narrow" panose="020B0606020202030204" pitchFamily="34" charset="0"/>
                          <a:ea typeface="Times New Roman"/>
                        </a:rPr>
                        <a:t>II - Riserva da soprapprezzo delle azioni.</a:t>
                      </a:r>
                    </a:p>
                    <a:p>
                      <a:pPr marL="107950">
                        <a:spcAft>
                          <a:spcPts val="0"/>
                        </a:spcAft>
                      </a:pPr>
                      <a:r>
                        <a:rPr lang="it-IT" sz="1600" dirty="0">
                          <a:effectLst/>
                          <a:latin typeface="Arial Narrow" panose="020B0606020202030204" pitchFamily="34" charset="0"/>
                          <a:ea typeface="Times New Roman"/>
                        </a:rPr>
                        <a:t>III - Riserve di rivalutazione.</a:t>
                      </a:r>
                    </a:p>
                    <a:p>
                      <a:pPr marL="107950">
                        <a:spcAft>
                          <a:spcPts val="0"/>
                        </a:spcAft>
                      </a:pPr>
                      <a:r>
                        <a:rPr lang="it-IT" sz="1600" dirty="0">
                          <a:effectLst/>
                          <a:latin typeface="Arial Narrow" panose="020B0606020202030204" pitchFamily="34" charset="0"/>
                          <a:ea typeface="Times New Roman"/>
                        </a:rPr>
                        <a:t>IV - Riserva legale.</a:t>
                      </a:r>
                    </a:p>
                    <a:p>
                      <a:pPr marL="107950">
                        <a:spcAft>
                          <a:spcPts val="0"/>
                        </a:spcAft>
                      </a:pPr>
                      <a:r>
                        <a:rPr lang="it-IT" sz="1600" dirty="0">
                          <a:effectLst/>
                          <a:latin typeface="Arial Narrow" panose="020B0606020202030204" pitchFamily="34" charset="0"/>
                          <a:ea typeface="Times New Roman"/>
                        </a:rPr>
                        <a:t>V - Riserve statutarie.</a:t>
                      </a:r>
                    </a:p>
                    <a:p>
                      <a:pPr marL="107950">
                        <a:spcAft>
                          <a:spcPts val="0"/>
                        </a:spcAft>
                      </a:pPr>
                      <a:r>
                        <a:rPr lang="it-IT" sz="1600" dirty="0">
                          <a:effectLst/>
                          <a:latin typeface="Arial Narrow" panose="020B0606020202030204" pitchFamily="34" charset="0"/>
                          <a:ea typeface="Times New Roman"/>
                        </a:rPr>
                        <a:t>VI - Altre riserve, distintamente indicate. </a:t>
                      </a:r>
                    </a:p>
                    <a:p>
                      <a:pPr marL="107950">
                        <a:spcAft>
                          <a:spcPts val="0"/>
                        </a:spcAft>
                      </a:pPr>
                      <a:r>
                        <a:rPr lang="it-IT" sz="1600" dirty="0">
                          <a:effectLst/>
                          <a:latin typeface="Arial Narrow" panose="020B0606020202030204" pitchFamily="34" charset="0"/>
                          <a:ea typeface="Times New Roman"/>
                        </a:rPr>
                        <a:t>VII - Riserva per operazioni di copertura dei flussi finanziari attesi. </a:t>
                      </a:r>
                    </a:p>
                    <a:p>
                      <a:pPr marL="107950">
                        <a:spcAft>
                          <a:spcPts val="0"/>
                        </a:spcAft>
                      </a:pPr>
                      <a:r>
                        <a:rPr lang="it-IT" sz="1600" dirty="0">
                          <a:effectLst/>
                          <a:latin typeface="Arial Narrow" panose="020B0606020202030204" pitchFamily="34" charset="0"/>
                          <a:ea typeface="Times New Roman"/>
                        </a:rPr>
                        <a:t>VIII - Utili (perdite) portati a nuovo. </a:t>
                      </a:r>
                    </a:p>
                    <a:p>
                      <a:pPr marL="107950">
                        <a:spcAft>
                          <a:spcPts val="0"/>
                        </a:spcAft>
                      </a:pPr>
                      <a:r>
                        <a:rPr lang="it-IT" sz="1600" dirty="0">
                          <a:effectLst/>
                          <a:latin typeface="Arial Narrow" panose="020B0606020202030204" pitchFamily="34" charset="0"/>
                          <a:ea typeface="Times New Roman"/>
                        </a:rPr>
                        <a:t>IX - Utile (perdita) dell’esercizio. </a:t>
                      </a:r>
                    </a:p>
                    <a:p>
                      <a:pPr marL="107950">
                        <a:spcAft>
                          <a:spcPts val="0"/>
                        </a:spcAft>
                      </a:pPr>
                      <a:r>
                        <a:rPr lang="it-IT" sz="1600" dirty="0">
                          <a:effectLst/>
                          <a:latin typeface="Arial Narrow" panose="020B0606020202030204" pitchFamily="34" charset="0"/>
                          <a:ea typeface="Times New Roman"/>
                        </a:rPr>
                        <a:t>X - Riserva negativa per azioni proprie in portafoglio. </a:t>
                      </a:r>
                    </a:p>
                    <a:p>
                      <a:pPr>
                        <a:spcAft>
                          <a:spcPts val="0"/>
                        </a:spcAft>
                      </a:pPr>
                      <a:r>
                        <a:rPr lang="it-IT" sz="1600" dirty="0">
                          <a:effectLst/>
                          <a:latin typeface="Arial Narrow" panose="020B0606020202030204" pitchFamily="34" charset="0"/>
                          <a:ea typeface="Times New Roman"/>
                        </a:rPr>
                        <a:t>B) Fondi per rischi e oneri </a:t>
                      </a:r>
                    </a:p>
                    <a:p>
                      <a:pPr>
                        <a:spcAft>
                          <a:spcPts val="0"/>
                        </a:spcAft>
                      </a:pPr>
                      <a:r>
                        <a:rPr lang="it-IT" sz="1600" dirty="0">
                          <a:effectLst/>
                          <a:latin typeface="Arial Narrow" panose="020B0606020202030204" pitchFamily="34" charset="0"/>
                          <a:ea typeface="Times New Roman"/>
                        </a:rPr>
                        <a:t>C) Trattamento di fine rapporto di lavoro</a:t>
                      </a:r>
                      <a:br>
                        <a:rPr lang="it-IT" sz="1600" dirty="0">
                          <a:effectLst/>
                          <a:latin typeface="Arial Narrow" panose="020B0606020202030204" pitchFamily="34" charset="0"/>
                          <a:ea typeface="Times New Roman"/>
                        </a:rPr>
                      </a:br>
                      <a:r>
                        <a:rPr lang="it-IT" sz="1600" dirty="0">
                          <a:effectLst/>
                          <a:latin typeface="Arial Narrow" panose="020B0606020202030204" pitchFamily="34" charset="0"/>
                          <a:ea typeface="Times New Roman"/>
                        </a:rPr>
                        <a:t>     subordinato </a:t>
                      </a:r>
                    </a:p>
                    <a:p>
                      <a:pPr>
                        <a:spcAft>
                          <a:spcPts val="0"/>
                        </a:spcAft>
                      </a:pPr>
                      <a:r>
                        <a:rPr lang="it-IT" sz="1600" dirty="0">
                          <a:effectLst/>
                          <a:latin typeface="Arial Narrow" panose="020B0606020202030204" pitchFamily="34" charset="0"/>
                          <a:ea typeface="Times New Roman"/>
                        </a:rPr>
                        <a:t>D) Debiti con separata indicazione: </a:t>
                      </a:r>
                    </a:p>
                    <a:p>
                      <a:pPr marL="107950">
                        <a:spcAft>
                          <a:spcPts val="0"/>
                        </a:spcAft>
                      </a:pPr>
                      <a:r>
                        <a:rPr lang="it-IT" sz="1600" dirty="0">
                          <a:effectLst/>
                          <a:latin typeface="Arial Narrow" panose="020B0606020202030204" pitchFamily="34" charset="0"/>
                          <a:ea typeface="Times New Roman"/>
                        </a:rPr>
                        <a:t>- debiti esigibili entro l’esercizio successivo </a:t>
                      </a:r>
                    </a:p>
                    <a:p>
                      <a:pPr marL="107950">
                        <a:spcAft>
                          <a:spcPts val="0"/>
                        </a:spcAft>
                      </a:pPr>
                      <a:r>
                        <a:rPr lang="it-IT" sz="1600" dirty="0">
                          <a:effectLst/>
                          <a:latin typeface="Arial Narrow" panose="020B0606020202030204" pitchFamily="34" charset="0"/>
                          <a:ea typeface="Times New Roman"/>
                        </a:rPr>
                        <a:t>- debiti esigibili oltre l’esercizio successivo</a:t>
                      </a:r>
                    </a:p>
                    <a:p>
                      <a:pPr marL="144145" indent="-36195">
                        <a:spcAft>
                          <a:spcPts val="0"/>
                        </a:spcAft>
                      </a:pPr>
                      <a:r>
                        <a:rPr lang="it-IT" sz="1600" dirty="0">
                          <a:effectLst/>
                          <a:latin typeface="Arial Narrow" panose="020B0606020202030204" pitchFamily="34" charset="0"/>
                          <a:ea typeface="Times New Roman"/>
                        </a:rPr>
                        <a:t>- ratei e risconti </a:t>
                      </a:r>
                    </a:p>
                  </a:txBody>
                  <a:tcPr marL="91435" marR="9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 name="Segnaposto numero diapositiva 1"/>
          <p:cNvSpPr>
            <a:spLocks noGrp="1"/>
          </p:cNvSpPr>
          <p:nvPr>
            <p:ph type="sldNum" sz="quarter" idx="7"/>
          </p:nvPr>
        </p:nvSpPr>
        <p:spPr/>
        <p:txBody>
          <a:bodyPr/>
          <a:lstStyle/>
          <a:p>
            <a:fld id="{B6F15528-21DE-4FAA-801E-634DDDAF4B2B}" type="slidenum">
              <a:rPr lang="it-IT" smtClean="0"/>
              <a:pPr/>
              <a:t>40</a:t>
            </a:fld>
            <a:endParaRPr lang="it-IT"/>
          </a:p>
        </p:txBody>
      </p:sp>
    </p:spTree>
    <p:extLst>
      <p:ext uri="{BB962C8B-B14F-4D97-AF65-F5344CB8AC3E}">
        <p14:creationId xmlns:p14="http://schemas.microsoft.com/office/powerpoint/2010/main" val="221164230"/>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it-IT" altLang="it-IT" dirty="0"/>
              <a:t>Il bilancio in forma abbreviata </a:t>
            </a:r>
            <a:br>
              <a:rPr lang="it-IT" altLang="it-IT" dirty="0"/>
            </a:br>
            <a:r>
              <a:rPr lang="it-IT" altLang="it-IT" dirty="0"/>
              <a:t>(art. 2435-bis c.c.)</a:t>
            </a:r>
          </a:p>
        </p:txBody>
      </p:sp>
      <p:sp>
        <p:nvSpPr>
          <p:cNvPr id="4" name="Rettangolo 3"/>
          <p:cNvSpPr/>
          <p:nvPr/>
        </p:nvSpPr>
        <p:spPr>
          <a:xfrm>
            <a:off x="645583" y="836248"/>
            <a:ext cx="10659533" cy="5262979"/>
          </a:xfrm>
          <a:prstGeom prst="rect">
            <a:avLst/>
          </a:prstGeom>
        </p:spPr>
        <p:txBody>
          <a:bodyPr>
            <a:spAutoFit/>
          </a:bodyPr>
          <a:lstStyle/>
          <a:p>
            <a:pPr>
              <a:spcAft>
                <a:spcPts val="0"/>
              </a:spcAft>
              <a:defRPr/>
            </a:pPr>
            <a:r>
              <a:rPr lang="it-IT" sz="1600" b="0" dirty="0">
                <a:latin typeface="Arial Narrow"/>
                <a:ea typeface="Times New Roman"/>
              </a:rPr>
              <a:t>A) Valore della produzione: </a:t>
            </a:r>
            <a:endParaRPr lang="it-IT" sz="1600" b="0" dirty="0">
              <a:latin typeface="Times New Roman"/>
              <a:ea typeface="Times New Roman"/>
            </a:endParaRPr>
          </a:p>
          <a:p>
            <a:pPr marL="107950">
              <a:spcAft>
                <a:spcPts val="0"/>
              </a:spcAft>
              <a:defRPr/>
            </a:pPr>
            <a:r>
              <a:rPr lang="it-IT" sz="1600" b="0" dirty="0">
                <a:latin typeface="Arial Narrow"/>
                <a:ea typeface="Times New Roman"/>
              </a:rPr>
              <a:t>1) ricavi delle vendite e delle prestazioni </a:t>
            </a:r>
            <a:endParaRPr lang="it-IT" sz="1600" b="0" dirty="0">
              <a:latin typeface="Times New Roman"/>
              <a:ea typeface="Times New Roman"/>
            </a:endParaRPr>
          </a:p>
          <a:p>
            <a:pPr marL="107950">
              <a:spcAft>
                <a:spcPts val="0"/>
              </a:spcAft>
              <a:defRPr/>
            </a:pPr>
            <a:r>
              <a:rPr lang="it-IT" sz="1600" b="0" dirty="0">
                <a:latin typeface="Arial Narrow"/>
                <a:ea typeface="Times New Roman"/>
              </a:rPr>
              <a:t>2) 3) variazione delle rimanenze di prodotti in corso di lavorazione, semilavorati e finiti e variazione dei lavori in corso su ordinazione </a:t>
            </a:r>
            <a:endParaRPr lang="it-IT" sz="1600" b="0" dirty="0">
              <a:latin typeface="Times New Roman"/>
              <a:ea typeface="Times New Roman"/>
            </a:endParaRPr>
          </a:p>
          <a:p>
            <a:pPr marL="107950">
              <a:spcAft>
                <a:spcPts val="0"/>
              </a:spcAft>
              <a:defRPr/>
            </a:pPr>
            <a:r>
              <a:rPr lang="it-IT" sz="1600" b="0" dirty="0">
                <a:latin typeface="Arial Narrow"/>
                <a:ea typeface="Times New Roman"/>
              </a:rPr>
              <a:t>4) incrementi di immobilizzazioni per lavori interni </a:t>
            </a:r>
            <a:endParaRPr lang="it-IT" sz="1600" b="0" dirty="0">
              <a:latin typeface="Times New Roman"/>
              <a:ea typeface="Times New Roman"/>
            </a:endParaRPr>
          </a:p>
          <a:p>
            <a:pPr marL="107950">
              <a:spcAft>
                <a:spcPts val="0"/>
              </a:spcAft>
              <a:defRPr/>
            </a:pPr>
            <a:r>
              <a:rPr lang="it-IT" sz="1600" b="0" dirty="0">
                <a:latin typeface="Arial Narrow"/>
                <a:ea typeface="Times New Roman"/>
              </a:rPr>
              <a:t>5) altri ricavi e proventi, con separata indicazione dei contributi in conto esercizio </a:t>
            </a:r>
            <a:endParaRPr lang="it-IT" sz="1600" b="0" dirty="0">
              <a:latin typeface="Times New Roman"/>
              <a:ea typeface="Times New Roman"/>
            </a:endParaRPr>
          </a:p>
          <a:p>
            <a:pPr>
              <a:spcAft>
                <a:spcPts val="0"/>
              </a:spcAft>
              <a:defRPr/>
            </a:pPr>
            <a:r>
              <a:rPr lang="it-IT" sz="1600" b="0" dirty="0">
                <a:latin typeface="Arial Narrow"/>
                <a:ea typeface="Times New Roman"/>
              </a:rPr>
              <a:t>B) Costi della produzione: </a:t>
            </a:r>
            <a:endParaRPr lang="it-IT" sz="1600" b="0" dirty="0">
              <a:latin typeface="Times New Roman"/>
              <a:ea typeface="Times New Roman"/>
            </a:endParaRPr>
          </a:p>
          <a:p>
            <a:pPr marL="107950">
              <a:spcAft>
                <a:spcPts val="0"/>
              </a:spcAft>
              <a:defRPr/>
            </a:pPr>
            <a:r>
              <a:rPr lang="it-IT" sz="1600" b="0" dirty="0">
                <a:latin typeface="Arial Narrow"/>
                <a:ea typeface="Times New Roman"/>
              </a:rPr>
              <a:t>6) per materie prime, sussidiarie, di consumo e di merci </a:t>
            </a:r>
            <a:endParaRPr lang="it-IT" sz="1600" b="0" dirty="0">
              <a:latin typeface="Times New Roman"/>
              <a:ea typeface="Times New Roman"/>
            </a:endParaRPr>
          </a:p>
          <a:p>
            <a:pPr marL="107950">
              <a:spcAft>
                <a:spcPts val="0"/>
              </a:spcAft>
              <a:defRPr/>
            </a:pPr>
            <a:r>
              <a:rPr lang="it-IT" sz="1600" b="0" dirty="0">
                <a:latin typeface="Arial Narrow"/>
                <a:ea typeface="Times New Roman"/>
              </a:rPr>
              <a:t>7) per servizi </a:t>
            </a:r>
            <a:endParaRPr lang="it-IT" sz="1600" b="0" dirty="0">
              <a:latin typeface="Times New Roman"/>
              <a:ea typeface="Times New Roman"/>
            </a:endParaRPr>
          </a:p>
          <a:p>
            <a:pPr marL="107950">
              <a:spcAft>
                <a:spcPts val="0"/>
              </a:spcAft>
              <a:defRPr/>
            </a:pPr>
            <a:r>
              <a:rPr lang="it-IT" sz="1600" b="0" dirty="0">
                <a:latin typeface="Arial Narrow"/>
                <a:ea typeface="Times New Roman"/>
              </a:rPr>
              <a:t>8) per godimento di beni di terzi </a:t>
            </a:r>
            <a:endParaRPr lang="it-IT" sz="1600" b="0" dirty="0">
              <a:latin typeface="Times New Roman"/>
              <a:ea typeface="Times New Roman"/>
            </a:endParaRPr>
          </a:p>
          <a:p>
            <a:pPr marL="107950">
              <a:spcAft>
                <a:spcPts val="0"/>
              </a:spcAft>
              <a:defRPr/>
            </a:pPr>
            <a:r>
              <a:rPr lang="it-IT" sz="1600" b="0" dirty="0">
                <a:latin typeface="Arial Narrow"/>
                <a:ea typeface="Times New Roman"/>
              </a:rPr>
              <a:t>9) per il personale </a:t>
            </a:r>
            <a:endParaRPr lang="it-IT" sz="1600" b="0" dirty="0">
              <a:latin typeface="Times New Roman"/>
              <a:ea typeface="Times New Roman"/>
            </a:endParaRPr>
          </a:p>
          <a:p>
            <a:pPr marL="215900">
              <a:spcAft>
                <a:spcPts val="0"/>
              </a:spcAft>
              <a:defRPr/>
            </a:pPr>
            <a:r>
              <a:rPr lang="it-IT" sz="1600" b="0" dirty="0">
                <a:latin typeface="Arial Narrow"/>
                <a:ea typeface="Times New Roman"/>
              </a:rPr>
              <a:t>- a) salari e stipendi </a:t>
            </a:r>
            <a:endParaRPr lang="it-IT" sz="1600" b="0" dirty="0">
              <a:latin typeface="Times New Roman"/>
              <a:ea typeface="Times New Roman"/>
            </a:endParaRPr>
          </a:p>
          <a:p>
            <a:pPr marL="215900">
              <a:spcAft>
                <a:spcPts val="0"/>
              </a:spcAft>
              <a:defRPr/>
            </a:pPr>
            <a:r>
              <a:rPr lang="it-IT" sz="1600" b="0" dirty="0">
                <a:latin typeface="Arial Narrow"/>
                <a:ea typeface="Times New Roman"/>
              </a:rPr>
              <a:t>- b) oneri sociali </a:t>
            </a:r>
            <a:endParaRPr lang="it-IT" sz="1600" b="0" dirty="0">
              <a:latin typeface="Times New Roman"/>
              <a:ea typeface="Times New Roman"/>
            </a:endParaRPr>
          </a:p>
          <a:p>
            <a:pPr marL="215900">
              <a:spcAft>
                <a:spcPts val="0"/>
              </a:spcAft>
              <a:defRPr/>
            </a:pPr>
            <a:r>
              <a:rPr lang="it-IT" sz="1600" b="0" dirty="0">
                <a:latin typeface="Arial Narrow"/>
                <a:ea typeface="Times New Roman"/>
              </a:rPr>
              <a:t>- c, d, e) altri costi del personale </a:t>
            </a:r>
            <a:endParaRPr lang="it-IT" sz="1600" b="0" dirty="0">
              <a:latin typeface="Times New Roman"/>
              <a:ea typeface="Times New Roman"/>
            </a:endParaRPr>
          </a:p>
          <a:p>
            <a:pPr marL="107950">
              <a:spcAft>
                <a:spcPts val="0"/>
              </a:spcAft>
              <a:defRPr/>
            </a:pPr>
            <a:r>
              <a:rPr lang="it-IT" sz="1600" b="0" dirty="0">
                <a:latin typeface="Arial Narrow"/>
                <a:ea typeface="Times New Roman"/>
              </a:rPr>
              <a:t>10) ammortamenti e svalutazioni: </a:t>
            </a:r>
            <a:endParaRPr lang="it-IT" sz="1600" b="0" dirty="0">
              <a:latin typeface="Times New Roman"/>
              <a:ea typeface="Times New Roman"/>
            </a:endParaRPr>
          </a:p>
          <a:p>
            <a:pPr marL="215900">
              <a:spcAft>
                <a:spcPts val="0"/>
              </a:spcAft>
              <a:defRPr/>
            </a:pPr>
            <a:r>
              <a:rPr lang="it-IT" sz="1600" b="0" dirty="0">
                <a:latin typeface="Arial Narrow"/>
                <a:ea typeface="Times New Roman"/>
              </a:rPr>
              <a:t>- a, b, c) ammortamenti e svalutazioni delle immobilizzazioni </a:t>
            </a:r>
            <a:endParaRPr lang="it-IT" sz="1600" b="0" dirty="0">
              <a:latin typeface="Times New Roman"/>
              <a:ea typeface="Times New Roman"/>
            </a:endParaRPr>
          </a:p>
          <a:p>
            <a:pPr marL="215900">
              <a:spcAft>
                <a:spcPts val="0"/>
              </a:spcAft>
              <a:defRPr/>
            </a:pPr>
            <a:r>
              <a:rPr lang="it-IT" sz="1600" b="0" dirty="0">
                <a:latin typeface="Arial Narrow"/>
                <a:ea typeface="Times New Roman"/>
              </a:rPr>
              <a:t>- d) svalutazione dei crediti compresi nell’attivo circolante e delle disponibilità liquide </a:t>
            </a:r>
            <a:endParaRPr lang="it-IT" sz="1600" b="0" dirty="0">
              <a:latin typeface="Times New Roman"/>
              <a:ea typeface="Times New Roman"/>
            </a:endParaRPr>
          </a:p>
          <a:p>
            <a:pPr marL="107950">
              <a:spcAft>
                <a:spcPts val="0"/>
              </a:spcAft>
              <a:defRPr/>
            </a:pPr>
            <a:r>
              <a:rPr lang="it-IT" sz="1600" b="0" dirty="0">
                <a:latin typeface="Arial Narrow"/>
                <a:ea typeface="Times New Roman"/>
              </a:rPr>
              <a:t>11) variazione delle rimanenze di materie prime, sussidiarie, di consumo e merci </a:t>
            </a:r>
            <a:endParaRPr lang="it-IT" sz="1600" b="0" dirty="0">
              <a:latin typeface="Times New Roman"/>
              <a:ea typeface="Times New Roman"/>
            </a:endParaRPr>
          </a:p>
          <a:p>
            <a:pPr marL="107950">
              <a:spcAft>
                <a:spcPts val="0"/>
              </a:spcAft>
              <a:defRPr/>
            </a:pPr>
            <a:r>
              <a:rPr lang="it-IT" sz="1600" b="0" dirty="0">
                <a:latin typeface="Arial Narrow"/>
                <a:ea typeface="Times New Roman"/>
              </a:rPr>
              <a:t>12) accostamenti per rischi </a:t>
            </a:r>
            <a:endParaRPr lang="it-IT" sz="1600" b="0" dirty="0">
              <a:latin typeface="Times New Roman"/>
              <a:ea typeface="Times New Roman"/>
            </a:endParaRPr>
          </a:p>
          <a:p>
            <a:pPr marL="107950">
              <a:spcAft>
                <a:spcPts val="0"/>
              </a:spcAft>
              <a:defRPr/>
            </a:pPr>
            <a:r>
              <a:rPr lang="it-IT" sz="1600" b="0" dirty="0">
                <a:latin typeface="Arial Narrow"/>
                <a:ea typeface="Times New Roman"/>
              </a:rPr>
              <a:t>13) altri accantonamenti </a:t>
            </a:r>
            <a:endParaRPr lang="it-IT" sz="1600" b="0" dirty="0">
              <a:latin typeface="Times New Roman"/>
              <a:ea typeface="Times New Roman"/>
            </a:endParaRPr>
          </a:p>
          <a:p>
            <a:pPr marL="107950">
              <a:spcAft>
                <a:spcPts val="0"/>
              </a:spcAft>
              <a:defRPr/>
            </a:pPr>
            <a:r>
              <a:rPr lang="it-IT" sz="1600" b="0" dirty="0">
                <a:latin typeface="Arial Narrow"/>
                <a:ea typeface="Times New Roman"/>
              </a:rPr>
              <a:t>14) oneri diversi di gestione </a:t>
            </a:r>
            <a:endParaRPr lang="it-IT" sz="1600" b="0" dirty="0">
              <a:latin typeface="Times New Roman"/>
              <a:ea typeface="Times New Roman"/>
            </a:endParaRPr>
          </a:p>
          <a:p>
            <a:pPr>
              <a:defRPr/>
            </a:pPr>
            <a:r>
              <a:rPr lang="it-IT" sz="1600" b="0" dirty="0">
                <a:latin typeface="Arial Narrow"/>
                <a:ea typeface="Times New Roman"/>
                <a:cs typeface="Times New Roman"/>
              </a:rPr>
              <a:t>Differenza tra valore e costi della produzione (A -B) </a:t>
            </a:r>
            <a:endParaRPr lang="it-IT" sz="1600" b="0" dirty="0"/>
          </a:p>
        </p:txBody>
      </p:sp>
      <p:sp>
        <p:nvSpPr>
          <p:cNvPr id="2" name="Segnaposto numero diapositiva 1"/>
          <p:cNvSpPr>
            <a:spLocks noGrp="1"/>
          </p:cNvSpPr>
          <p:nvPr>
            <p:ph type="sldNum" sz="quarter" idx="7"/>
          </p:nvPr>
        </p:nvSpPr>
        <p:spPr/>
        <p:txBody>
          <a:bodyPr/>
          <a:lstStyle/>
          <a:p>
            <a:fld id="{B6F15528-21DE-4FAA-801E-634DDDAF4B2B}" type="slidenum">
              <a:rPr lang="it-IT" smtClean="0"/>
              <a:pPr/>
              <a:t>41</a:t>
            </a:fld>
            <a:endParaRPr lang="it-IT"/>
          </a:p>
        </p:txBody>
      </p:sp>
    </p:spTree>
    <p:extLst>
      <p:ext uri="{BB962C8B-B14F-4D97-AF65-F5344CB8AC3E}">
        <p14:creationId xmlns:p14="http://schemas.microsoft.com/office/powerpoint/2010/main" val="4047229344"/>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it-IT" altLang="it-IT" dirty="0"/>
              <a:t>Il bilancio in forma abbreviata </a:t>
            </a:r>
            <a:br>
              <a:rPr lang="it-IT" altLang="it-IT" dirty="0"/>
            </a:br>
            <a:r>
              <a:rPr lang="it-IT" altLang="it-IT" dirty="0"/>
              <a:t>(art. 2435-bis c.c.)</a:t>
            </a:r>
          </a:p>
        </p:txBody>
      </p:sp>
      <p:graphicFrame>
        <p:nvGraphicFramePr>
          <p:cNvPr id="3" name="Tabella 2"/>
          <p:cNvGraphicFramePr>
            <a:graphicFrameLocks noGrp="1"/>
          </p:cNvGraphicFramePr>
          <p:nvPr>
            <p:extLst>
              <p:ext uri="{D42A27DB-BD31-4B8C-83A1-F6EECF244321}">
                <p14:modId xmlns:p14="http://schemas.microsoft.com/office/powerpoint/2010/main" val="3015125980"/>
              </p:ext>
            </p:extLst>
          </p:nvPr>
        </p:nvGraphicFramePr>
        <p:xfrm>
          <a:off x="569385" y="925514"/>
          <a:ext cx="11180233" cy="4569722"/>
        </p:xfrm>
        <a:graphic>
          <a:graphicData uri="http://schemas.openxmlformats.org/drawingml/2006/table">
            <a:tbl>
              <a:tblPr/>
              <a:tblGrid>
                <a:gridCol w="11180233">
                  <a:extLst>
                    <a:ext uri="{9D8B030D-6E8A-4147-A177-3AD203B41FA5}">
                      <a16:colId xmlns:a16="http://schemas.microsoft.com/office/drawing/2014/main" xmlns="" val="20000"/>
                    </a:ext>
                  </a:extLst>
                </a:gridCol>
              </a:tblGrid>
              <a:tr h="2732086">
                <a:tc>
                  <a:txBody>
                    <a:bodyPr/>
                    <a:lstStyle/>
                    <a:p>
                      <a:pPr>
                        <a:lnSpc>
                          <a:spcPct val="100000"/>
                        </a:lnSpc>
                        <a:spcAft>
                          <a:spcPts val="0"/>
                        </a:spcAft>
                      </a:pPr>
                      <a:r>
                        <a:rPr lang="it-IT" sz="1600" dirty="0">
                          <a:effectLst/>
                          <a:latin typeface="Arial Narrow"/>
                          <a:ea typeface="Times New Roman"/>
                        </a:rPr>
                        <a:t>C) Proventi e oneri finanziari </a:t>
                      </a:r>
                      <a:endParaRPr lang="it-IT" sz="1600" dirty="0">
                        <a:effectLst/>
                        <a:latin typeface="Times New Roman"/>
                        <a:ea typeface="Times New Roman"/>
                      </a:endParaRPr>
                    </a:p>
                    <a:p>
                      <a:pPr marL="107950">
                        <a:lnSpc>
                          <a:spcPct val="100000"/>
                        </a:lnSpc>
                        <a:spcAft>
                          <a:spcPts val="0"/>
                        </a:spcAft>
                      </a:pPr>
                      <a:r>
                        <a:rPr lang="it-IT" sz="1600" dirty="0">
                          <a:effectLst/>
                          <a:latin typeface="Arial Narrow"/>
                          <a:ea typeface="Times New Roman"/>
                        </a:rPr>
                        <a:t>15) proventi da partecipazione</a:t>
                      </a:r>
                      <a:endParaRPr lang="it-IT" sz="1600" dirty="0">
                        <a:effectLst/>
                        <a:latin typeface="Times New Roman"/>
                        <a:ea typeface="Times New Roman"/>
                      </a:endParaRPr>
                    </a:p>
                    <a:p>
                      <a:pPr marL="107950">
                        <a:lnSpc>
                          <a:spcPct val="100000"/>
                        </a:lnSpc>
                        <a:spcAft>
                          <a:spcPts val="0"/>
                        </a:spcAft>
                      </a:pPr>
                      <a:r>
                        <a:rPr lang="it-IT" sz="1600" dirty="0">
                          <a:effectLst/>
                          <a:latin typeface="Arial Narrow"/>
                          <a:ea typeface="Times New Roman"/>
                        </a:rPr>
                        <a:t>16) altri proventi finanziari </a:t>
                      </a:r>
                      <a:endParaRPr lang="it-IT" sz="1600" dirty="0">
                        <a:effectLst/>
                        <a:latin typeface="Times New Roman"/>
                        <a:ea typeface="Times New Roman"/>
                      </a:endParaRPr>
                    </a:p>
                    <a:p>
                      <a:pPr marL="215900">
                        <a:lnSpc>
                          <a:spcPct val="100000"/>
                        </a:lnSpc>
                        <a:spcAft>
                          <a:spcPts val="0"/>
                        </a:spcAft>
                      </a:pPr>
                      <a:r>
                        <a:rPr lang="it-IT" sz="1600" dirty="0">
                          <a:effectLst/>
                          <a:latin typeface="Arial Narrow"/>
                          <a:ea typeface="Times New Roman"/>
                        </a:rPr>
                        <a:t>- a) da crediti iscritti nelle immobilizzazioni, con separata indicazione di quelli da imprese controllate e collegate, di quelli da controllanti e da imprese sottoposte al controllo di queste ultime</a:t>
                      </a:r>
                      <a:endParaRPr lang="it-IT" sz="1600" dirty="0">
                        <a:effectLst/>
                        <a:latin typeface="Times New Roman"/>
                        <a:ea typeface="Times New Roman"/>
                      </a:endParaRPr>
                    </a:p>
                    <a:p>
                      <a:pPr marL="215900">
                        <a:lnSpc>
                          <a:spcPct val="100000"/>
                        </a:lnSpc>
                        <a:spcAft>
                          <a:spcPts val="0"/>
                        </a:spcAft>
                      </a:pPr>
                      <a:r>
                        <a:rPr lang="it-IT" sz="1600" dirty="0">
                          <a:effectLst/>
                          <a:latin typeface="Arial Narrow"/>
                          <a:ea typeface="Times New Roman"/>
                        </a:rPr>
                        <a:t>- b) c) da titoli iscritti nelle immobilizzazioni e nell’attivo circolante che non costituiscono partecipazioni </a:t>
                      </a:r>
                      <a:endParaRPr lang="it-IT" sz="1600" dirty="0">
                        <a:effectLst/>
                        <a:latin typeface="Times New Roman"/>
                        <a:ea typeface="Times New Roman"/>
                      </a:endParaRPr>
                    </a:p>
                    <a:p>
                      <a:pPr marL="215900">
                        <a:lnSpc>
                          <a:spcPct val="100000"/>
                        </a:lnSpc>
                        <a:spcAft>
                          <a:spcPts val="0"/>
                        </a:spcAft>
                      </a:pPr>
                      <a:r>
                        <a:rPr lang="it-IT" sz="1600" dirty="0">
                          <a:effectLst/>
                          <a:latin typeface="Arial Narrow"/>
                          <a:ea typeface="Times New Roman"/>
                        </a:rPr>
                        <a:t>- d) proventi diversi dai precedenti, con separata indicazione di quelli da imprese controllate e collegate, di quelli da controllanti e da imprese sottoposte al controllo di queste ultime</a:t>
                      </a:r>
                      <a:endParaRPr lang="it-IT" sz="1600" dirty="0">
                        <a:effectLst/>
                        <a:latin typeface="Times New Roman"/>
                        <a:ea typeface="Times New Roman"/>
                      </a:endParaRPr>
                    </a:p>
                    <a:p>
                      <a:pPr marL="107950">
                        <a:lnSpc>
                          <a:spcPct val="100000"/>
                        </a:lnSpc>
                        <a:spcAft>
                          <a:spcPts val="0"/>
                        </a:spcAft>
                      </a:pPr>
                      <a:r>
                        <a:rPr lang="it-IT" sz="1600" dirty="0">
                          <a:effectLst/>
                          <a:latin typeface="Arial Narrow"/>
                          <a:ea typeface="Times New Roman"/>
                        </a:rPr>
                        <a:t>17) interessi e altri oneri finanziari con separata indicazione di quelli verso imprese controllate e collegate e verso controllanti</a:t>
                      </a:r>
                      <a:endParaRPr lang="it-IT" sz="1600" dirty="0">
                        <a:effectLst/>
                        <a:latin typeface="Times New Roman"/>
                        <a:ea typeface="Times New Roman"/>
                      </a:endParaRPr>
                    </a:p>
                    <a:p>
                      <a:pPr marL="107950">
                        <a:lnSpc>
                          <a:spcPct val="100000"/>
                        </a:lnSpc>
                        <a:spcAft>
                          <a:spcPts val="0"/>
                        </a:spcAft>
                      </a:pPr>
                      <a:r>
                        <a:rPr lang="it-IT" sz="1600" dirty="0">
                          <a:effectLst/>
                          <a:latin typeface="Arial Narrow"/>
                          <a:ea typeface="Times New Roman"/>
                        </a:rPr>
                        <a:t>17-bis) Utili e perdite su cambi </a:t>
                      </a:r>
                      <a:endParaRPr lang="it-IT" sz="1600" dirty="0">
                        <a:effectLst/>
                        <a:latin typeface="Times New Roman"/>
                        <a:ea typeface="Times New Roman"/>
                      </a:endParaRPr>
                    </a:p>
                    <a:p>
                      <a:pPr>
                        <a:lnSpc>
                          <a:spcPct val="100000"/>
                        </a:lnSpc>
                        <a:spcAft>
                          <a:spcPts val="0"/>
                        </a:spcAft>
                      </a:pPr>
                      <a:r>
                        <a:rPr lang="it-IT" sz="1600" dirty="0">
                          <a:effectLst/>
                          <a:latin typeface="Arial Narrow"/>
                          <a:ea typeface="Times New Roman"/>
                        </a:rPr>
                        <a:t>Totale (15 + 16 +/- 17 +/- 17 </a:t>
                      </a:r>
                      <a:r>
                        <a:rPr lang="it-IT" sz="1600" i="1" dirty="0">
                          <a:effectLst/>
                          <a:latin typeface="Arial Narrow"/>
                          <a:ea typeface="Times New Roman"/>
                        </a:rPr>
                        <a:t>bis</a:t>
                      </a:r>
                      <a:r>
                        <a:rPr lang="it-IT" sz="1600" dirty="0">
                          <a:effectLst/>
                          <a:latin typeface="Arial Narrow"/>
                          <a:ea typeface="Times New Roman"/>
                        </a:rPr>
                        <a:t>)</a:t>
                      </a:r>
                      <a:endParaRPr lang="it-IT" sz="1600" dirty="0">
                        <a:effectLst/>
                        <a:latin typeface="Times New Roman"/>
                        <a:ea typeface="Times New Roman"/>
                      </a:endParaRPr>
                    </a:p>
                  </a:txBody>
                  <a:tcPr marL="38107" marR="38107" marT="28578" marB="28578">
                    <a:lnL>
                      <a:noFill/>
                    </a:lnL>
                    <a:lnR>
                      <a:noFill/>
                    </a:lnR>
                    <a:lnT>
                      <a:noFill/>
                    </a:lnT>
                    <a:lnB>
                      <a:noFill/>
                    </a:lnB>
                    <a:noFill/>
                  </a:tcPr>
                </a:tc>
                <a:extLst>
                  <a:ext uri="{0D108BD9-81ED-4DB2-BD59-A6C34878D82A}">
                    <a16:rowId xmlns:a16="http://schemas.microsoft.com/office/drawing/2014/main" xmlns="" val="10000"/>
                  </a:ext>
                </a:extLst>
              </a:tr>
              <a:tr h="1041561">
                <a:tc>
                  <a:txBody>
                    <a:bodyPr/>
                    <a:lstStyle/>
                    <a:p>
                      <a:pPr>
                        <a:lnSpc>
                          <a:spcPct val="100000"/>
                        </a:lnSpc>
                        <a:spcAft>
                          <a:spcPts val="0"/>
                        </a:spcAft>
                      </a:pPr>
                      <a:r>
                        <a:rPr lang="it-IT" sz="1600" dirty="0">
                          <a:effectLst/>
                          <a:latin typeface="Arial Narrow"/>
                          <a:ea typeface="Times New Roman"/>
                        </a:rPr>
                        <a:t>D) Rettifiche di valore di attività e passività finanziarie </a:t>
                      </a:r>
                      <a:endParaRPr lang="it-IT" sz="1600" dirty="0">
                        <a:effectLst/>
                        <a:latin typeface="Times New Roman"/>
                        <a:ea typeface="Times New Roman"/>
                      </a:endParaRPr>
                    </a:p>
                    <a:p>
                      <a:pPr marL="107950">
                        <a:lnSpc>
                          <a:spcPct val="100000"/>
                        </a:lnSpc>
                        <a:spcAft>
                          <a:spcPts val="0"/>
                        </a:spcAft>
                      </a:pPr>
                      <a:r>
                        <a:rPr lang="it-IT" sz="1600" spc="-10" dirty="0">
                          <a:effectLst/>
                          <a:latin typeface="Arial Narrow"/>
                          <a:ea typeface="Times New Roman"/>
                        </a:rPr>
                        <a:t>18) rivalutazioni (a, b, c, d) di partecipazioni, di immobilizzazioni finanziarie, di titoli nell’attivo circolante, di strumenti finanziari derivati </a:t>
                      </a:r>
                      <a:endParaRPr lang="it-IT" sz="1600" dirty="0">
                        <a:effectLst/>
                        <a:latin typeface="Times New Roman"/>
                        <a:ea typeface="Times New Roman"/>
                      </a:endParaRPr>
                    </a:p>
                    <a:p>
                      <a:pPr marL="107950">
                        <a:lnSpc>
                          <a:spcPct val="100000"/>
                        </a:lnSpc>
                        <a:spcAft>
                          <a:spcPts val="0"/>
                        </a:spcAft>
                      </a:pPr>
                      <a:r>
                        <a:rPr lang="it-IT" sz="1600" dirty="0">
                          <a:effectLst/>
                          <a:latin typeface="Arial Narrow"/>
                          <a:ea typeface="Times New Roman"/>
                        </a:rPr>
                        <a:t>19) svalutazioni (a, b, c, d) di partecipazioni, di immobilizzazioni finanziarie, di titoli iscritti nell’attivo circolante, di strumenti finanziari derivati </a:t>
                      </a:r>
                      <a:endParaRPr lang="it-IT" sz="1600" dirty="0">
                        <a:effectLst/>
                        <a:latin typeface="Times New Roman"/>
                        <a:ea typeface="Times New Roman"/>
                      </a:endParaRPr>
                    </a:p>
                    <a:p>
                      <a:pPr>
                        <a:lnSpc>
                          <a:spcPct val="100000"/>
                        </a:lnSpc>
                        <a:spcAft>
                          <a:spcPts val="0"/>
                        </a:spcAft>
                      </a:pPr>
                      <a:r>
                        <a:rPr lang="it-IT" sz="1600" dirty="0">
                          <a:effectLst/>
                          <a:latin typeface="Arial Narrow"/>
                          <a:ea typeface="Times New Roman"/>
                        </a:rPr>
                        <a:t>Totale rettifiche (18 - 19) </a:t>
                      </a:r>
                      <a:endParaRPr lang="it-IT" sz="1600" dirty="0">
                        <a:effectLst/>
                        <a:latin typeface="Times New Roman"/>
                        <a:ea typeface="Times New Roman"/>
                      </a:endParaRPr>
                    </a:p>
                  </a:txBody>
                  <a:tcPr marL="38107" marR="38107" marT="28578" marB="28578">
                    <a:lnL>
                      <a:noFill/>
                    </a:lnL>
                    <a:lnR>
                      <a:noFill/>
                    </a:lnR>
                    <a:lnT>
                      <a:noFill/>
                    </a:lnT>
                    <a:lnB>
                      <a:noFill/>
                    </a:lnB>
                    <a:noFill/>
                  </a:tcPr>
                </a:tc>
                <a:extLst>
                  <a:ext uri="{0D108BD9-81ED-4DB2-BD59-A6C34878D82A}">
                    <a16:rowId xmlns:a16="http://schemas.microsoft.com/office/drawing/2014/main" xmlns="" val="10001"/>
                  </a:ext>
                </a:extLst>
              </a:tr>
              <a:tr h="788765">
                <a:tc>
                  <a:txBody>
                    <a:bodyPr/>
                    <a:lstStyle/>
                    <a:p>
                      <a:pPr>
                        <a:lnSpc>
                          <a:spcPct val="100000"/>
                        </a:lnSpc>
                        <a:spcAft>
                          <a:spcPts val="0"/>
                        </a:spcAft>
                      </a:pPr>
                      <a:r>
                        <a:rPr lang="it-IT" sz="1600" dirty="0">
                          <a:effectLst/>
                          <a:latin typeface="Arial Narrow"/>
                          <a:ea typeface="Times New Roman"/>
                        </a:rPr>
                        <a:t>Risultato prima delle imposte (A - B +/- C +/- D +/- E) </a:t>
                      </a:r>
                      <a:endParaRPr lang="it-IT" sz="1600" dirty="0">
                        <a:effectLst/>
                        <a:latin typeface="Times New Roman"/>
                        <a:ea typeface="Times New Roman"/>
                      </a:endParaRPr>
                    </a:p>
                    <a:p>
                      <a:pPr marL="107950">
                        <a:lnSpc>
                          <a:spcPct val="100000"/>
                        </a:lnSpc>
                        <a:spcAft>
                          <a:spcPts val="0"/>
                        </a:spcAft>
                      </a:pPr>
                      <a:r>
                        <a:rPr lang="it-IT" sz="1600" dirty="0">
                          <a:effectLst/>
                          <a:latin typeface="Arial Narrow"/>
                          <a:ea typeface="Times New Roman"/>
                        </a:rPr>
                        <a:t>20) Imposte sul reddito dell’esercizio, correnti, differite, anticipate </a:t>
                      </a:r>
                      <a:endParaRPr lang="it-IT" sz="1600" dirty="0">
                        <a:effectLst/>
                        <a:latin typeface="Times New Roman"/>
                        <a:ea typeface="Times New Roman"/>
                      </a:endParaRPr>
                    </a:p>
                    <a:p>
                      <a:pPr marL="107950">
                        <a:lnSpc>
                          <a:spcPct val="100000"/>
                        </a:lnSpc>
                        <a:spcAft>
                          <a:spcPts val="0"/>
                        </a:spcAft>
                      </a:pPr>
                      <a:r>
                        <a:rPr lang="it-IT" sz="1600" dirty="0">
                          <a:effectLst/>
                          <a:latin typeface="Arial Narrow"/>
                          <a:ea typeface="Times New Roman"/>
                        </a:rPr>
                        <a:t>21) Utile (perdite) dell’esercizio </a:t>
                      </a:r>
                      <a:endParaRPr lang="it-IT" sz="1600" dirty="0">
                        <a:effectLst/>
                        <a:latin typeface="Times New Roman"/>
                        <a:ea typeface="Times New Roman"/>
                      </a:endParaRPr>
                    </a:p>
                  </a:txBody>
                  <a:tcPr marL="38107" marR="38107" marT="28578" marB="28578">
                    <a:lnL>
                      <a:noFill/>
                    </a:lnL>
                    <a:lnR>
                      <a:noFill/>
                    </a:lnR>
                    <a:lnT>
                      <a:noFill/>
                    </a:lnT>
                    <a:lnB>
                      <a:noFill/>
                    </a:lnB>
                    <a:noFill/>
                  </a:tcPr>
                </a:tc>
                <a:extLst>
                  <a:ext uri="{0D108BD9-81ED-4DB2-BD59-A6C34878D82A}">
                    <a16:rowId xmlns:a16="http://schemas.microsoft.com/office/drawing/2014/main" xmlns="" val="10002"/>
                  </a:ext>
                </a:extLst>
              </a:tr>
            </a:tbl>
          </a:graphicData>
        </a:graphic>
      </p:graphicFrame>
      <p:sp>
        <p:nvSpPr>
          <p:cNvPr id="2" name="Segnaposto numero diapositiva 1"/>
          <p:cNvSpPr>
            <a:spLocks noGrp="1"/>
          </p:cNvSpPr>
          <p:nvPr>
            <p:ph type="sldNum" sz="quarter" idx="7"/>
          </p:nvPr>
        </p:nvSpPr>
        <p:spPr/>
        <p:txBody>
          <a:bodyPr/>
          <a:lstStyle/>
          <a:p>
            <a:fld id="{B6F15528-21DE-4FAA-801E-634DDDAF4B2B}" type="slidenum">
              <a:rPr lang="it-IT" smtClean="0"/>
              <a:pPr/>
              <a:t>42</a:t>
            </a:fld>
            <a:endParaRPr lang="it-IT"/>
          </a:p>
        </p:txBody>
      </p:sp>
    </p:spTree>
    <p:extLst>
      <p:ext uri="{BB962C8B-B14F-4D97-AF65-F5344CB8AC3E}">
        <p14:creationId xmlns:p14="http://schemas.microsoft.com/office/powerpoint/2010/main" val="3606878170"/>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914400" y="1690688"/>
            <a:ext cx="10363200" cy="4487862"/>
          </a:xfrm>
          <a:prstGeom prst="rect">
            <a:avLst/>
          </a:prstGeom>
        </p:spPr>
        <p:txBody>
          <a:bodyPr>
            <a:normAutofit fontScale="92500" lnSpcReduction="20000"/>
          </a:bodyPr>
          <a:lstStyle/>
          <a:p>
            <a:pPr eaLnBrk="1" hangingPunct="1">
              <a:defRPr/>
            </a:pPr>
            <a:r>
              <a:rPr lang="it-IT" dirty="0"/>
              <a:t>Fermo restando le indicazioni richieste dal terzo, quarto e quinto comma dell’articolo 2423, dal secondo e quinto comma dell’articolo 2423-ter, dal secondo comma dell’articolo 2424, dal primo comma, numeri 4) e 6), dell’articolo 2426, la nota integrativa fornisce le indicazioni richieste dal primo comma dell’articolo 2427, numeri 1), 2), 6), per quest’ultimo limitatamente ai soli debiti senza indicazione della ripartizione geografica, 8), 9), 13), 15), per quest’ultimo anche omettendo la ripartizione per categoria, 16), 22-bis), 22-ter), per quest’ultimo anche omettendo le indicazioni riguardanti gli effetti patrimoniali, finanziari ed economici, 22-quater), 22-sexies), per quest’ultimo anche omettendo l’indicazione del luogo in cui è disponibile la copia del bilancio consolidato, nonché dal primo comma dell’articolo 2427-bis, numero 1). </a:t>
            </a:r>
          </a:p>
          <a:p>
            <a:pPr eaLnBrk="1" hangingPunct="1">
              <a:defRPr/>
            </a:pPr>
            <a:r>
              <a:rPr lang="it-IT" dirty="0"/>
              <a:t>Qualora le società indicate nel primo comma forniscano nella nota integrativa le informazioni richieste dai numeri 3) e 4) dell'articolo 2428, esse sono esonerate dalla redazione della relazione sulla gestione.</a:t>
            </a:r>
          </a:p>
          <a:p>
            <a:pPr marL="0" indent="0" eaLnBrk="1" hangingPunct="1">
              <a:buFont typeface="Arial" charset="0"/>
              <a:buNone/>
              <a:defRPr/>
            </a:pPr>
            <a:endParaRPr lang="it-IT" dirty="0"/>
          </a:p>
        </p:txBody>
      </p:sp>
      <p:sp>
        <p:nvSpPr>
          <p:cNvPr id="4" name="Titolo 3"/>
          <p:cNvSpPr>
            <a:spLocks noGrp="1"/>
          </p:cNvSpPr>
          <p:nvPr>
            <p:ph type="title"/>
          </p:nvPr>
        </p:nvSpPr>
        <p:spPr/>
        <p:txBody>
          <a:bodyPr/>
          <a:lstStyle/>
          <a:p>
            <a:r>
              <a:rPr lang="it-IT" dirty="0"/>
              <a:t>Gli altri documenti di bilancio</a:t>
            </a:r>
          </a:p>
        </p:txBody>
      </p:sp>
      <p:sp>
        <p:nvSpPr>
          <p:cNvPr id="7" name="Segnaposto numero diapositiva 6"/>
          <p:cNvSpPr>
            <a:spLocks noGrp="1"/>
          </p:cNvSpPr>
          <p:nvPr>
            <p:ph type="sldNum" sz="quarter" idx="7"/>
          </p:nvPr>
        </p:nvSpPr>
        <p:spPr/>
        <p:txBody>
          <a:bodyPr/>
          <a:lstStyle/>
          <a:p>
            <a:fld id="{B6F15528-21DE-4FAA-801E-634DDDAF4B2B}" type="slidenum">
              <a:rPr lang="it-IT" smtClean="0"/>
              <a:pPr/>
              <a:t>43</a:t>
            </a:fld>
            <a:endParaRPr lang="it-IT"/>
          </a:p>
        </p:txBody>
      </p:sp>
    </p:spTree>
    <p:extLst>
      <p:ext uri="{BB962C8B-B14F-4D97-AF65-F5344CB8AC3E}">
        <p14:creationId xmlns:p14="http://schemas.microsoft.com/office/powerpoint/2010/main" val="1710253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914400" y="2366964"/>
            <a:ext cx="10363200" cy="3424237"/>
          </a:xfrm>
          <a:prstGeom prst="rect">
            <a:avLst/>
          </a:prstGeom>
        </p:spPr>
        <p:txBody>
          <a:bodyPr/>
          <a:lstStyle/>
          <a:p>
            <a:pPr marL="0" indent="0" eaLnBrk="1" hangingPunct="1">
              <a:buFont typeface="Arial" charset="0"/>
              <a:buNone/>
              <a:defRPr/>
            </a:pPr>
            <a:r>
              <a:rPr lang="it-IT" sz="2600" dirty="0">
                <a:latin typeface="Tahoma" panose="020B0604030504040204" pitchFamily="34" charset="0"/>
                <a:ea typeface="Tahoma" panose="020B0604030504040204" pitchFamily="34" charset="0"/>
                <a:cs typeface="Tahoma" panose="020B0604030504040204" pitchFamily="34" charset="0"/>
              </a:rPr>
              <a:t>Nel bilancio in forma abbreviata si applicano i criteri di valutazione dell’art. 2426 c.c. tranne:</a:t>
            </a:r>
          </a:p>
          <a:p>
            <a:pPr eaLnBrk="1" hangingPunct="1">
              <a:defRPr/>
            </a:pPr>
            <a:r>
              <a:rPr lang="it-IT" sz="2600" dirty="0">
                <a:latin typeface="Tahoma" panose="020B0604030504040204" pitchFamily="34" charset="0"/>
                <a:ea typeface="Tahoma" panose="020B0604030504040204" pitchFamily="34" charset="0"/>
                <a:cs typeface="Tahoma" panose="020B0604030504040204" pitchFamily="34" charset="0"/>
              </a:rPr>
              <a:t>i crediti, valutati al valore di presumibile realizzo;</a:t>
            </a:r>
          </a:p>
          <a:p>
            <a:pPr eaLnBrk="1" hangingPunct="1">
              <a:defRPr/>
            </a:pPr>
            <a:r>
              <a:rPr lang="it-IT" sz="2600" dirty="0">
                <a:latin typeface="Tahoma" panose="020B0604030504040204" pitchFamily="34" charset="0"/>
                <a:ea typeface="Tahoma" panose="020B0604030504040204" pitchFamily="34" charset="0"/>
                <a:cs typeface="Tahoma" panose="020B0604030504040204" pitchFamily="34" charset="0"/>
              </a:rPr>
              <a:t>i debiti, valutati al valore nominale;</a:t>
            </a:r>
          </a:p>
          <a:p>
            <a:pPr eaLnBrk="1" hangingPunct="1">
              <a:defRPr/>
            </a:pPr>
            <a:r>
              <a:rPr lang="it-IT" sz="2600" dirty="0">
                <a:latin typeface="Tahoma" panose="020B0604030504040204" pitchFamily="34" charset="0"/>
                <a:ea typeface="Tahoma" panose="020B0604030504040204" pitchFamily="34" charset="0"/>
                <a:cs typeface="Tahoma" panose="020B0604030504040204" pitchFamily="34" charset="0"/>
              </a:rPr>
              <a:t>i titoli, valutati al costo.</a:t>
            </a:r>
          </a:p>
          <a:p>
            <a:pPr eaLnBrk="1" hangingPunct="1">
              <a:defRPr/>
            </a:pPr>
            <a:endParaRPr lang="it-IT" dirty="0"/>
          </a:p>
        </p:txBody>
      </p:sp>
      <p:sp>
        <p:nvSpPr>
          <p:cNvPr id="4" name="Titolo 3"/>
          <p:cNvSpPr>
            <a:spLocks noGrp="1"/>
          </p:cNvSpPr>
          <p:nvPr>
            <p:ph type="title"/>
          </p:nvPr>
        </p:nvSpPr>
        <p:spPr/>
        <p:txBody>
          <a:bodyPr/>
          <a:lstStyle/>
          <a:p>
            <a:r>
              <a:rPr lang="it-IT" dirty="0"/>
              <a:t>Criteri di valutazione</a:t>
            </a:r>
          </a:p>
        </p:txBody>
      </p:sp>
      <p:sp>
        <p:nvSpPr>
          <p:cNvPr id="7" name="Segnaposto numero diapositiva 6"/>
          <p:cNvSpPr>
            <a:spLocks noGrp="1"/>
          </p:cNvSpPr>
          <p:nvPr>
            <p:ph type="sldNum" sz="quarter" idx="7"/>
          </p:nvPr>
        </p:nvSpPr>
        <p:spPr/>
        <p:txBody>
          <a:bodyPr/>
          <a:lstStyle/>
          <a:p>
            <a:fld id="{B6F15528-21DE-4FAA-801E-634DDDAF4B2B}" type="slidenum">
              <a:rPr lang="it-IT" smtClean="0"/>
              <a:pPr/>
              <a:t>44</a:t>
            </a:fld>
            <a:endParaRPr lang="it-IT"/>
          </a:p>
        </p:txBody>
      </p:sp>
    </p:spTree>
    <p:extLst>
      <p:ext uri="{BB962C8B-B14F-4D97-AF65-F5344CB8AC3E}">
        <p14:creationId xmlns:p14="http://schemas.microsoft.com/office/powerpoint/2010/main" val="2531061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bilancio delle micro-imprese</a:t>
            </a:r>
          </a:p>
        </p:txBody>
      </p:sp>
    </p:spTree>
    <p:extLst>
      <p:ext uri="{BB962C8B-B14F-4D97-AF65-F5344CB8AC3E}">
        <p14:creationId xmlns:p14="http://schemas.microsoft.com/office/powerpoint/2010/main" val="166957797"/>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sz="quarter" idx="4294967295"/>
          </p:nvPr>
        </p:nvGraphicFramePr>
        <p:xfrm>
          <a:off x="1193800" y="2065338"/>
          <a:ext cx="10363200" cy="2224086"/>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xmlns="" val="20000"/>
                    </a:ext>
                  </a:extLst>
                </a:gridCol>
                <a:gridCol w="5181600">
                  <a:extLst>
                    <a:ext uri="{9D8B030D-6E8A-4147-A177-3AD203B41FA5}">
                      <a16:colId xmlns:a16="http://schemas.microsoft.com/office/drawing/2014/main" xmlns="" val="20001"/>
                    </a:ext>
                  </a:extLst>
                </a:gridCol>
              </a:tblGrid>
              <a:tr h="741362">
                <a:tc>
                  <a:txBody>
                    <a:bodyPr/>
                    <a:lstStyle/>
                    <a:p>
                      <a:r>
                        <a:rPr lang="it-IT" sz="2600" b="1" dirty="0">
                          <a:solidFill>
                            <a:schemeClr val="tx1"/>
                          </a:solidFill>
                          <a:latin typeface="Arial" pitchFamily="34" charset="0"/>
                          <a:cs typeface="Arial" pitchFamily="34" charset="0"/>
                        </a:rPr>
                        <a:t>Ricavi</a:t>
                      </a:r>
                    </a:p>
                  </a:txBody>
                  <a:tcPr marL="121920" marR="121920" marT="45727" marB="45727" anchor="ctr">
                    <a:noFill/>
                  </a:tcPr>
                </a:tc>
                <a:tc>
                  <a:txBody>
                    <a:bodyPr/>
                    <a:lstStyle/>
                    <a:p>
                      <a:r>
                        <a:rPr lang="it-IT" sz="2600" b="1" kern="1200" dirty="0">
                          <a:solidFill>
                            <a:schemeClr val="tx1"/>
                          </a:solidFill>
                          <a:latin typeface="Arial" pitchFamily="34" charset="0"/>
                          <a:ea typeface="+mn-ea"/>
                          <a:cs typeface="Arial" pitchFamily="34" charset="0"/>
                        </a:rPr>
                        <a:t>€. 350.000</a:t>
                      </a:r>
                    </a:p>
                  </a:txBody>
                  <a:tcPr marL="121920" marR="121920" marT="45727" marB="45727" anchor="ctr">
                    <a:noFill/>
                  </a:tcPr>
                </a:tc>
                <a:extLst>
                  <a:ext uri="{0D108BD9-81ED-4DB2-BD59-A6C34878D82A}">
                    <a16:rowId xmlns:a16="http://schemas.microsoft.com/office/drawing/2014/main" xmlns="" val="10000"/>
                  </a:ext>
                </a:extLst>
              </a:tr>
              <a:tr h="741362">
                <a:tc>
                  <a:txBody>
                    <a:bodyPr/>
                    <a:lstStyle/>
                    <a:p>
                      <a:r>
                        <a:rPr lang="it-IT" sz="2600" b="1" dirty="0">
                          <a:solidFill>
                            <a:schemeClr val="tx1"/>
                          </a:solidFill>
                          <a:latin typeface="Arial" pitchFamily="34" charset="0"/>
                          <a:cs typeface="Arial" pitchFamily="34" charset="0"/>
                        </a:rPr>
                        <a:t>Totale attivo</a:t>
                      </a:r>
                    </a:p>
                  </a:txBody>
                  <a:tcPr marL="121920" marR="121920" marT="45727" marB="45727" anchor="ctr">
                    <a:noFill/>
                  </a:tcPr>
                </a:tc>
                <a:tc>
                  <a:txBody>
                    <a:bodyPr/>
                    <a:lstStyle/>
                    <a:p>
                      <a:r>
                        <a:rPr lang="it-IT" sz="2600" b="1" kern="1200" dirty="0">
                          <a:solidFill>
                            <a:schemeClr val="tx1"/>
                          </a:solidFill>
                          <a:latin typeface="Arial" pitchFamily="34" charset="0"/>
                          <a:ea typeface="+mn-ea"/>
                          <a:cs typeface="Arial" pitchFamily="34" charset="0"/>
                        </a:rPr>
                        <a:t>€. 175.000</a:t>
                      </a:r>
                    </a:p>
                  </a:txBody>
                  <a:tcPr marL="121920" marR="121920" marT="45727" marB="45727" anchor="ctr">
                    <a:noFill/>
                  </a:tcPr>
                </a:tc>
                <a:extLst>
                  <a:ext uri="{0D108BD9-81ED-4DB2-BD59-A6C34878D82A}">
                    <a16:rowId xmlns:a16="http://schemas.microsoft.com/office/drawing/2014/main" xmlns="" val="10001"/>
                  </a:ext>
                </a:extLst>
              </a:tr>
              <a:tr h="741362">
                <a:tc>
                  <a:txBody>
                    <a:bodyPr/>
                    <a:lstStyle/>
                    <a:p>
                      <a:r>
                        <a:rPr lang="it-IT" sz="2600" b="1" dirty="0">
                          <a:solidFill>
                            <a:schemeClr val="tx1"/>
                          </a:solidFill>
                          <a:latin typeface="Arial" pitchFamily="34" charset="0"/>
                          <a:cs typeface="Arial" pitchFamily="34" charset="0"/>
                        </a:rPr>
                        <a:t>Numero</a:t>
                      </a:r>
                      <a:r>
                        <a:rPr lang="it-IT" sz="2600" b="1" baseline="0" dirty="0">
                          <a:solidFill>
                            <a:schemeClr val="tx1"/>
                          </a:solidFill>
                          <a:latin typeface="Arial" pitchFamily="34" charset="0"/>
                          <a:cs typeface="Arial" pitchFamily="34" charset="0"/>
                        </a:rPr>
                        <a:t> dipendenti</a:t>
                      </a:r>
                      <a:endParaRPr lang="it-IT" sz="2600" b="1" dirty="0">
                        <a:solidFill>
                          <a:schemeClr val="tx1"/>
                        </a:solidFill>
                        <a:latin typeface="Arial" pitchFamily="34" charset="0"/>
                        <a:cs typeface="Arial" pitchFamily="34" charset="0"/>
                      </a:endParaRPr>
                    </a:p>
                  </a:txBody>
                  <a:tcPr marL="121920" marR="121920" marT="45727" marB="45727" anchor="ctr">
                    <a:noFill/>
                  </a:tcPr>
                </a:tc>
                <a:tc>
                  <a:txBody>
                    <a:bodyPr/>
                    <a:lstStyle/>
                    <a:p>
                      <a:r>
                        <a:rPr lang="it-IT" sz="2600" b="1" kern="1200" dirty="0">
                          <a:solidFill>
                            <a:schemeClr val="tx1"/>
                          </a:solidFill>
                          <a:latin typeface="Arial" pitchFamily="34" charset="0"/>
                          <a:ea typeface="+mn-ea"/>
                          <a:cs typeface="Arial" pitchFamily="34" charset="0"/>
                        </a:rPr>
                        <a:t>5</a:t>
                      </a:r>
                    </a:p>
                  </a:txBody>
                  <a:tcPr marL="121920" marR="121920" marT="45727" marB="45727" anchor="ctr">
                    <a:noFill/>
                  </a:tcPr>
                </a:tc>
                <a:extLst>
                  <a:ext uri="{0D108BD9-81ED-4DB2-BD59-A6C34878D82A}">
                    <a16:rowId xmlns:a16="http://schemas.microsoft.com/office/drawing/2014/main" xmlns="" val="10002"/>
                  </a:ext>
                </a:extLst>
              </a:tr>
            </a:tbl>
          </a:graphicData>
        </a:graphic>
      </p:graphicFrame>
      <p:sp>
        <p:nvSpPr>
          <p:cNvPr id="2" name="Titolo 1"/>
          <p:cNvSpPr>
            <a:spLocks noGrp="1"/>
          </p:cNvSpPr>
          <p:nvPr>
            <p:ph type="title"/>
          </p:nvPr>
        </p:nvSpPr>
        <p:spPr/>
        <p:txBody>
          <a:bodyPr/>
          <a:lstStyle/>
          <a:p>
            <a:r>
              <a:rPr lang="it-IT" dirty="0"/>
              <a:t>I limiti previsti (art. 2435-ter)</a:t>
            </a:r>
          </a:p>
        </p:txBody>
      </p:sp>
      <p:sp>
        <p:nvSpPr>
          <p:cNvPr id="7" name="Segnaposto numero diapositiva 6"/>
          <p:cNvSpPr>
            <a:spLocks noGrp="1"/>
          </p:cNvSpPr>
          <p:nvPr>
            <p:ph type="sldNum" sz="quarter" idx="7"/>
          </p:nvPr>
        </p:nvSpPr>
        <p:spPr/>
        <p:txBody>
          <a:bodyPr/>
          <a:lstStyle/>
          <a:p>
            <a:fld id="{B6F15528-21DE-4FAA-801E-634DDDAF4B2B}" type="slidenum">
              <a:rPr lang="it-IT" smtClean="0"/>
              <a:pPr/>
              <a:t>46</a:t>
            </a:fld>
            <a:endParaRPr lang="it-IT"/>
          </a:p>
        </p:txBody>
      </p:sp>
    </p:spTree>
    <p:extLst>
      <p:ext uri="{BB962C8B-B14F-4D97-AF65-F5344CB8AC3E}">
        <p14:creationId xmlns:p14="http://schemas.microsoft.com/office/powerpoint/2010/main" val="2822703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914400" y="1237411"/>
            <a:ext cx="10363200" cy="2621895"/>
          </a:xfrm>
          <a:prstGeom prst="rect">
            <a:avLst/>
          </a:prstGeom>
        </p:spPr>
        <p:txBody>
          <a:bodyPr/>
          <a:lstStyle/>
          <a:p>
            <a:pPr marL="0" indent="0" eaLnBrk="1" hangingPunct="1">
              <a:buFont typeface="Arial" charset="0"/>
              <a:buNone/>
              <a:defRPr/>
            </a:pPr>
            <a:r>
              <a:rPr lang="it-IT" sz="2600" dirty="0">
                <a:latin typeface="Tahoma" panose="020B0604030504040204" pitchFamily="34" charset="0"/>
                <a:ea typeface="Tahoma" panose="020B0604030504040204" pitchFamily="34" charset="0"/>
                <a:cs typeface="Tahoma" panose="020B0604030504040204" pitchFamily="34" charset="0"/>
              </a:rPr>
              <a:t>Nel bilancio in forma abbreviata si applicano i criteri di valutazione dell’art. 2426 c.c. tranne:</a:t>
            </a:r>
          </a:p>
          <a:p>
            <a:pPr eaLnBrk="1" hangingPunct="1">
              <a:defRPr/>
            </a:pPr>
            <a:r>
              <a:rPr lang="it-IT" sz="2600" dirty="0">
                <a:latin typeface="Tahoma" panose="020B0604030504040204" pitchFamily="34" charset="0"/>
                <a:ea typeface="Tahoma" panose="020B0604030504040204" pitchFamily="34" charset="0"/>
                <a:cs typeface="Tahoma" panose="020B0604030504040204" pitchFamily="34" charset="0"/>
              </a:rPr>
              <a:t>i crediti, valutati al valore di presumibile realizzo;</a:t>
            </a:r>
          </a:p>
          <a:p>
            <a:pPr eaLnBrk="1" hangingPunct="1">
              <a:defRPr/>
            </a:pPr>
            <a:r>
              <a:rPr lang="it-IT" sz="2600" dirty="0">
                <a:latin typeface="Tahoma" panose="020B0604030504040204" pitchFamily="34" charset="0"/>
                <a:ea typeface="Tahoma" panose="020B0604030504040204" pitchFamily="34" charset="0"/>
                <a:cs typeface="Tahoma" panose="020B0604030504040204" pitchFamily="34" charset="0"/>
              </a:rPr>
              <a:t>i debiti, valutati al valore nominale;</a:t>
            </a:r>
          </a:p>
          <a:p>
            <a:pPr eaLnBrk="1" hangingPunct="1">
              <a:defRPr/>
            </a:pPr>
            <a:r>
              <a:rPr lang="it-IT" sz="2600" dirty="0">
                <a:latin typeface="Tahoma" panose="020B0604030504040204" pitchFamily="34" charset="0"/>
                <a:ea typeface="Tahoma" panose="020B0604030504040204" pitchFamily="34" charset="0"/>
                <a:cs typeface="Tahoma" panose="020B0604030504040204" pitchFamily="34" charset="0"/>
              </a:rPr>
              <a:t>i titoli, valutati al costo.</a:t>
            </a:r>
          </a:p>
          <a:p>
            <a:pPr eaLnBrk="1" hangingPunct="1">
              <a:defRPr/>
            </a:pPr>
            <a:endParaRPr lang="it-IT" dirty="0"/>
          </a:p>
        </p:txBody>
      </p:sp>
      <p:sp>
        <p:nvSpPr>
          <p:cNvPr id="4" name="Titolo 3"/>
          <p:cNvSpPr>
            <a:spLocks noGrp="1"/>
          </p:cNvSpPr>
          <p:nvPr>
            <p:ph type="title"/>
          </p:nvPr>
        </p:nvSpPr>
        <p:spPr/>
        <p:txBody>
          <a:bodyPr/>
          <a:lstStyle/>
          <a:p>
            <a:r>
              <a:rPr lang="it-IT" dirty="0"/>
              <a:t>Criteri di valutazione</a:t>
            </a:r>
          </a:p>
        </p:txBody>
      </p:sp>
      <p:sp>
        <p:nvSpPr>
          <p:cNvPr id="2" name="Rettangolo 1"/>
          <p:cNvSpPr/>
          <p:nvPr/>
        </p:nvSpPr>
        <p:spPr>
          <a:xfrm>
            <a:off x="950258" y="3779497"/>
            <a:ext cx="9740153" cy="1569660"/>
          </a:xfrm>
          <a:prstGeom prst="rect">
            <a:avLst/>
          </a:prstGeom>
        </p:spPr>
        <p:txBody>
          <a:bodyPr wrap="square">
            <a:spAutoFit/>
          </a:bodyPr>
          <a:lstStyle/>
          <a:p>
            <a:pPr algn="ct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Le micro-imprese non applicano il numero 11-bis del primo comma dell’articolo 2426 (strumenti finanziari derivati)</a:t>
            </a:r>
          </a:p>
          <a:p>
            <a:pPr algn="ctr"/>
            <a:r>
              <a:rPr lang="it-IT" sz="2400" dirty="0">
                <a:solidFill>
                  <a:srgbClr val="FF0000"/>
                </a:solidFill>
                <a:latin typeface="Tahoma" panose="020B0604030504040204" pitchFamily="34" charset="0"/>
                <a:ea typeface="Tahoma" panose="020B0604030504040204" pitchFamily="34" charset="0"/>
                <a:cs typeface="Tahoma" panose="020B0604030504040204" pitchFamily="34" charset="0"/>
              </a:rPr>
              <a:t>Non sono applicabili le disposizioni di cui al quinto comma dell’articolo 2423 (Deroga obbligatoria)</a:t>
            </a:r>
          </a:p>
        </p:txBody>
      </p:sp>
      <p:sp>
        <p:nvSpPr>
          <p:cNvPr id="8" name="Segnaposto numero diapositiva 7"/>
          <p:cNvSpPr>
            <a:spLocks noGrp="1"/>
          </p:cNvSpPr>
          <p:nvPr>
            <p:ph type="sldNum" sz="quarter" idx="7"/>
          </p:nvPr>
        </p:nvSpPr>
        <p:spPr/>
        <p:txBody>
          <a:bodyPr/>
          <a:lstStyle/>
          <a:p>
            <a:fld id="{B6F15528-21DE-4FAA-801E-634DDDAF4B2B}" type="slidenum">
              <a:rPr lang="it-IT" smtClean="0"/>
              <a:pPr/>
              <a:t>47</a:t>
            </a:fld>
            <a:endParaRPr lang="it-IT"/>
          </a:p>
        </p:txBody>
      </p:sp>
    </p:spTree>
    <p:extLst>
      <p:ext uri="{BB962C8B-B14F-4D97-AF65-F5344CB8AC3E}">
        <p14:creationId xmlns:p14="http://schemas.microsoft.com/office/powerpoint/2010/main" val="2816013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914400" y="1925638"/>
            <a:ext cx="10363200" cy="3865562"/>
          </a:xfrm>
          <a:prstGeom prst="rect">
            <a:avLst/>
          </a:prstGeom>
        </p:spPr>
        <p:txBody>
          <a:bodyPr>
            <a:normAutofit/>
          </a:bodyPr>
          <a:lstStyle/>
          <a:p>
            <a:pPr marL="0" indent="0">
              <a:buNone/>
              <a:defRPr/>
            </a:pPr>
            <a:r>
              <a:rPr lang="it-IT" dirty="0">
                <a:latin typeface="Tahoma" panose="020B0604030504040204" pitchFamily="34" charset="0"/>
                <a:ea typeface="Tahoma" panose="020B0604030504040204" pitchFamily="34" charset="0"/>
                <a:cs typeface="Tahoma" panose="020B0604030504040204" pitchFamily="34" charset="0"/>
              </a:rPr>
              <a:t>Le micro-imprese redigono lo stato patrimoniale e il conto economico secondo quanto disposto dall'articolo 2435-bis c.c.</a:t>
            </a:r>
          </a:p>
          <a:p>
            <a:pPr marL="0" indent="0">
              <a:buNone/>
              <a:defRPr/>
            </a:pPr>
            <a:r>
              <a:rPr lang="it-IT" dirty="0">
                <a:latin typeface="Tahoma" panose="020B0604030504040204" pitchFamily="34" charset="0"/>
                <a:ea typeface="Tahoma" panose="020B0604030504040204" pitchFamily="34" charset="0"/>
                <a:cs typeface="Tahoma" panose="020B0604030504040204" pitchFamily="34" charset="0"/>
              </a:rPr>
              <a:t>Fanno eccezione le voci correlate agli strumenti finanziari derivati.</a:t>
            </a:r>
          </a:p>
        </p:txBody>
      </p:sp>
      <p:sp>
        <p:nvSpPr>
          <p:cNvPr id="2" name="Titolo 1"/>
          <p:cNvSpPr>
            <a:spLocks noGrp="1"/>
          </p:cNvSpPr>
          <p:nvPr>
            <p:ph type="title"/>
          </p:nvPr>
        </p:nvSpPr>
        <p:spPr/>
        <p:txBody>
          <a:bodyPr/>
          <a:lstStyle/>
          <a:p>
            <a:r>
              <a:rPr lang="it-IT" dirty="0"/>
              <a:t>Schemi di bilancio</a:t>
            </a:r>
          </a:p>
        </p:txBody>
      </p:sp>
      <p:sp>
        <p:nvSpPr>
          <p:cNvPr id="7" name="Segnaposto numero diapositiva 6"/>
          <p:cNvSpPr>
            <a:spLocks noGrp="1"/>
          </p:cNvSpPr>
          <p:nvPr>
            <p:ph type="sldNum" sz="quarter" idx="7"/>
          </p:nvPr>
        </p:nvSpPr>
        <p:spPr/>
        <p:txBody>
          <a:bodyPr/>
          <a:lstStyle/>
          <a:p>
            <a:fld id="{B6F15528-21DE-4FAA-801E-634DDDAF4B2B}" type="slidenum">
              <a:rPr lang="it-IT" smtClean="0"/>
              <a:pPr/>
              <a:t>48</a:t>
            </a:fld>
            <a:endParaRPr lang="it-IT"/>
          </a:p>
        </p:txBody>
      </p:sp>
    </p:spTree>
    <p:extLst>
      <p:ext uri="{BB962C8B-B14F-4D97-AF65-F5344CB8AC3E}">
        <p14:creationId xmlns:p14="http://schemas.microsoft.com/office/powerpoint/2010/main" val="3707371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4294967295"/>
          </p:nvPr>
        </p:nvSpPr>
        <p:spPr>
          <a:xfrm>
            <a:off x="914400" y="1925638"/>
            <a:ext cx="10363200" cy="3865562"/>
          </a:xfrm>
          <a:prstGeom prst="rect">
            <a:avLst/>
          </a:prstGeom>
        </p:spPr>
        <p:txBody>
          <a:bodyPr>
            <a:normAutofit/>
          </a:bodyPr>
          <a:lstStyle/>
          <a:p>
            <a:pPr marL="0" indent="0" eaLnBrk="1" hangingPunct="1">
              <a:buFont typeface="Arial" charset="0"/>
              <a:buNone/>
              <a:defRPr/>
            </a:pPr>
            <a:r>
              <a:rPr lang="it-IT" dirty="0">
                <a:latin typeface="Tahoma" panose="020B0604030504040204" pitchFamily="34" charset="0"/>
                <a:ea typeface="Tahoma" panose="020B0604030504040204" pitchFamily="34" charset="0"/>
                <a:cs typeface="Tahoma" panose="020B0604030504040204" pitchFamily="34" charset="0"/>
              </a:rPr>
              <a:t>Le micro-imprese sono esonerate dalla redazione di:</a:t>
            </a:r>
          </a:p>
          <a:p>
            <a:pPr eaLnBrk="1" hangingPunct="1">
              <a:defRPr/>
            </a:pPr>
            <a:r>
              <a:rPr lang="it-IT" dirty="0">
                <a:latin typeface="Tahoma" panose="020B0604030504040204" pitchFamily="34" charset="0"/>
                <a:ea typeface="Tahoma" panose="020B0604030504040204" pitchFamily="34" charset="0"/>
                <a:cs typeface="Tahoma" panose="020B0604030504040204" pitchFamily="34" charset="0"/>
              </a:rPr>
              <a:t>il rendiconto finanziario;</a:t>
            </a:r>
          </a:p>
          <a:p>
            <a:pPr eaLnBrk="1" hangingPunct="1">
              <a:defRPr/>
            </a:pPr>
            <a:r>
              <a:rPr lang="it-IT" dirty="0">
                <a:latin typeface="Tahoma" panose="020B0604030504040204" pitchFamily="34" charset="0"/>
                <a:ea typeface="Tahoma" panose="020B0604030504040204" pitchFamily="34" charset="0"/>
                <a:cs typeface="Tahoma" panose="020B0604030504040204" pitchFamily="34" charset="0"/>
              </a:rPr>
              <a:t>la nota integrativa quando in calce allo stato patrimoniale risultino le informazioni previste dal primo comma dell’articolo 2427, numeri 9) e 16);</a:t>
            </a:r>
          </a:p>
          <a:p>
            <a:pPr eaLnBrk="1" hangingPunct="1">
              <a:defRPr/>
            </a:pPr>
            <a:r>
              <a:rPr lang="it-IT" dirty="0">
                <a:latin typeface="Tahoma" panose="020B0604030504040204" pitchFamily="34" charset="0"/>
                <a:ea typeface="Tahoma" panose="020B0604030504040204" pitchFamily="34" charset="0"/>
                <a:cs typeface="Tahoma" panose="020B0604030504040204" pitchFamily="34" charset="0"/>
              </a:rPr>
              <a:t>la relazione sulla gestione: quando in calce allo stato patrimoniale risultino le informazioni richieste dai numeri 3) e 4) dell’articolo 2428.</a:t>
            </a:r>
          </a:p>
        </p:txBody>
      </p:sp>
      <p:sp>
        <p:nvSpPr>
          <p:cNvPr id="2" name="Titolo 1"/>
          <p:cNvSpPr>
            <a:spLocks noGrp="1"/>
          </p:cNvSpPr>
          <p:nvPr>
            <p:ph type="title"/>
          </p:nvPr>
        </p:nvSpPr>
        <p:spPr/>
        <p:txBody>
          <a:bodyPr/>
          <a:lstStyle/>
          <a:p>
            <a:r>
              <a:rPr lang="it-IT" dirty="0"/>
              <a:t>Schemi di bilancio</a:t>
            </a:r>
          </a:p>
        </p:txBody>
      </p:sp>
      <p:sp>
        <p:nvSpPr>
          <p:cNvPr id="7" name="Segnaposto numero diapositiva 6"/>
          <p:cNvSpPr>
            <a:spLocks noGrp="1"/>
          </p:cNvSpPr>
          <p:nvPr>
            <p:ph type="sldNum" sz="quarter" idx="7"/>
          </p:nvPr>
        </p:nvSpPr>
        <p:spPr/>
        <p:txBody>
          <a:bodyPr/>
          <a:lstStyle/>
          <a:p>
            <a:fld id="{B6F15528-21DE-4FAA-801E-634DDDAF4B2B}" type="slidenum">
              <a:rPr lang="it-IT" smtClean="0"/>
              <a:pPr/>
              <a:t>49</a:t>
            </a:fld>
            <a:endParaRPr lang="it-IT"/>
          </a:p>
        </p:txBody>
      </p:sp>
    </p:spTree>
    <p:extLst>
      <p:ext uri="{BB962C8B-B14F-4D97-AF65-F5344CB8AC3E}">
        <p14:creationId xmlns:p14="http://schemas.microsoft.com/office/powerpoint/2010/main" val="3707371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altLang="it-IT"/>
              <a:t>La «tripartizione» civilistica</a:t>
            </a:r>
          </a:p>
        </p:txBody>
      </p:sp>
      <p:graphicFrame>
        <p:nvGraphicFramePr>
          <p:cNvPr id="3" name="Tabella 2"/>
          <p:cNvGraphicFramePr>
            <a:graphicFrameLocks noGrp="1"/>
          </p:cNvGraphicFramePr>
          <p:nvPr>
            <p:extLst>
              <p:ext uri="{D42A27DB-BD31-4B8C-83A1-F6EECF244321}">
                <p14:modId xmlns:p14="http://schemas.microsoft.com/office/powerpoint/2010/main" val="1473512868"/>
              </p:ext>
            </p:extLst>
          </p:nvPr>
        </p:nvGraphicFramePr>
        <p:xfrm>
          <a:off x="564776" y="689813"/>
          <a:ext cx="10999695" cy="4838920"/>
        </p:xfrm>
        <a:graphic>
          <a:graphicData uri="http://schemas.openxmlformats.org/drawingml/2006/table">
            <a:tbl>
              <a:tblPr firstRow="1" firstCol="1" bandRow="1">
                <a:tableStyleId>{5C22544A-7EE6-4342-B048-85BDC9FD1C3A}</a:tableStyleId>
              </a:tblPr>
              <a:tblGrid>
                <a:gridCol w="2809752">
                  <a:extLst>
                    <a:ext uri="{9D8B030D-6E8A-4147-A177-3AD203B41FA5}">
                      <a16:colId xmlns:a16="http://schemas.microsoft.com/office/drawing/2014/main" xmlns="" val="20000"/>
                    </a:ext>
                  </a:extLst>
                </a:gridCol>
                <a:gridCol w="2729981">
                  <a:extLst>
                    <a:ext uri="{9D8B030D-6E8A-4147-A177-3AD203B41FA5}">
                      <a16:colId xmlns:a16="http://schemas.microsoft.com/office/drawing/2014/main" xmlns="" val="20001"/>
                    </a:ext>
                  </a:extLst>
                </a:gridCol>
                <a:gridCol w="2729981">
                  <a:extLst>
                    <a:ext uri="{9D8B030D-6E8A-4147-A177-3AD203B41FA5}">
                      <a16:colId xmlns:a16="http://schemas.microsoft.com/office/drawing/2014/main" xmlns="" val="20002"/>
                    </a:ext>
                  </a:extLst>
                </a:gridCol>
                <a:gridCol w="2729981">
                  <a:extLst>
                    <a:ext uri="{9D8B030D-6E8A-4147-A177-3AD203B41FA5}">
                      <a16:colId xmlns:a16="http://schemas.microsoft.com/office/drawing/2014/main" xmlns="" val="20003"/>
                    </a:ext>
                  </a:extLst>
                </a:gridCol>
              </a:tblGrid>
              <a:tr h="922023">
                <a:tc>
                  <a:txBody>
                    <a:bodyPr/>
                    <a:lstStyle/>
                    <a:p>
                      <a:pPr>
                        <a:lnSpc>
                          <a:spcPct val="115000"/>
                        </a:lnSpc>
                        <a:spcAft>
                          <a:spcPts val="0"/>
                        </a:spcAft>
                      </a:pPr>
                      <a:endParaRPr lang="it-IT" sz="1800" dirty="0">
                        <a:solidFill>
                          <a:schemeClr val="bg1"/>
                        </a:solidFill>
                        <a:effectLst/>
                        <a:latin typeface="Calibri"/>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chemeClr val="bg1"/>
                          </a:solidFill>
                          <a:effectLst/>
                          <a:latin typeface="+mn-lt"/>
                        </a:rPr>
                        <a:t>Società di </a:t>
                      </a:r>
                    </a:p>
                    <a:p>
                      <a:pPr algn="ctr">
                        <a:lnSpc>
                          <a:spcPct val="115000"/>
                        </a:lnSpc>
                        <a:spcAft>
                          <a:spcPts val="0"/>
                        </a:spcAft>
                      </a:pPr>
                      <a:r>
                        <a:rPr lang="it-IT" sz="1800" dirty="0">
                          <a:solidFill>
                            <a:schemeClr val="bg1"/>
                          </a:solidFill>
                          <a:effectLst/>
                          <a:latin typeface="+mn-lt"/>
                        </a:rPr>
                        <a:t>medie dimensioni</a:t>
                      </a:r>
                      <a:endParaRPr lang="it-IT" sz="1800" dirty="0">
                        <a:solidFill>
                          <a:schemeClr val="bg1"/>
                        </a:solidFill>
                        <a:effectLst/>
                        <a:latin typeface="+mn-lt"/>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chemeClr val="bg1"/>
                          </a:solidFill>
                          <a:effectLst/>
                          <a:latin typeface="+mn-lt"/>
                          <a:ea typeface="Calibri"/>
                          <a:cs typeface="Times New Roman"/>
                        </a:rPr>
                        <a:t>Società di piccole dimensioni</a:t>
                      </a:r>
                    </a:p>
                  </a:txBody>
                  <a:tcPr marL="44698" marR="44698" marT="0" marB="0" anchor="ctr"/>
                </a:tc>
                <a:tc>
                  <a:txBody>
                    <a:bodyPr/>
                    <a:lstStyle/>
                    <a:p>
                      <a:pPr algn="ctr">
                        <a:lnSpc>
                          <a:spcPct val="115000"/>
                        </a:lnSpc>
                        <a:spcAft>
                          <a:spcPts val="0"/>
                        </a:spcAft>
                      </a:pPr>
                      <a:r>
                        <a:rPr lang="it-IT" sz="1800" dirty="0">
                          <a:solidFill>
                            <a:schemeClr val="bg1"/>
                          </a:solidFill>
                          <a:effectLst/>
                          <a:latin typeface="+mn-lt"/>
                          <a:ea typeface="Calibri"/>
                          <a:cs typeface="Times New Roman"/>
                        </a:rPr>
                        <a:t>Società di micro </a:t>
                      </a:r>
                    </a:p>
                    <a:p>
                      <a:pPr algn="ctr">
                        <a:lnSpc>
                          <a:spcPct val="115000"/>
                        </a:lnSpc>
                        <a:spcAft>
                          <a:spcPts val="0"/>
                        </a:spcAft>
                      </a:pPr>
                      <a:r>
                        <a:rPr lang="it-IT" sz="1800" dirty="0">
                          <a:solidFill>
                            <a:schemeClr val="bg1"/>
                          </a:solidFill>
                          <a:effectLst/>
                          <a:latin typeface="+mn-lt"/>
                          <a:ea typeface="Calibri"/>
                          <a:cs typeface="Times New Roman"/>
                        </a:rPr>
                        <a:t>dimensioni</a:t>
                      </a:r>
                    </a:p>
                  </a:txBody>
                  <a:tcPr marL="44698" marR="44698" marT="0" marB="0" anchor="ctr"/>
                </a:tc>
                <a:extLst>
                  <a:ext uri="{0D108BD9-81ED-4DB2-BD59-A6C34878D82A}">
                    <a16:rowId xmlns:a16="http://schemas.microsoft.com/office/drawing/2014/main" xmlns="" val="10000"/>
                  </a:ext>
                </a:extLst>
              </a:tr>
              <a:tr h="435211">
                <a:tc>
                  <a:txBody>
                    <a:bodyPr/>
                    <a:lstStyle/>
                    <a:p>
                      <a:pPr>
                        <a:lnSpc>
                          <a:spcPct val="115000"/>
                        </a:lnSpc>
                        <a:spcAft>
                          <a:spcPts val="0"/>
                        </a:spcAft>
                      </a:pPr>
                      <a:r>
                        <a:rPr lang="it-IT" sz="1800" dirty="0">
                          <a:solidFill>
                            <a:schemeClr val="bg1"/>
                          </a:solidFill>
                          <a:effectLst/>
                        </a:rPr>
                        <a:t>Stato patrimoniale</a:t>
                      </a:r>
                      <a:endParaRPr lang="it-IT" sz="1800" dirty="0">
                        <a:solidFill>
                          <a:schemeClr val="bg1"/>
                        </a:solidFill>
                        <a:effectLst/>
                        <a:latin typeface="Calibri"/>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chemeClr val="tx1"/>
                          </a:solidFill>
                          <a:effectLst/>
                          <a:latin typeface="Arial Narrow" panose="020B0606020202030204" pitchFamily="34" charset="0"/>
                        </a:rPr>
                        <a:t>Schema ex art. 2424</a:t>
                      </a:r>
                      <a:endParaRPr lang="it-IT" sz="1800" dirty="0">
                        <a:solidFill>
                          <a:schemeClr val="tx1"/>
                        </a:solidFill>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rgbClr val="000000"/>
                          </a:solidFill>
                          <a:effectLst/>
                          <a:latin typeface="Arial Narrow" panose="020B0606020202030204" pitchFamily="34" charset="0"/>
                          <a:ea typeface="Times New Roman"/>
                          <a:cs typeface="Times New Roman"/>
                        </a:rPr>
                        <a:t>Schema </a:t>
                      </a:r>
                      <a:r>
                        <a:rPr lang="it-IT" sz="1800" i="1" dirty="0">
                          <a:solidFill>
                            <a:srgbClr val="000000"/>
                          </a:solidFill>
                          <a:effectLst/>
                          <a:latin typeface="Arial Narrow" panose="020B0606020202030204" pitchFamily="34" charset="0"/>
                          <a:ea typeface="Times New Roman"/>
                          <a:cs typeface="Times New Roman"/>
                        </a:rPr>
                        <a:t>ex</a:t>
                      </a:r>
                      <a:r>
                        <a:rPr lang="it-IT" sz="1800" dirty="0">
                          <a:solidFill>
                            <a:srgbClr val="000000"/>
                          </a:solidFill>
                          <a:effectLst/>
                          <a:latin typeface="Arial Narrow" panose="020B0606020202030204" pitchFamily="34" charset="0"/>
                          <a:ea typeface="Times New Roman"/>
                          <a:cs typeface="Times New Roman"/>
                        </a:rPr>
                        <a:t> art. 2435-bis</a:t>
                      </a:r>
                      <a:endParaRPr lang="it-IT" sz="1800" dirty="0">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a:solidFill>
                            <a:srgbClr val="000000"/>
                          </a:solidFill>
                          <a:effectLst/>
                          <a:latin typeface="Arial Narrow" panose="020B0606020202030204" pitchFamily="34" charset="0"/>
                          <a:ea typeface="Times New Roman"/>
                          <a:cs typeface="Times New Roman"/>
                        </a:rPr>
                        <a:t>Schema </a:t>
                      </a:r>
                      <a:r>
                        <a:rPr lang="it-IT" sz="1800" i="1">
                          <a:solidFill>
                            <a:srgbClr val="000000"/>
                          </a:solidFill>
                          <a:effectLst/>
                          <a:latin typeface="Arial Narrow" panose="020B0606020202030204" pitchFamily="34" charset="0"/>
                          <a:ea typeface="Times New Roman"/>
                          <a:cs typeface="Times New Roman"/>
                        </a:rPr>
                        <a:t>ex</a:t>
                      </a:r>
                      <a:r>
                        <a:rPr lang="it-IT" sz="1800">
                          <a:solidFill>
                            <a:srgbClr val="000000"/>
                          </a:solidFill>
                          <a:effectLst/>
                          <a:latin typeface="Arial Narrow" panose="020B0606020202030204" pitchFamily="34" charset="0"/>
                          <a:ea typeface="Times New Roman"/>
                          <a:cs typeface="Times New Roman"/>
                        </a:rPr>
                        <a:t> art. 2435-</a:t>
                      </a:r>
                      <a:r>
                        <a:rPr lang="it-IT" sz="1800" i="1">
                          <a:solidFill>
                            <a:srgbClr val="000000"/>
                          </a:solidFill>
                          <a:effectLst/>
                          <a:latin typeface="Arial Narrow" panose="020B0606020202030204" pitchFamily="34" charset="0"/>
                          <a:ea typeface="Times New Roman"/>
                          <a:cs typeface="Times New Roman"/>
                        </a:rPr>
                        <a:t>bis</a:t>
                      </a:r>
                      <a:endParaRPr lang="it-IT" sz="1800">
                        <a:effectLst/>
                        <a:latin typeface="Arial Narrow" panose="020B0606020202030204" pitchFamily="34" charset="0"/>
                        <a:ea typeface="Calibri"/>
                        <a:cs typeface="Times New Roman"/>
                      </a:endParaRPr>
                    </a:p>
                  </a:txBody>
                  <a:tcPr marL="44698" marR="44698" marT="0" marB="0" anchor="ctr"/>
                </a:tc>
                <a:extLst>
                  <a:ext uri="{0D108BD9-81ED-4DB2-BD59-A6C34878D82A}">
                    <a16:rowId xmlns:a16="http://schemas.microsoft.com/office/drawing/2014/main" xmlns="" val="10003"/>
                  </a:ext>
                </a:extLst>
              </a:tr>
              <a:tr h="435211">
                <a:tc>
                  <a:txBody>
                    <a:bodyPr/>
                    <a:lstStyle/>
                    <a:p>
                      <a:pPr>
                        <a:lnSpc>
                          <a:spcPct val="115000"/>
                        </a:lnSpc>
                        <a:spcAft>
                          <a:spcPts val="0"/>
                        </a:spcAft>
                      </a:pPr>
                      <a:r>
                        <a:rPr lang="it-IT" sz="1800" dirty="0">
                          <a:solidFill>
                            <a:schemeClr val="bg1"/>
                          </a:solidFill>
                          <a:effectLst/>
                        </a:rPr>
                        <a:t>Conto economico</a:t>
                      </a:r>
                      <a:endParaRPr lang="it-IT" sz="1800" dirty="0">
                        <a:solidFill>
                          <a:schemeClr val="bg1"/>
                        </a:solidFill>
                        <a:effectLst/>
                        <a:latin typeface="Calibri"/>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chemeClr val="tx1"/>
                          </a:solidFill>
                          <a:effectLst/>
                          <a:latin typeface="Arial Narrow" panose="020B0606020202030204" pitchFamily="34" charset="0"/>
                        </a:rPr>
                        <a:t>Schema ex art. 2425</a:t>
                      </a:r>
                      <a:endParaRPr lang="it-IT" sz="1800" dirty="0">
                        <a:solidFill>
                          <a:schemeClr val="tx1"/>
                        </a:solidFill>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a:solidFill>
                            <a:srgbClr val="000000"/>
                          </a:solidFill>
                          <a:effectLst/>
                          <a:latin typeface="Arial Narrow" panose="020B0606020202030204" pitchFamily="34" charset="0"/>
                          <a:ea typeface="Times New Roman"/>
                          <a:cs typeface="Times New Roman"/>
                        </a:rPr>
                        <a:t>Schema </a:t>
                      </a:r>
                      <a:r>
                        <a:rPr lang="it-IT" sz="1800" i="1">
                          <a:solidFill>
                            <a:srgbClr val="000000"/>
                          </a:solidFill>
                          <a:effectLst/>
                          <a:latin typeface="Arial Narrow" panose="020B0606020202030204" pitchFamily="34" charset="0"/>
                          <a:ea typeface="Times New Roman"/>
                          <a:cs typeface="Times New Roman"/>
                        </a:rPr>
                        <a:t>ex</a:t>
                      </a:r>
                      <a:r>
                        <a:rPr lang="it-IT" sz="1800">
                          <a:solidFill>
                            <a:srgbClr val="000000"/>
                          </a:solidFill>
                          <a:effectLst/>
                          <a:latin typeface="Arial Narrow" panose="020B0606020202030204" pitchFamily="34" charset="0"/>
                          <a:ea typeface="Times New Roman"/>
                          <a:cs typeface="Times New Roman"/>
                        </a:rPr>
                        <a:t> art. 2435-bis</a:t>
                      </a:r>
                      <a:endParaRPr lang="it-IT" sz="1800">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a:solidFill>
                            <a:srgbClr val="000000"/>
                          </a:solidFill>
                          <a:effectLst/>
                          <a:latin typeface="Arial Narrow" panose="020B0606020202030204" pitchFamily="34" charset="0"/>
                          <a:ea typeface="Times New Roman"/>
                          <a:cs typeface="Times New Roman"/>
                        </a:rPr>
                        <a:t>Schema </a:t>
                      </a:r>
                      <a:r>
                        <a:rPr lang="it-IT" sz="1800" i="1">
                          <a:solidFill>
                            <a:srgbClr val="000000"/>
                          </a:solidFill>
                          <a:effectLst/>
                          <a:latin typeface="Arial Narrow" panose="020B0606020202030204" pitchFamily="34" charset="0"/>
                          <a:ea typeface="Times New Roman"/>
                          <a:cs typeface="Times New Roman"/>
                        </a:rPr>
                        <a:t>ex</a:t>
                      </a:r>
                      <a:r>
                        <a:rPr lang="it-IT" sz="1800">
                          <a:solidFill>
                            <a:srgbClr val="000000"/>
                          </a:solidFill>
                          <a:effectLst/>
                          <a:latin typeface="Arial Narrow" panose="020B0606020202030204" pitchFamily="34" charset="0"/>
                          <a:ea typeface="Times New Roman"/>
                          <a:cs typeface="Times New Roman"/>
                        </a:rPr>
                        <a:t> art. 2435-</a:t>
                      </a:r>
                      <a:r>
                        <a:rPr lang="it-IT" sz="1800" i="1">
                          <a:solidFill>
                            <a:srgbClr val="000000"/>
                          </a:solidFill>
                          <a:effectLst/>
                          <a:latin typeface="Arial Narrow" panose="020B0606020202030204" pitchFamily="34" charset="0"/>
                          <a:ea typeface="Times New Roman"/>
                          <a:cs typeface="Times New Roman"/>
                        </a:rPr>
                        <a:t>bis</a:t>
                      </a:r>
                      <a:endParaRPr lang="it-IT" sz="1800">
                        <a:effectLst/>
                        <a:latin typeface="Arial Narrow" panose="020B0606020202030204" pitchFamily="34" charset="0"/>
                        <a:ea typeface="Calibri"/>
                        <a:cs typeface="Times New Roman"/>
                      </a:endParaRPr>
                    </a:p>
                  </a:txBody>
                  <a:tcPr marL="44698" marR="44698" marT="0" marB="0" anchor="ctr"/>
                </a:tc>
                <a:extLst>
                  <a:ext uri="{0D108BD9-81ED-4DB2-BD59-A6C34878D82A}">
                    <a16:rowId xmlns:a16="http://schemas.microsoft.com/office/drawing/2014/main" xmlns="" val="10004"/>
                  </a:ext>
                </a:extLst>
              </a:tr>
              <a:tr h="435211">
                <a:tc>
                  <a:txBody>
                    <a:bodyPr/>
                    <a:lstStyle/>
                    <a:p>
                      <a:pPr>
                        <a:lnSpc>
                          <a:spcPct val="115000"/>
                        </a:lnSpc>
                        <a:spcAft>
                          <a:spcPts val="0"/>
                        </a:spcAft>
                      </a:pPr>
                      <a:r>
                        <a:rPr lang="it-IT" sz="1800" dirty="0">
                          <a:solidFill>
                            <a:schemeClr val="bg1"/>
                          </a:solidFill>
                          <a:effectLst/>
                        </a:rPr>
                        <a:t>Rendiconto finanziario</a:t>
                      </a:r>
                      <a:endParaRPr lang="it-IT" sz="1800" dirty="0">
                        <a:solidFill>
                          <a:schemeClr val="bg1"/>
                        </a:solidFill>
                        <a:effectLst/>
                        <a:latin typeface="Calibri"/>
                        <a:ea typeface="Calibri"/>
                        <a:cs typeface="Times New Roman"/>
                      </a:endParaRPr>
                    </a:p>
                  </a:txBody>
                  <a:tcPr marL="44698" marR="44698" marT="0" marB="0" anchor="ctr"/>
                </a:tc>
                <a:tc>
                  <a:txBody>
                    <a:bodyPr/>
                    <a:lstStyle/>
                    <a:p>
                      <a:pPr algn="ctr">
                        <a:lnSpc>
                          <a:spcPct val="115000"/>
                        </a:lnSpc>
                        <a:spcAft>
                          <a:spcPts val="0"/>
                        </a:spcAft>
                      </a:pPr>
                      <a:r>
                        <a:rPr lang="it-IT" sz="1800">
                          <a:solidFill>
                            <a:schemeClr val="tx1"/>
                          </a:solidFill>
                          <a:effectLst/>
                          <a:latin typeface="Arial Narrow" panose="020B0606020202030204" pitchFamily="34" charset="0"/>
                        </a:rPr>
                        <a:t>Obbligo ex art. 2425-ter</a:t>
                      </a:r>
                      <a:endParaRPr lang="it-IT" sz="1800">
                        <a:solidFill>
                          <a:schemeClr val="tx1"/>
                        </a:solidFill>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rgbClr val="000000"/>
                          </a:solidFill>
                          <a:effectLst/>
                          <a:latin typeface="Arial Narrow" panose="020B0606020202030204" pitchFamily="34" charset="0"/>
                          <a:ea typeface="Times New Roman"/>
                          <a:cs typeface="Times New Roman"/>
                        </a:rPr>
                        <a:t>NO</a:t>
                      </a:r>
                      <a:endParaRPr lang="it-IT" sz="1800" dirty="0">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a:solidFill>
                            <a:srgbClr val="000000"/>
                          </a:solidFill>
                          <a:effectLst/>
                          <a:latin typeface="Arial Narrow" panose="020B0606020202030204" pitchFamily="34" charset="0"/>
                          <a:ea typeface="Times New Roman"/>
                          <a:cs typeface="Times New Roman"/>
                        </a:rPr>
                        <a:t>NO</a:t>
                      </a:r>
                      <a:endParaRPr lang="it-IT" sz="1800">
                        <a:effectLst/>
                        <a:latin typeface="Arial Narrow" panose="020B0606020202030204" pitchFamily="34" charset="0"/>
                        <a:ea typeface="Calibri"/>
                        <a:cs typeface="Times New Roman"/>
                      </a:endParaRPr>
                    </a:p>
                  </a:txBody>
                  <a:tcPr marL="44698" marR="44698" marT="0" marB="0" anchor="ctr"/>
                </a:tc>
                <a:extLst>
                  <a:ext uri="{0D108BD9-81ED-4DB2-BD59-A6C34878D82A}">
                    <a16:rowId xmlns:a16="http://schemas.microsoft.com/office/drawing/2014/main" xmlns="" val="10005"/>
                  </a:ext>
                </a:extLst>
              </a:tr>
              <a:tr h="1305632">
                <a:tc>
                  <a:txBody>
                    <a:bodyPr/>
                    <a:lstStyle/>
                    <a:p>
                      <a:pPr>
                        <a:lnSpc>
                          <a:spcPct val="115000"/>
                        </a:lnSpc>
                        <a:spcAft>
                          <a:spcPts val="0"/>
                        </a:spcAft>
                      </a:pPr>
                      <a:r>
                        <a:rPr lang="it-IT" sz="1800" dirty="0">
                          <a:solidFill>
                            <a:schemeClr val="bg1"/>
                          </a:solidFill>
                          <a:effectLst/>
                        </a:rPr>
                        <a:t>Nota integrativa</a:t>
                      </a:r>
                      <a:endParaRPr lang="it-IT" sz="1800" dirty="0">
                        <a:solidFill>
                          <a:schemeClr val="bg1"/>
                        </a:solidFill>
                        <a:effectLst/>
                        <a:latin typeface="Calibri"/>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chemeClr val="tx1"/>
                          </a:solidFill>
                          <a:effectLst/>
                          <a:latin typeface="Arial Narrow" panose="020B0606020202030204" pitchFamily="34" charset="0"/>
                        </a:rPr>
                        <a:t>Obbligo e contenuto ex art. 2427</a:t>
                      </a:r>
                      <a:endParaRPr lang="it-IT" sz="1800" dirty="0">
                        <a:solidFill>
                          <a:schemeClr val="tx1"/>
                        </a:solidFill>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rgbClr val="000000"/>
                          </a:solidFill>
                          <a:effectLst/>
                          <a:latin typeface="Arial Narrow" panose="020B0606020202030204" pitchFamily="34" charset="0"/>
                          <a:ea typeface="Times New Roman"/>
                          <a:cs typeface="Times New Roman"/>
                        </a:rPr>
                        <a:t>Obbligo e contenuto </a:t>
                      </a:r>
                      <a:r>
                        <a:rPr lang="it-IT" sz="1800" i="1" dirty="0">
                          <a:solidFill>
                            <a:srgbClr val="000000"/>
                          </a:solidFill>
                          <a:effectLst/>
                          <a:latin typeface="Arial Narrow" panose="020B0606020202030204" pitchFamily="34" charset="0"/>
                          <a:ea typeface="Times New Roman"/>
                          <a:cs typeface="Times New Roman"/>
                        </a:rPr>
                        <a:t>ex</a:t>
                      </a:r>
                      <a:r>
                        <a:rPr lang="it-IT" sz="1800" dirty="0">
                          <a:solidFill>
                            <a:srgbClr val="000000"/>
                          </a:solidFill>
                          <a:effectLst/>
                          <a:latin typeface="Arial Narrow" panose="020B0606020202030204" pitchFamily="34" charset="0"/>
                          <a:ea typeface="Times New Roman"/>
                          <a:cs typeface="Times New Roman"/>
                        </a:rPr>
                        <a:t> art. 2435-</a:t>
                      </a:r>
                      <a:r>
                        <a:rPr lang="it-IT" sz="1800" i="1" dirty="0">
                          <a:solidFill>
                            <a:srgbClr val="000000"/>
                          </a:solidFill>
                          <a:effectLst/>
                          <a:latin typeface="Arial Narrow" panose="020B0606020202030204" pitchFamily="34" charset="0"/>
                          <a:ea typeface="Times New Roman"/>
                          <a:cs typeface="Times New Roman"/>
                        </a:rPr>
                        <a:t>bis</a:t>
                      </a:r>
                      <a:endParaRPr lang="it-IT" sz="1800" dirty="0">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rgbClr val="000000"/>
                          </a:solidFill>
                          <a:effectLst/>
                          <a:latin typeface="Arial Narrow" panose="020B0606020202030204" pitchFamily="34" charset="0"/>
                          <a:ea typeface="Times New Roman"/>
                          <a:cs typeface="Times New Roman"/>
                        </a:rPr>
                        <a:t>NO se alcune informazioni riportate in calce allo stato patrimoniale</a:t>
                      </a:r>
                      <a:endParaRPr lang="it-IT" sz="1800" dirty="0">
                        <a:effectLst/>
                        <a:latin typeface="Arial Narrow" panose="020B0606020202030204" pitchFamily="34" charset="0"/>
                        <a:ea typeface="Calibri"/>
                        <a:cs typeface="Times New Roman"/>
                      </a:endParaRPr>
                    </a:p>
                  </a:txBody>
                  <a:tcPr marL="44698" marR="44698" marT="0" marB="0" anchor="ctr"/>
                </a:tc>
                <a:extLst>
                  <a:ext uri="{0D108BD9-81ED-4DB2-BD59-A6C34878D82A}">
                    <a16:rowId xmlns:a16="http://schemas.microsoft.com/office/drawing/2014/main" xmlns="" val="10006"/>
                  </a:ext>
                </a:extLst>
              </a:tr>
              <a:tr h="1305632">
                <a:tc>
                  <a:txBody>
                    <a:bodyPr/>
                    <a:lstStyle/>
                    <a:p>
                      <a:pPr>
                        <a:lnSpc>
                          <a:spcPct val="115000"/>
                        </a:lnSpc>
                        <a:spcAft>
                          <a:spcPts val="0"/>
                        </a:spcAft>
                      </a:pPr>
                      <a:r>
                        <a:rPr lang="it-IT" sz="1800" dirty="0">
                          <a:solidFill>
                            <a:schemeClr val="bg1"/>
                          </a:solidFill>
                          <a:effectLst/>
                        </a:rPr>
                        <a:t>Relazione sulla gestione</a:t>
                      </a:r>
                      <a:endParaRPr lang="it-IT" sz="1800" dirty="0">
                        <a:solidFill>
                          <a:schemeClr val="bg1"/>
                        </a:solidFill>
                        <a:effectLst/>
                        <a:latin typeface="Calibri"/>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chemeClr val="tx1"/>
                          </a:solidFill>
                          <a:effectLst/>
                          <a:latin typeface="Arial Narrow" panose="020B0606020202030204" pitchFamily="34" charset="0"/>
                        </a:rPr>
                        <a:t>Obbligo e contenuto ex art. 2428</a:t>
                      </a:r>
                      <a:endParaRPr lang="it-IT" sz="1800" dirty="0">
                        <a:solidFill>
                          <a:schemeClr val="tx1"/>
                        </a:solidFill>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rgbClr val="000000"/>
                          </a:solidFill>
                          <a:effectLst/>
                          <a:latin typeface="Arial Narrow" panose="020B0606020202030204" pitchFamily="34" charset="0"/>
                          <a:ea typeface="Times New Roman"/>
                          <a:cs typeface="Times New Roman"/>
                        </a:rPr>
                        <a:t>NO se alcune informazioni riportate in nota integrativa</a:t>
                      </a:r>
                      <a:endParaRPr lang="it-IT" sz="1800" dirty="0">
                        <a:effectLst/>
                        <a:latin typeface="Arial Narrow" panose="020B0606020202030204" pitchFamily="34" charset="0"/>
                        <a:ea typeface="Calibri"/>
                        <a:cs typeface="Times New Roman"/>
                      </a:endParaRPr>
                    </a:p>
                  </a:txBody>
                  <a:tcPr marL="44698" marR="44698" marT="0" marB="0" anchor="ctr"/>
                </a:tc>
                <a:tc>
                  <a:txBody>
                    <a:bodyPr/>
                    <a:lstStyle/>
                    <a:p>
                      <a:pPr algn="ctr">
                        <a:lnSpc>
                          <a:spcPct val="115000"/>
                        </a:lnSpc>
                        <a:spcAft>
                          <a:spcPts val="0"/>
                        </a:spcAft>
                      </a:pPr>
                      <a:r>
                        <a:rPr lang="it-IT" sz="1800" dirty="0">
                          <a:solidFill>
                            <a:srgbClr val="000000"/>
                          </a:solidFill>
                          <a:effectLst/>
                          <a:latin typeface="Arial Narrow" panose="020B0606020202030204" pitchFamily="34" charset="0"/>
                          <a:ea typeface="Times New Roman"/>
                          <a:cs typeface="Times New Roman"/>
                        </a:rPr>
                        <a:t>NO se alcune informazioni riportate in calce allo stato patrimoniale</a:t>
                      </a:r>
                      <a:endParaRPr lang="it-IT" sz="1800" dirty="0">
                        <a:effectLst/>
                        <a:latin typeface="Arial Narrow" panose="020B0606020202030204" pitchFamily="34" charset="0"/>
                        <a:ea typeface="Calibri"/>
                        <a:cs typeface="Times New Roman"/>
                      </a:endParaRPr>
                    </a:p>
                  </a:txBody>
                  <a:tcPr marL="44698" marR="44698" marT="0" marB="0" anchor="ctr"/>
                </a:tc>
                <a:extLst>
                  <a:ext uri="{0D108BD9-81ED-4DB2-BD59-A6C34878D82A}">
                    <a16:rowId xmlns:a16="http://schemas.microsoft.com/office/drawing/2014/main" xmlns="" val="10007"/>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5</a:t>
            </a:fld>
            <a:endParaRPr lang="it-IT"/>
          </a:p>
        </p:txBody>
      </p:sp>
    </p:spTree>
    <p:extLst>
      <p:ext uri="{BB962C8B-B14F-4D97-AF65-F5344CB8AC3E}">
        <p14:creationId xmlns:p14="http://schemas.microsoft.com/office/powerpoint/2010/main" val="2812658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F1E2D"/>
            </a:gs>
            <a:gs pos="100000">
              <a:srgbClr val="F33E33"/>
            </a:gs>
          </a:gsLst>
          <a:lin ang="10800000" scaled="1"/>
          <a:tileRect/>
        </a:gradFill>
        <a:effectLst/>
      </p:bgPr>
    </p:bg>
    <p:spTree>
      <p:nvGrpSpPr>
        <p:cNvPr id="1" name=""/>
        <p:cNvGrpSpPr/>
        <p:nvPr/>
      </p:nvGrpSpPr>
      <p:grpSpPr>
        <a:xfrm>
          <a:off x="0" y="0"/>
          <a:ext cx="0" cy="0"/>
          <a:chOff x="0" y="0"/>
          <a:chExt cx="0" cy="0"/>
        </a:xfrm>
      </p:grpSpPr>
      <p:sp>
        <p:nvSpPr>
          <p:cNvPr id="2" name="Titolo 1"/>
          <p:cNvSpPr txBox="1">
            <a:spLocks noGrp="1"/>
          </p:cNvSpPr>
          <p:nvPr>
            <p:ph type="ctrTitle"/>
          </p:nvPr>
        </p:nvSpPr>
        <p:spPr>
          <a:xfrm>
            <a:off x="242684" y="2343681"/>
            <a:ext cx="10363200" cy="1077860"/>
          </a:xfrm>
          <a:noFill/>
          <a:ln w="9525">
            <a:noFill/>
            <a:miter lim="800000"/>
            <a:headEnd/>
            <a:tailEnd/>
          </a:ln>
        </p:spPr>
        <p:txBody>
          <a:bodyPr wrap="square" lIns="92075" tIns="46038" rIns="92075" bIns="46038">
            <a:spAutoFit/>
          </a:bodyPr>
          <a:lstStyle/>
          <a:p>
            <a:pPr algn="l"/>
            <a:r>
              <a:rPr lang="it-IT" sz="3200" dirty="0">
                <a:solidFill>
                  <a:schemeClr val="bg1"/>
                </a:solidFill>
                <a:latin typeface="Rotis Semi Sans Std 75 Extra Bo" charset="0"/>
              </a:rPr>
              <a:t>LA RIFORMA APPORTATA DAL D.LGS. 139/2015</a:t>
            </a:r>
            <a:br>
              <a:rPr lang="it-IT" sz="3200" dirty="0">
                <a:solidFill>
                  <a:schemeClr val="bg1"/>
                </a:solidFill>
                <a:latin typeface="Rotis Semi Sans Std 75 Extra Bo" charset="0"/>
              </a:rPr>
            </a:br>
            <a:r>
              <a:rPr lang="it-IT" sz="3200" dirty="0">
                <a:solidFill>
                  <a:schemeClr val="bg1"/>
                </a:solidFill>
                <a:latin typeface="Rotis Semi Sans Std 75 Extra Bo" charset="0"/>
              </a:rPr>
              <a:t>Il contenuto della nota integrativa</a:t>
            </a:r>
          </a:p>
        </p:txBody>
      </p:sp>
    </p:spTree>
    <p:extLst>
      <p:ext uri="{BB962C8B-B14F-4D97-AF65-F5344CB8AC3E}">
        <p14:creationId xmlns:p14="http://schemas.microsoft.com/office/powerpoint/2010/main" val="1689825101"/>
      </p:ext>
    </p:extLst>
  </p:cSld>
  <p:clrMapOvr>
    <a:overrideClrMapping bg1="lt1" tx1="dk1" bg2="lt2" tx2="dk2" accent1="accent1" accent2="accent2" accent3="accent3" accent4="accent4" accent5="accent5" accent6="accent6" hlink="hlink" folHlink="folHlink"/>
  </p:clrMapOvr>
  <p:transition spd="slow">
    <p:pull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altLang="it-IT" dirty="0"/>
              <a:t>Contenuto della nota integrativa: i conti d’ordine</a:t>
            </a:r>
          </a:p>
        </p:txBody>
      </p:sp>
      <p:sp>
        <p:nvSpPr>
          <p:cNvPr id="4" name="Segnaposto contenuto 2"/>
          <p:cNvSpPr txBox="1">
            <a:spLocks/>
          </p:cNvSpPr>
          <p:nvPr/>
        </p:nvSpPr>
        <p:spPr>
          <a:xfrm>
            <a:off x="493866" y="1368686"/>
            <a:ext cx="11605985" cy="3745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1, n. 9</a:t>
            </a:r>
          </a:p>
          <a:p>
            <a:pPr marL="0" indent="0" algn="just">
              <a:buNone/>
            </a:pPr>
            <a:endParaRPr lang="it-IT" altLang="it-IT" sz="2400" dirty="0"/>
          </a:p>
          <a:p>
            <a:pPr marL="0" indent="0" algn="just">
              <a:buNone/>
            </a:pPr>
            <a:r>
              <a:rPr lang="it-IT" sz="2400" dirty="0"/>
              <a:t>l’importo complessivo degli impegni, delle garanzie e delle passività potenziali non risultanti dallo stato patrimoniale, con indicazione della natura delle garanzie reali prestate; gli impegni esistenti in materia di trattamento di quiescenza e simili, nonché gli impegni assunti nei confronti di imprese controllate, collegate, nonché controllanti e imprese sottoposte al controllo di quest’ultime sono distintamente indicati</a:t>
            </a:r>
            <a:endParaRPr lang="it-IT" altLang="it-IT" sz="2400" dirty="0"/>
          </a:p>
          <a:p>
            <a:pPr marL="0" indent="0" algn="just">
              <a:buNone/>
            </a:pPr>
            <a:endParaRPr lang="it-IT" altLang="it-IT" sz="2400" dirty="0"/>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51</a:t>
            </a:fld>
            <a:endParaRPr lang="it-IT"/>
          </a:p>
        </p:txBody>
      </p:sp>
    </p:spTree>
    <p:extLst>
      <p:ext uri="{BB962C8B-B14F-4D97-AF65-F5344CB8AC3E}">
        <p14:creationId xmlns:p14="http://schemas.microsoft.com/office/powerpoint/2010/main" val="3802124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altLang="it-IT" dirty="0"/>
              <a:t>Contenuto della nota integrativa: ripartizione dei ricavi</a:t>
            </a:r>
          </a:p>
        </p:txBody>
      </p:sp>
      <p:sp>
        <p:nvSpPr>
          <p:cNvPr id="4" name="Segnaposto contenuto 2"/>
          <p:cNvSpPr txBox="1">
            <a:spLocks/>
          </p:cNvSpPr>
          <p:nvPr/>
        </p:nvSpPr>
        <p:spPr>
          <a:xfrm>
            <a:off x="866006" y="1517541"/>
            <a:ext cx="10459988" cy="2948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1, n. 10</a:t>
            </a:r>
          </a:p>
          <a:p>
            <a:pPr marL="0" indent="0" algn="just">
              <a:buNone/>
            </a:pPr>
            <a:endParaRPr lang="it-IT" altLang="it-IT" sz="2400" dirty="0"/>
          </a:p>
          <a:p>
            <a:pPr marL="0" indent="0" algn="just">
              <a:buNone/>
            </a:pPr>
            <a:r>
              <a:rPr lang="it-IT" altLang="it-IT" sz="2400" dirty="0"/>
              <a:t>La ripartizione dei ricavi delle vendite e delle prestazioni secondo categorie di attività e secondo aree geografiche </a:t>
            </a:r>
          </a:p>
          <a:p>
            <a:pPr marL="0" indent="0" algn="just">
              <a:buNone/>
            </a:pPr>
            <a:endParaRPr lang="it-IT" altLang="it-IT" sz="2400" dirty="0"/>
          </a:p>
          <a:p>
            <a:pPr marL="0" indent="0" algn="just">
              <a:buNone/>
            </a:pPr>
            <a:r>
              <a:rPr lang="it-IT" altLang="it-IT" sz="2400" dirty="0"/>
              <a:t>… è stata eliminata la voce </a:t>
            </a:r>
            <a:r>
              <a:rPr lang="it-IT" altLang="it-IT" sz="2400" i="1" dirty="0"/>
              <a:t>se significativa….</a:t>
            </a:r>
            <a:endParaRPr lang="it-IT" altLang="it-IT" sz="2400" dirty="0"/>
          </a:p>
          <a:p>
            <a:pPr marL="0" indent="0" algn="just">
              <a:buNone/>
            </a:pPr>
            <a:endParaRPr lang="it-IT" altLang="it-IT" sz="2400" dirty="0"/>
          </a:p>
          <a:p>
            <a:pPr marL="0" indent="0" algn="just">
              <a:buNone/>
            </a:pPr>
            <a:endParaRPr lang="it-IT" altLang="it-IT" sz="2400" dirty="0"/>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52</a:t>
            </a:fld>
            <a:endParaRPr lang="it-IT"/>
          </a:p>
        </p:txBody>
      </p:sp>
    </p:spTree>
    <p:extLst>
      <p:ext uri="{BB962C8B-B14F-4D97-AF65-F5344CB8AC3E}">
        <p14:creationId xmlns:p14="http://schemas.microsoft.com/office/powerpoint/2010/main" val="1962172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altLang="it-IT" dirty="0"/>
              <a:t>Contenuto della nota integrativa: componenti straordinari</a:t>
            </a:r>
          </a:p>
        </p:txBody>
      </p:sp>
      <p:sp>
        <p:nvSpPr>
          <p:cNvPr id="4" name="Segnaposto contenuto 2"/>
          <p:cNvSpPr txBox="1">
            <a:spLocks/>
          </p:cNvSpPr>
          <p:nvPr/>
        </p:nvSpPr>
        <p:spPr>
          <a:xfrm>
            <a:off x="866006" y="1517541"/>
            <a:ext cx="10459988" cy="2948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1, n. 13</a:t>
            </a:r>
          </a:p>
          <a:p>
            <a:pPr marL="0" indent="0" algn="just">
              <a:buNone/>
            </a:pPr>
            <a:endParaRPr lang="it-IT" altLang="it-IT" sz="2400" dirty="0"/>
          </a:p>
          <a:p>
            <a:pPr marL="0" indent="0" algn="just">
              <a:buNone/>
            </a:pPr>
            <a:r>
              <a:rPr lang="it-IT" sz="2400" dirty="0"/>
              <a:t>L’importo e la natura dei singoli elementi di ricavo o di costo di entità o incidenza eccezionali</a:t>
            </a:r>
            <a:endParaRPr lang="it-IT" altLang="it-IT" sz="2400" dirty="0"/>
          </a:p>
          <a:p>
            <a:pPr marL="0" indent="0" algn="just">
              <a:buNone/>
            </a:pPr>
            <a:endParaRPr lang="it-IT" altLang="it-IT" sz="2400" dirty="0"/>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53</a:t>
            </a:fld>
            <a:endParaRPr lang="it-IT"/>
          </a:p>
        </p:txBody>
      </p:sp>
    </p:spTree>
    <p:extLst>
      <p:ext uri="{BB962C8B-B14F-4D97-AF65-F5344CB8AC3E}">
        <p14:creationId xmlns:p14="http://schemas.microsoft.com/office/powerpoint/2010/main" val="3369624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normAutofit fontScale="90000"/>
          </a:bodyPr>
          <a:lstStyle/>
          <a:p>
            <a:r>
              <a:rPr lang="it-IT" altLang="it-IT" dirty="0"/>
              <a:t>Contenuto della nota integrativa: compenso ad amministratori e sindaci</a:t>
            </a:r>
          </a:p>
        </p:txBody>
      </p:sp>
      <p:sp>
        <p:nvSpPr>
          <p:cNvPr id="4" name="Segnaposto contenuto 2"/>
          <p:cNvSpPr txBox="1">
            <a:spLocks/>
          </p:cNvSpPr>
          <p:nvPr/>
        </p:nvSpPr>
        <p:spPr>
          <a:xfrm>
            <a:off x="866006" y="1517541"/>
            <a:ext cx="10459988" cy="2948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1, n. 16</a:t>
            </a:r>
          </a:p>
          <a:p>
            <a:pPr marL="0" indent="0" algn="just">
              <a:buNone/>
            </a:pPr>
            <a:endParaRPr lang="it-IT" altLang="it-IT" sz="2400" dirty="0"/>
          </a:p>
          <a:p>
            <a:pPr marL="0" indent="0" algn="just">
              <a:buNone/>
            </a:pPr>
            <a:r>
              <a:rPr lang="it-IT" sz="2400" dirty="0"/>
              <a:t>L'ammontare dei </a:t>
            </a:r>
            <a:r>
              <a:rPr lang="it-IT" sz="2400" b="1" dirty="0"/>
              <a:t>compensi, delle anticipazioni e dei crediti concessi </a:t>
            </a:r>
            <a:r>
              <a:rPr lang="it-IT" sz="2400" dirty="0"/>
              <a:t>agli spettanti agli amministratori ed ai sindaci, cumulativamente per ciascuna categoria, precisando il </a:t>
            </a:r>
            <a:r>
              <a:rPr lang="it-IT" sz="2400" u="sng" dirty="0"/>
              <a:t>tasso d’interesse, le principali condizioni e gli importi eventualmente rimborsati, cancellati o oggetto di rinuncia</a:t>
            </a:r>
            <a:r>
              <a:rPr lang="it-IT" sz="2400" dirty="0"/>
              <a:t>, nonché gli </a:t>
            </a:r>
            <a:r>
              <a:rPr lang="it-IT" sz="2400" u="sng" dirty="0"/>
              <a:t>impegni assunti per loro conto per effetto di garanzie di qualsiasi tipo prestate</a:t>
            </a:r>
            <a:r>
              <a:rPr lang="it-IT" sz="2400" dirty="0"/>
              <a:t>, precisando il totale per ciascuna categoria</a:t>
            </a:r>
            <a:endParaRPr lang="it-IT" altLang="it-IT" sz="2000" dirty="0"/>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54</a:t>
            </a:fld>
            <a:endParaRPr lang="it-IT"/>
          </a:p>
        </p:txBody>
      </p:sp>
    </p:spTree>
    <p:extLst>
      <p:ext uri="{BB962C8B-B14F-4D97-AF65-F5344CB8AC3E}">
        <p14:creationId xmlns:p14="http://schemas.microsoft.com/office/powerpoint/2010/main" val="41540909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normAutofit/>
          </a:bodyPr>
          <a:lstStyle/>
          <a:p>
            <a:r>
              <a:rPr lang="it-IT" altLang="it-IT" dirty="0"/>
              <a:t>Contenuto della nota integrativa: operazioni con le parti correlate</a:t>
            </a:r>
          </a:p>
        </p:txBody>
      </p:sp>
      <p:sp>
        <p:nvSpPr>
          <p:cNvPr id="4" name="Segnaposto contenuto 2"/>
          <p:cNvSpPr txBox="1">
            <a:spLocks/>
          </p:cNvSpPr>
          <p:nvPr/>
        </p:nvSpPr>
        <p:spPr>
          <a:xfrm>
            <a:off x="194931" y="689811"/>
            <a:ext cx="11802138" cy="5925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1, n. 22 </a:t>
            </a:r>
            <a:r>
              <a:rPr lang="it-IT" altLang="it-IT" sz="2400" i="1" dirty="0"/>
              <a:t>bis</a:t>
            </a:r>
            <a:endParaRPr lang="it-IT" altLang="it-IT" sz="2400" dirty="0"/>
          </a:p>
          <a:p>
            <a:pPr marL="0" indent="0" algn="just">
              <a:buNone/>
            </a:pPr>
            <a:endParaRPr lang="it-IT" altLang="it-IT" sz="500" dirty="0"/>
          </a:p>
          <a:p>
            <a:pPr marL="0" indent="0" algn="just">
              <a:buNone/>
            </a:pPr>
            <a:r>
              <a:rPr lang="it-IT" sz="2400" dirty="0"/>
              <a:t>Le operazioni realizzate con parti correlate, precisando l'importo, la natura del rapporto e ogni altra informazione necessaria per la comprensione del bilancio relativa a tali operazioni, qualora le stesse non siano state concluse a normali condizioni di mercato. Le informazioni relative alle singole operazioni possono essere aggregate secondo la loro natura, salvo quando la loro separata evidenziazione sia necessaria per comprendere gli effetti delle operazioni medesime sulla situazione patrimoniale e finanziaria e sul risultato economico della società</a:t>
            </a:r>
          </a:p>
          <a:p>
            <a:pPr marL="0" indent="0" algn="just">
              <a:buNone/>
            </a:pPr>
            <a:endParaRPr lang="it-IT" altLang="it-IT" sz="1400" dirty="0"/>
          </a:p>
          <a:p>
            <a:pPr marL="0" indent="0" algn="just">
              <a:buNone/>
            </a:pPr>
            <a:r>
              <a:rPr lang="it-IT" altLang="it-IT" sz="2400" dirty="0"/>
              <a:t>In breve IAS 24:</a:t>
            </a:r>
          </a:p>
          <a:p>
            <a:pPr marL="236854" algn="just">
              <a:lnSpc>
                <a:spcPts val="1880"/>
              </a:lnSpc>
            </a:pPr>
            <a:r>
              <a:rPr lang="it-IT" altLang="it-IT" sz="2400" dirty="0"/>
              <a:t>…</a:t>
            </a:r>
            <a:r>
              <a:rPr lang="it-IT" sz="1800" dirty="0">
                <a:cs typeface="Times New Roman"/>
              </a:rPr>
              <a:t>la </a:t>
            </a:r>
            <a:r>
              <a:rPr lang="it-IT" sz="1800" spc="-15" dirty="0">
                <a:cs typeface="Times New Roman"/>
              </a:rPr>
              <a:t> </a:t>
            </a:r>
            <a:r>
              <a:rPr lang="it-IT" sz="1800" i="1" dirty="0">
                <a:cs typeface="Times New Roman"/>
              </a:rPr>
              <a:t>par</a:t>
            </a:r>
            <a:r>
              <a:rPr lang="it-IT" sz="1800" i="1" spc="-15" dirty="0">
                <a:cs typeface="Times New Roman"/>
              </a:rPr>
              <a:t>t</a:t>
            </a:r>
            <a:r>
              <a:rPr lang="it-IT" sz="1800" i="1" dirty="0">
                <a:cs typeface="Times New Roman"/>
              </a:rPr>
              <a:t>e </a:t>
            </a:r>
            <a:r>
              <a:rPr lang="it-IT" sz="1800" i="1" spc="-10" dirty="0">
                <a:cs typeface="Times New Roman"/>
              </a:rPr>
              <a:t> </a:t>
            </a:r>
            <a:r>
              <a:rPr lang="it-IT" sz="1800" i="1" dirty="0">
                <a:cs typeface="Times New Roman"/>
              </a:rPr>
              <a:t>corre</a:t>
            </a:r>
            <a:r>
              <a:rPr lang="it-IT" sz="1800" i="1" spc="-10" dirty="0">
                <a:cs typeface="Times New Roman"/>
              </a:rPr>
              <a:t>l</a:t>
            </a:r>
            <a:r>
              <a:rPr lang="it-IT" sz="1800" i="1" dirty="0">
                <a:cs typeface="Times New Roman"/>
              </a:rPr>
              <a:t>ata </a:t>
            </a:r>
            <a:r>
              <a:rPr lang="it-IT" sz="1800" i="1" spc="-10" dirty="0">
                <a:cs typeface="Times New Roman"/>
              </a:rPr>
              <a:t> </a:t>
            </a:r>
            <a:r>
              <a:rPr lang="it-IT" sz="1800" spc="-5" dirty="0">
                <a:cs typeface="Times New Roman"/>
              </a:rPr>
              <a:t>pu</a:t>
            </a:r>
            <a:r>
              <a:rPr lang="it-IT" sz="1800" dirty="0">
                <a:cs typeface="Times New Roman"/>
              </a:rPr>
              <a:t>ò </a:t>
            </a:r>
            <a:r>
              <a:rPr lang="it-IT" sz="1800" spc="-15" dirty="0">
                <a:cs typeface="Times New Roman"/>
              </a:rPr>
              <a:t> </a:t>
            </a:r>
            <a:r>
              <a:rPr lang="it-IT" sz="1800" dirty="0">
                <a:cs typeface="Times New Roman"/>
              </a:rPr>
              <a:t>esse</a:t>
            </a:r>
            <a:r>
              <a:rPr lang="it-IT" sz="1800" spc="-35" dirty="0">
                <a:cs typeface="Times New Roman"/>
              </a:rPr>
              <a:t>r</a:t>
            </a:r>
            <a:r>
              <a:rPr lang="it-IT" sz="1800" dirty="0">
                <a:cs typeface="Times New Roman"/>
              </a:rPr>
              <a:t>e </a:t>
            </a:r>
            <a:r>
              <a:rPr lang="it-IT" sz="1800" spc="-20" dirty="0">
                <a:cs typeface="Times New Roman"/>
              </a:rPr>
              <a:t> </a:t>
            </a:r>
            <a:r>
              <a:rPr lang="it-IT" sz="1800" dirty="0">
                <a:cs typeface="Times New Roman"/>
              </a:rPr>
              <a:t>sia </a:t>
            </a:r>
            <a:r>
              <a:rPr lang="it-IT" sz="1800" spc="-15" dirty="0">
                <a:cs typeface="Times New Roman"/>
              </a:rPr>
              <a:t> </a:t>
            </a:r>
            <a:r>
              <a:rPr lang="it-IT" sz="1800" spc="-5" dirty="0">
                <a:cs typeface="Times New Roman"/>
              </a:rPr>
              <a:t>un</a:t>
            </a:r>
            <a:r>
              <a:rPr lang="it-IT" sz="1800" dirty="0">
                <a:cs typeface="Times New Roman"/>
              </a:rPr>
              <a:t>a </a:t>
            </a:r>
            <a:r>
              <a:rPr lang="it-IT" sz="1800" spc="-15" dirty="0">
                <a:cs typeface="Times New Roman"/>
              </a:rPr>
              <a:t> </a:t>
            </a:r>
            <a:r>
              <a:rPr lang="it-IT" sz="1800" dirty="0">
                <a:cs typeface="Times New Roman"/>
              </a:rPr>
              <a:t>pers</a:t>
            </a:r>
            <a:r>
              <a:rPr lang="it-IT" sz="1800" spc="-15" dirty="0">
                <a:cs typeface="Times New Roman"/>
              </a:rPr>
              <a:t>o</a:t>
            </a:r>
            <a:r>
              <a:rPr lang="it-IT" sz="1800" dirty="0">
                <a:cs typeface="Times New Roman"/>
              </a:rPr>
              <a:t>na </a:t>
            </a:r>
            <a:r>
              <a:rPr lang="it-IT" sz="1800" spc="-20" dirty="0">
                <a:cs typeface="Times New Roman"/>
              </a:rPr>
              <a:t> </a:t>
            </a:r>
            <a:r>
              <a:rPr lang="it-IT" sz="1800" dirty="0">
                <a:cs typeface="Times New Roman"/>
              </a:rPr>
              <a:t>fisi</a:t>
            </a:r>
            <a:r>
              <a:rPr lang="it-IT" sz="1800" spc="5" dirty="0">
                <a:cs typeface="Times New Roman"/>
              </a:rPr>
              <a:t>c</a:t>
            </a:r>
            <a:r>
              <a:rPr lang="it-IT" sz="1800" dirty="0">
                <a:cs typeface="Times New Roman"/>
              </a:rPr>
              <a:t>a </a:t>
            </a:r>
            <a:r>
              <a:rPr lang="it-IT" sz="1800" spc="-10" dirty="0">
                <a:cs typeface="Times New Roman"/>
              </a:rPr>
              <a:t> </a:t>
            </a:r>
            <a:r>
              <a:rPr lang="it-IT" sz="1800" dirty="0">
                <a:cs typeface="Times New Roman"/>
              </a:rPr>
              <a:t>sia </a:t>
            </a:r>
            <a:r>
              <a:rPr lang="it-IT" sz="1800" spc="-15" dirty="0">
                <a:cs typeface="Times New Roman"/>
              </a:rPr>
              <a:t> </a:t>
            </a:r>
            <a:r>
              <a:rPr lang="it-IT" sz="1800" spc="-20" dirty="0">
                <a:cs typeface="Times New Roman"/>
              </a:rPr>
              <a:t>u</a:t>
            </a:r>
            <a:r>
              <a:rPr lang="it-IT" sz="1800" dirty="0">
                <a:cs typeface="Times New Roman"/>
              </a:rPr>
              <a:t>n’altra entità</a:t>
            </a:r>
            <a:r>
              <a:rPr lang="it-IT" sz="1800" spc="-15" dirty="0">
                <a:cs typeface="Times New Roman"/>
              </a:rPr>
              <a:t> </a:t>
            </a:r>
            <a:r>
              <a:rPr lang="it-IT" sz="1800" dirty="0">
                <a:cs typeface="Times New Roman"/>
              </a:rPr>
              <a:t>(a</a:t>
            </a:r>
            <a:r>
              <a:rPr lang="it-IT" sz="1800" spc="5" dirty="0">
                <a:cs typeface="Times New Roman"/>
              </a:rPr>
              <a:t> </a:t>
            </a:r>
            <a:r>
              <a:rPr lang="it-IT" sz="1800" dirty="0">
                <a:cs typeface="Times New Roman"/>
              </a:rPr>
              <a:t>p</a:t>
            </a:r>
            <a:r>
              <a:rPr lang="it-IT" sz="1800" spc="-40" dirty="0">
                <a:cs typeface="Times New Roman"/>
              </a:rPr>
              <a:t>r</a:t>
            </a:r>
            <a:r>
              <a:rPr lang="it-IT" sz="1800" dirty="0">
                <a:cs typeface="Times New Roman"/>
              </a:rPr>
              <a:t>escin</a:t>
            </a:r>
            <a:r>
              <a:rPr lang="it-IT" sz="1800" spc="-10" dirty="0">
                <a:cs typeface="Times New Roman"/>
              </a:rPr>
              <a:t>d</a:t>
            </a:r>
            <a:r>
              <a:rPr lang="it-IT" sz="1800" dirty="0">
                <a:cs typeface="Times New Roman"/>
              </a:rPr>
              <a:t>e</a:t>
            </a:r>
            <a:r>
              <a:rPr lang="it-IT" sz="1800" spc="-30" dirty="0">
                <a:cs typeface="Times New Roman"/>
              </a:rPr>
              <a:t>r</a:t>
            </a:r>
            <a:r>
              <a:rPr lang="it-IT" sz="1800" dirty="0">
                <a:cs typeface="Times New Roman"/>
              </a:rPr>
              <a:t>e dalla</a:t>
            </a:r>
            <a:r>
              <a:rPr lang="it-IT" sz="1800" spc="-5" dirty="0">
                <a:cs typeface="Times New Roman"/>
              </a:rPr>
              <a:t> </a:t>
            </a:r>
            <a:r>
              <a:rPr lang="it-IT" sz="1800" dirty="0">
                <a:cs typeface="Times New Roman"/>
              </a:rPr>
              <a:t>veste giur</a:t>
            </a:r>
            <a:r>
              <a:rPr lang="it-IT" sz="1800" spc="5" dirty="0">
                <a:cs typeface="Times New Roman"/>
              </a:rPr>
              <a:t>i</a:t>
            </a:r>
            <a:r>
              <a:rPr lang="it-IT" sz="1800" dirty="0">
                <a:cs typeface="Times New Roman"/>
              </a:rPr>
              <a:t>dica</a:t>
            </a:r>
            <a:r>
              <a:rPr lang="it-IT" sz="1800" spc="-5" dirty="0">
                <a:cs typeface="Times New Roman"/>
              </a:rPr>
              <a:t> </a:t>
            </a:r>
            <a:r>
              <a:rPr lang="it-IT" sz="1800" dirty="0">
                <a:cs typeface="Times New Roman"/>
              </a:rPr>
              <a:t>che</a:t>
            </a:r>
            <a:r>
              <a:rPr lang="it-IT" sz="1800" spc="-5" dirty="0">
                <a:cs typeface="Times New Roman"/>
              </a:rPr>
              <a:t> </a:t>
            </a:r>
            <a:r>
              <a:rPr lang="it-IT" sz="1800" dirty="0">
                <a:cs typeface="Times New Roman"/>
              </a:rPr>
              <a:t>la</a:t>
            </a:r>
            <a:r>
              <a:rPr lang="it-IT" sz="1800" spc="-5" dirty="0">
                <a:cs typeface="Times New Roman"/>
              </a:rPr>
              <a:t> </a:t>
            </a:r>
            <a:r>
              <a:rPr lang="it-IT" sz="1800" dirty="0">
                <a:cs typeface="Times New Roman"/>
              </a:rPr>
              <a:t>stes</a:t>
            </a:r>
            <a:r>
              <a:rPr lang="it-IT" sz="1800" spc="-10" dirty="0">
                <a:cs typeface="Times New Roman"/>
              </a:rPr>
              <a:t>s</a:t>
            </a:r>
            <a:r>
              <a:rPr lang="it-IT" sz="1800" dirty="0">
                <a:cs typeface="Times New Roman"/>
              </a:rPr>
              <a:t>a</a:t>
            </a:r>
            <a:r>
              <a:rPr lang="it-IT" sz="1800" spc="5" dirty="0">
                <a:cs typeface="Times New Roman"/>
              </a:rPr>
              <a:t> </a:t>
            </a:r>
            <a:r>
              <a:rPr lang="it-IT" sz="1800" dirty="0">
                <a:cs typeface="Times New Roman"/>
              </a:rPr>
              <a:t>as</a:t>
            </a:r>
            <a:r>
              <a:rPr lang="it-IT" sz="1800" spc="-10" dirty="0">
                <a:cs typeface="Times New Roman"/>
              </a:rPr>
              <a:t>s</a:t>
            </a:r>
            <a:r>
              <a:rPr lang="it-IT" sz="1800" dirty="0">
                <a:cs typeface="Times New Roman"/>
              </a:rPr>
              <a:t>ume)</a:t>
            </a:r>
          </a:p>
          <a:p>
            <a:pPr marL="236854" algn="just">
              <a:lnSpc>
                <a:spcPts val="1880"/>
              </a:lnSpc>
            </a:pPr>
            <a:r>
              <a:rPr lang="it-IT" sz="1800" dirty="0">
                <a:cs typeface="Times New Roman"/>
              </a:rPr>
              <a:t>s</a:t>
            </a:r>
            <a:r>
              <a:rPr lang="it-IT" sz="1800" spc="-10" dirty="0">
                <a:cs typeface="Times New Roman"/>
              </a:rPr>
              <a:t>on</a:t>
            </a:r>
            <a:r>
              <a:rPr lang="it-IT" sz="1800" dirty="0">
                <a:cs typeface="Times New Roman"/>
              </a:rPr>
              <a:t>o </a:t>
            </a:r>
            <a:r>
              <a:rPr lang="it-IT" sz="1800" spc="-110" dirty="0">
                <a:cs typeface="Times New Roman"/>
              </a:rPr>
              <a:t> </a:t>
            </a:r>
            <a:r>
              <a:rPr lang="it-IT" sz="1800" spc="-10" dirty="0">
                <a:cs typeface="Times New Roman"/>
              </a:rPr>
              <a:t>d</a:t>
            </a:r>
            <a:r>
              <a:rPr lang="it-IT" sz="1800" dirty="0">
                <a:cs typeface="Times New Roman"/>
              </a:rPr>
              <a:t>a </a:t>
            </a:r>
            <a:r>
              <a:rPr lang="it-IT" sz="1800" spc="-110" dirty="0">
                <a:cs typeface="Times New Roman"/>
              </a:rPr>
              <a:t> </a:t>
            </a:r>
            <a:r>
              <a:rPr lang="it-IT" sz="1800" dirty="0">
                <a:cs typeface="Times New Roman"/>
              </a:rPr>
              <a:t>con</a:t>
            </a:r>
            <a:r>
              <a:rPr lang="it-IT" sz="1800" spc="-10" dirty="0">
                <a:cs typeface="Times New Roman"/>
              </a:rPr>
              <a:t>s</a:t>
            </a:r>
            <a:r>
              <a:rPr lang="it-IT" sz="1800" dirty="0">
                <a:cs typeface="Times New Roman"/>
              </a:rPr>
              <a:t>idera</a:t>
            </a:r>
            <a:r>
              <a:rPr lang="it-IT" sz="1800" spc="-30" dirty="0">
                <a:cs typeface="Times New Roman"/>
              </a:rPr>
              <a:t>r</a:t>
            </a:r>
            <a:r>
              <a:rPr lang="it-IT" sz="1800" dirty="0">
                <a:cs typeface="Times New Roman"/>
              </a:rPr>
              <a:t>e </a:t>
            </a:r>
            <a:r>
              <a:rPr lang="it-IT" sz="1800" spc="-105" dirty="0">
                <a:cs typeface="Times New Roman"/>
              </a:rPr>
              <a:t> </a:t>
            </a:r>
            <a:r>
              <a:rPr lang="it-IT" sz="1800" dirty="0">
                <a:cs typeface="Times New Roman"/>
              </a:rPr>
              <a:t>co</a:t>
            </a:r>
            <a:r>
              <a:rPr lang="it-IT" sz="1800" spc="-15" dirty="0">
                <a:cs typeface="Times New Roman"/>
              </a:rPr>
              <a:t>m</a:t>
            </a:r>
            <a:r>
              <a:rPr lang="it-IT" sz="1800" dirty="0">
                <a:cs typeface="Times New Roman"/>
              </a:rPr>
              <a:t>e </a:t>
            </a:r>
            <a:r>
              <a:rPr lang="it-IT" sz="1800" spc="-105" dirty="0">
                <a:cs typeface="Times New Roman"/>
              </a:rPr>
              <a:t> </a:t>
            </a:r>
            <a:r>
              <a:rPr lang="it-IT" sz="1800" spc="-10" dirty="0">
                <a:cs typeface="Times New Roman"/>
              </a:rPr>
              <a:t>p</a:t>
            </a:r>
            <a:r>
              <a:rPr lang="it-IT" sz="1800" dirty="0">
                <a:cs typeface="Times New Roman"/>
              </a:rPr>
              <a:t>arti </a:t>
            </a:r>
            <a:r>
              <a:rPr lang="it-IT" sz="1800" spc="-105" dirty="0">
                <a:cs typeface="Times New Roman"/>
              </a:rPr>
              <a:t> </a:t>
            </a:r>
            <a:r>
              <a:rPr lang="it-IT" sz="1800" dirty="0">
                <a:cs typeface="Times New Roman"/>
              </a:rPr>
              <a:t>co</a:t>
            </a:r>
            <a:r>
              <a:rPr lang="it-IT" sz="1800" spc="-10" dirty="0">
                <a:cs typeface="Times New Roman"/>
              </a:rPr>
              <a:t>r</a:t>
            </a:r>
            <a:r>
              <a:rPr lang="it-IT" sz="1800" spc="-35" dirty="0">
                <a:cs typeface="Times New Roman"/>
              </a:rPr>
              <a:t>r</a:t>
            </a:r>
            <a:r>
              <a:rPr lang="it-IT" sz="1800" dirty="0">
                <a:cs typeface="Times New Roman"/>
              </a:rPr>
              <a:t>e</a:t>
            </a:r>
            <a:r>
              <a:rPr lang="it-IT" sz="1800" spc="5" dirty="0">
                <a:cs typeface="Times New Roman"/>
              </a:rPr>
              <a:t>l</a:t>
            </a:r>
            <a:r>
              <a:rPr lang="it-IT" sz="1800" dirty="0">
                <a:cs typeface="Times New Roman"/>
              </a:rPr>
              <a:t>a</a:t>
            </a:r>
            <a:r>
              <a:rPr lang="it-IT" sz="1800" spc="-15" dirty="0">
                <a:cs typeface="Times New Roman"/>
              </a:rPr>
              <a:t>t</a:t>
            </a:r>
            <a:r>
              <a:rPr lang="it-IT" sz="1800" dirty="0">
                <a:cs typeface="Times New Roman"/>
              </a:rPr>
              <a:t>e </a:t>
            </a:r>
            <a:r>
              <a:rPr lang="it-IT" sz="1800" spc="-105" dirty="0">
                <a:cs typeface="Times New Roman"/>
              </a:rPr>
              <a:t> </a:t>
            </a:r>
            <a:r>
              <a:rPr lang="it-IT" sz="1800" spc="-10" dirty="0">
                <a:cs typeface="Times New Roman"/>
              </a:rPr>
              <a:t>qu</a:t>
            </a:r>
            <a:r>
              <a:rPr lang="it-IT" sz="1800" dirty="0">
                <a:cs typeface="Times New Roman"/>
              </a:rPr>
              <a:t>e</a:t>
            </a:r>
            <a:r>
              <a:rPr lang="it-IT" sz="1800" spc="5" dirty="0">
                <a:cs typeface="Times New Roman"/>
              </a:rPr>
              <a:t>l</a:t>
            </a:r>
            <a:r>
              <a:rPr lang="it-IT" sz="1800" dirty="0">
                <a:cs typeface="Times New Roman"/>
              </a:rPr>
              <a:t>le </a:t>
            </a:r>
            <a:r>
              <a:rPr lang="it-IT" sz="1800" spc="-100" dirty="0">
                <a:cs typeface="Times New Roman"/>
              </a:rPr>
              <a:t> </a:t>
            </a:r>
            <a:r>
              <a:rPr lang="it-IT" sz="1800" dirty="0">
                <a:cs typeface="Times New Roman"/>
              </a:rPr>
              <a:t>entit</a:t>
            </a:r>
            <a:r>
              <a:rPr lang="it-IT" sz="1800" spc="-15" dirty="0">
                <a:cs typeface="Times New Roman"/>
              </a:rPr>
              <a:t>à</a:t>
            </a:r>
            <a:r>
              <a:rPr lang="it-IT" sz="1800" dirty="0">
                <a:cs typeface="Times New Roman"/>
              </a:rPr>
              <a:t>, </a:t>
            </a:r>
            <a:r>
              <a:rPr lang="it-IT" sz="1800" spc="-105" dirty="0">
                <a:cs typeface="Times New Roman"/>
              </a:rPr>
              <a:t> </a:t>
            </a:r>
            <a:r>
              <a:rPr lang="it-IT" sz="1800" dirty="0">
                <a:cs typeface="Times New Roman"/>
              </a:rPr>
              <a:t>s</a:t>
            </a:r>
            <a:r>
              <a:rPr lang="it-IT" sz="1800" spc="-20" dirty="0">
                <a:cs typeface="Times New Roman"/>
              </a:rPr>
              <a:t>o</a:t>
            </a:r>
            <a:r>
              <a:rPr lang="it-IT" sz="1800" dirty="0">
                <a:cs typeface="Times New Roman"/>
              </a:rPr>
              <a:t>c</a:t>
            </a:r>
            <a:r>
              <a:rPr lang="it-IT" sz="1800" spc="5" dirty="0">
                <a:cs typeface="Times New Roman"/>
              </a:rPr>
              <a:t>i</a:t>
            </a:r>
            <a:r>
              <a:rPr lang="it-IT" sz="1800" dirty="0">
                <a:cs typeface="Times New Roman"/>
              </a:rPr>
              <a:t>età </a:t>
            </a:r>
            <a:r>
              <a:rPr lang="it-IT" sz="1800" spc="-105" dirty="0">
                <a:cs typeface="Times New Roman"/>
              </a:rPr>
              <a:t> </a:t>
            </a:r>
            <a:r>
              <a:rPr lang="it-IT" sz="1800" dirty="0">
                <a:cs typeface="Times New Roman"/>
              </a:rPr>
              <a:t>o enti,  </a:t>
            </a:r>
            <a:r>
              <a:rPr lang="it-IT" sz="1800" spc="-140" dirty="0">
                <a:cs typeface="Times New Roman"/>
              </a:rPr>
              <a:t> </a:t>
            </a:r>
            <a:r>
              <a:rPr lang="it-IT" sz="1800" dirty="0">
                <a:cs typeface="Times New Roman"/>
              </a:rPr>
              <a:t>i  </a:t>
            </a:r>
            <a:r>
              <a:rPr lang="it-IT" sz="1800" spc="-150" dirty="0">
                <a:cs typeface="Times New Roman"/>
              </a:rPr>
              <a:t> </a:t>
            </a:r>
            <a:r>
              <a:rPr lang="it-IT" sz="1800" dirty="0">
                <a:cs typeface="Times New Roman"/>
              </a:rPr>
              <a:t>cui  </a:t>
            </a:r>
            <a:r>
              <a:rPr lang="it-IT" sz="1800" spc="-145" dirty="0">
                <a:cs typeface="Times New Roman"/>
              </a:rPr>
              <a:t> </a:t>
            </a:r>
            <a:r>
              <a:rPr lang="it-IT" sz="1800" dirty="0">
                <a:cs typeface="Times New Roman"/>
              </a:rPr>
              <a:t>r</a:t>
            </a:r>
            <a:r>
              <a:rPr lang="it-IT" sz="1800" spc="-10" dirty="0">
                <a:cs typeface="Times New Roman"/>
              </a:rPr>
              <a:t>a</a:t>
            </a:r>
            <a:r>
              <a:rPr lang="it-IT" sz="1800" dirty="0">
                <a:cs typeface="Times New Roman"/>
              </a:rPr>
              <a:t>p</a:t>
            </a:r>
            <a:r>
              <a:rPr lang="it-IT" sz="1800" spc="-10" dirty="0">
                <a:cs typeface="Times New Roman"/>
              </a:rPr>
              <a:t>p</a:t>
            </a:r>
            <a:r>
              <a:rPr lang="it-IT" sz="1800" dirty="0">
                <a:cs typeface="Times New Roman"/>
              </a:rPr>
              <a:t>orti  </a:t>
            </a:r>
            <a:r>
              <a:rPr lang="it-IT" sz="1800" spc="-135" dirty="0">
                <a:cs typeface="Times New Roman"/>
              </a:rPr>
              <a:t> </a:t>
            </a:r>
            <a:r>
              <a:rPr lang="it-IT" sz="1800" spc="-5" dirty="0">
                <a:cs typeface="Times New Roman"/>
              </a:rPr>
              <a:t>s</a:t>
            </a:r>
            <a:r>
              <a:rPr lang="it-IT" sz="1800" dirty="0">
                <a:cs typeface="Times New Roman"/>
              </a:rPr>
              <a:t>i  </a:t>
            </a:r>
            <a:r>
              <a:rPr lang="it-IT" sz="1800" spc="-150" dirty="0">
                <a:cs typeface="Times New Roman"/>
              </a:rPr>
              <a:t> </a:t>
            </a:r>
            <a:r>
              <a:rPr lang="it-IT" sz="1800" dirty="0">
                <a:cs typeface="Times New Roman"/>
              </a:rPr>
              <a:t>ca</a:t>
            </a:r>
            <a:r>
              <a:rPr lang="it-IT" sz="1800" spc="5" dirty="0">
                <a:cs typeface="Times New Roman"/>
              </a:rPr>
              <a:t>r</a:t>
            </a:r>
            <a:r>
              <a:rPr lang="it-IT" sz="1800" spc="-15" dirty="0">
                <a:cs typeface="Times New Roman"/>
              </a:rPr>
              <a:t>a</a:t>
            </a:r>
            <a:r>
              <a:rPr lang="it-IT" sz="1800" dirty="0">
                <a:cs typeface="Times New Roman"/>
              </a:rPr>
              <a:t>tter</a:t>
            </a:r>
            <a:r>
              <a:rPr lang="it-IT" sz="1800" spc="5" dirty="0">
                <a:cs typeface="Times New Roman"/>
              </a:rPr>
              <a:t>i</a:t>
            </a:r>
            <a:r>
              <a:rPr lang="it-IT" sz="1800" spc="-10" dirty="0">
                <a:cs typeface="Times New Roman"/>
              </a:rPr>
              <a:t>z</a:t>
            </a:r>
            <a:r>
              <a:rPr lang="it-IT" sz="1800" spc="-20" dirty="0">
                <a:cs typeface="Times New Roman"/>
              </a:rPr>
              <a:t>z</a:t>
            </a:r>
            <a:r>
              <a:rPr lang="it-IT" sz="1800" spc="10" dirty="0">
                <a:cs typeface="Times New Roman"/>
              </a:rPr>
              <a:t>a</a:t>
            </a:r>
            <a:r>
              <a:rPr lang="it-IT" sz="1800" dirty="0">
                <a:cs typeface="Times New Roman"/>
              </a:rPr>
              <a:t>no  </a:t>
            </a:r>
            <a:r>
              <a:rPr lang="it-IT" sz="1800" spc="-135" dirty="0">
                <a:cs typeface="Times New Roman"/>
              </a:rPr>
              <a:t> </a:t>
            </a:r>
            <a:r>
              <a:rPr lang="it-IT" sz="1800" dirty="0">
                <a:cs typeface="Times New Roman"/>
              </a:rPr>
              <a:t>in  </a:t>
            </a:r>
            <a:r>
              <a:rPr lang="it-IT" sz="1800" spc="-155" dirty="0">
                <a:cs typeface="Times New Roman"/>
              </a:rPr>
              <a:t> </a:t>
            </a:r>
            <a:r>
              <a:rPr lang="it-IT" sz="1800" spc="-35" dirty="0">
                <a:cs typeface="Times New Roman"/>
              </a:rPr>
              <a:t>r</a:t>
            </a:r>
            <a:r>
              <a:rPr lang="it-IT" sz="1800" dirty="0">
                <a:cs typeface="Times New Roman"/>
              </a:rPr>
              <a:t>e</a:t>
            </a:r>
            <a:r>
              <a:rPr lang="it-IT" sz="1800" spc="5" dirty="0">
                <a:cs typeface="Times New Roman"/>
              </a:rPr>
              <a:t>l</a:t>
            </a:r>
            <a:r>
              <a:rPr lang="it-IT" sz="1800" dirty="0">
                <a:cs typeface="Times New Roman"/>
              </a:rPr>
              <a:t>a</a:t>
            </a:r>
            <a:r>
              <a:rPr lang="it-IT" sz="1800" spc="-20" dirty="0">
                <a:cs typeface="Times New Roman"/>
              </a:rPr>
              <a:t>z</a:t>
            </a:r>
            <a:r>
              <a:rPr lang="it-IT" sz="1800" dirty="0">
                <a:cs typeface="Times New Roman"/>
              </a:rPr>
              <a:t>ioni  </a:t>
            </a:r>
            <a:r>
              <a:rPr lang="it-IT" sz="1800" spc="-135" dirty="0">
                <a:cs typeface="Times New Roman"/>
              </a:rPr>
              <a:t> </a:t>
            </a:r>
            <a:r>
              <a:rPr lang="it-IT" sz="1800" dirty="0">
                <a:cs typeface="Times New Roman"/>
              </a:rPr>
              <a:t>soci</a:t>
            </a:r>
            <a:r>
              <a:rPr lang="it-IT" sz="1800" spc="5" dirty="0">
                <a:cs typeface="Times New Roman"/>
              </a:rPr>
              <a:t>e</a:t>
            </a:r>
            <a:r>
              <a:rPr lang="it-IT" sz="1800" spc="-15" dirty="0">
                <a:cs typeface="Times New Roman"/>
              </a:rPr>
              <a:t>t</a:t>
            </a:r>
            <a:r>
              <a:rPr lang="it-IT" sz="1800" dirty="0">
                <a:cs typeface="Times New Roman"/>
              </a:rPr>
              <a:t>ar</a:t>
            </a:r>
            <a:r>
              <a:rPr lang="it-IT" sz="1800" spc="5" dirty="0">
                <a:cs typeface="Times New Roman"/>
              </a:rPr>
              <a:t>i</a:t>
            </a:r>
            <a:r>
              <a:rPr lang="it-IT" sz="1800" dirty="0">
                <a:cs typeface="Times New Roman"/>
              </a:rPr>
              <a:t>e partec</a:t>
            </a:r>
            <a:r>
              <a:rPr lang="it-IT" sz="1800" spc="5" dirty="0">
                <a:cs typeface="Times New Roman"/>
              </a:rPr>
              <a:t>i</a:t>
            </a:r>
            <a:r>
              <a:rPr lang="it-IT" sz="1800" dirty="0">
                <a:cs typeface="Times New Roman"/>
              </a:rPr>
              <a:t>pativ</a:t>
            </a:r>
            <a:r>
              <a:rPr lang="it-IT" sz="1800" spc="-10" dirty="0">
                <a:cs typeface="Times New Roman"/>
              </a:rPr>
              <a:t>e</a:t>
            </a:r>
            <a:r>
              <a:rPr lang="it-IT" sz="1800" dirty="0">
                <a:cs typeface="Times New Roman"/>
              </a:rPr>
              <a:t>,</a:t>
            </a:r>
            <a:r>
              <a:rPr lang="it-IT" sz="1800" spc="160" dirty="0">
                <a:cs typeface="Times New Roman"/>
              </a:rPr>
              <a:t> </a:t>
            </a:r>
            <a:r>
              <a:rPr lang="it-IT" sz="1800" spc="-10" dirty="0">
                <a:cs typeface="Times New Roman"/>
              </a:rPr>
              <a:t>i</a:t>
            </a:r>
            <a:r>
              <a:rPr lang="it-IT" sz="1800" dirty="0">
                <a:cs typeface="Times New Roman"/>
              </a:rPr>
              <a:t>n</a:t>
            </a:r>
            <a:r>
              <a:rPr lang="it-IT" sz="1800" spc="155" dirty="0">
                <a:cs typeface="Times New Roman"/>
              </a:rPr>
              <a:t> </a:t>
            </a:r>
            <a:r>
              <a:rPr lang="it-IT" sz="1800" dirty="0">
                <a:cs typeface="Times New Roman"/>
              </a:rPr>
              <a:t>rapporti</a:t>
            </a:r>
            <a:r>
              <a:rPr lang="it-IT" sz="1800" spc="165" dirty="0">
                <a:cs typeface="Times New Roman"/>
              </a:rPr>
              <a:t> </a:t>
            </a:r>
            <a:r>
              <a:rPr lang="it-IT" sz="1800" spc="-5" dirty="0">
                <a:cs typeface="Times New Roman"/>
              </a:rPr>
              <a:t>d</a:t>
            </a:r>
            <a:r>
              <a:rPr lang="it-IT" sz="1800" dirty="0">
                <a:cs typeface="Times New Roman"/>
              </a:rPr>
              <a:t>i</a:t>
            </a:r>
            <a:r>
              <a:rPr lang="it-IT" sz="1800" spc="155" dirty="0">
                <a:cs typeface="Times New Roman"/>
              </a:rPr>
              <a:t> </a:t>
            </a:r>
            <a:r>
              <a:rPr lang="it-IT" sz="1800" spc="-10" dirty="0">
                <a:cs typeface="Times New Roman"/>
              </a:rPr>
              <a:t>i</a:t>
            </a:r>
            <a:r>
              <a:rPr lang="it-IT" sz="1800" dirty="0">
                <a:cs typeface="Times New Roman"/>
              </a:rPr>
              <a:t>nfl</a:t>
            </a:r>
            <a:r>
              <a:rPr lang="it-IT" sz="1800" spc="-10" dirty="0">
                <a:cs typeface="Times New Roman"/>
              </a:rPr>
              <a:t>u</a:t>
            </a:r>
            <a:r>
              <a:rPr lang="it-IT" sz="1800" dirty="0">
                <a:cs typeface="Times New Roman"/>
              </a:rPr>
              <a:t>e</a:t>
            </a:r>
            <a:r>
              <a:rPr lang="it-IT" sz="1800" spc="10" dirty="0">
                <a:cs typeface="Times New Roman"/>
              </a:rPr>
              <a:t>n</a:t>
            </a:r>
            <a:r>
              <a:rPr lang="it-IT" sz="1800" spc="-20" dirty="0">
                <a:cs typeface="Times New Roman"/>
              </a:rPr>
              <a:t>z</a:t>
            </a:r>
            <a:r>
              <a:rPr lang="it-IT" sz="1800" dirty="0">
                <a:cs typeface="Times New Roman"/>
              </a:rPr>
              <a:t>a</a:t>
            </a:r>
            <a:r>
              <a:rPr lang="it-IT" sz="1800" spc="160" dirty="0">
                <a:cs typeface="Times New Roman"/>
              </a:rPr>
              <a:t> </a:t>
            </a:r>
            <a:r>
              <a:rPr lang="it-IT" sz="1800" spc="-5" dirty="0">
                <a:cs typeface="Times New Roman"/>
              </a:rPr>
              <a:t>d</a:t>
            </a:r>
            <a:r>
              <a:rPr lang="it-IT" sz="1800" dirty="0">
                <a:cs typeface="Times New Roman"/>
              </a:rPr>
              <a:t>i</a:t>
            </a:r>
            <a:r>
              <a:rPr lang="it-IT" sz="1800" spc="165" dirty="0">
                <a:cs typeface="Times New Roman"/>
              </a:rPr>
              <a:t> </a:t>
            </a:r>
            <a:r>
              <a:rPr lang="it-IT" sz="1800" dirty="0">
                <a:cs typeface="Times New Roman"/>
              </a:rPr>
              <a:t>nat</a:t>
            </a:r>
            <a:r>
              <a:rPr lang="it-IT" sz="1800" spc="-10" dirty="0">
                <a:cs typeface="Times New Roman"/>
              </a:rPr>
              <a:t>u</a:t>
            </a:r>
            <a:r>
              <a:rPr lang="it-IT" sz="1800" dirty="0">
                <a:cs typeface="Times New Roman"/>
              </a:rPr>
              <a:t>ra</a:t>
            </a:r>
            <a:r>
              <a:rPr lang="it-IT" sz="1800" spc="165" dirty="0">
                <a:cs typeface="Times New Roman"/>
              </a:rPr>
              <a:t> </a:t>
            </a:r>
            <a:r>
              <a:rPr lang="it-IT" sz="1800" dirty="0">
                <a:cs typeface="Times New Roman"/>
              </a:rPr>
              <a:t>contrattua</a:t>
            </a:r>
            <a:r>
              <a:rPr lang="it-IT" sz="1800" spc="-15" dirty="0">
                <a:cs typeface="Times New Roman"/>
              </a:rPr>
              <a:t>l</a:t>
            </a:r>
            <a:r>
              <a:rPr lang="it-IT" sz="1800" dirty="0">
                <a:cs typeface="Times New Roman"/>
              </a:rPr>
              <a:t>e,</a:t>
            </a:r>
            <a:r>
              <a:rPr lang="it-IT" sz="1800" spc="160" dirty="0">
                <a:cs typeface="Times New Roman"/>
              </a:rPr>
              <a:t> </a:t>
            </a:r>
            <a:r>
              <a:rPr lang="it-IT" sz="1800" dirty="0">
                <a:cs typeface="Times New Roman"/>
              </a:rPr>
              <a:t>in di</a:t>
            </a:r>
            <a:r>
              <a:rPr lang="it-IT" sz="1800" spc="-10" dirty="0">
                <a:cs typeface="Times New Roman"/>
              </a:rPr>
              <a:t>s</a:t>
            </a:r>
            <a:r>
              <a:rPr lang="it-IT" sz="1800" dirty="0">
                <a:cs typeface="Times New Roman"/>
              </a:rPr>
              <a:t>po</a:t>
            </a:r>
            <a:r>
              <a:rPr lang="it-IT" sz="1800" spc="-10" dirty="0">
                <a:cs typeface="Times New Roman"/>
              </a:rPr>
              <a:t>s</a:t>
            </a:r>
            <a:r>
              <a:rPr lang="it-IT" sz="1800" dirty="0">
                <a:cs typeface="Times New Roman"/>
              </a:rPr>
              <a:t>i</a:t>
            </a:r>
            <a:r>
              <a:rPr lang="it-IT" sz="1800" spc="-20" dirty="0">
                <a:cs typeface="Times New Roman"/>
              </a:rPr>
              <a:t>z</a:t>
            </a:r>
            <a:r>
              <a:rPr lang="it-IT" sz="1800" dirty="0">
                <a:cs typeface="Times New Roman"/>
              </a:rPr>
              <a:t>ioni</a:t>
            </a:r>
            <a:r>
              <a:rPr lang="it-IT" sz="1800" spc="10" dirty="0">
                <a:cs typeface="Times New Roman"/>
              </a:rPr>
              <a:t> </a:t>
            </a:r>
            <a:r>
              <a:rPr lang="it-IT" sz="1800" dirty="0">
                <a:cs typeface="Times New Roman"/>
              </a:rPr>
              <a:t>stat</a:t>
            </a:r>
            <a:r>
              <a:rPr lang="it-IT" sz="1800" spc="-10" dirty="0">
                <a:cs typeface="Times New Roman"/>
              </a:rPr>
              <a:t>u</a:t>
            </a:r>
            <a:r>
              <a:rPr lang="it-IT" sz="1800" dirty="0">
                <a:cs typeface="Times New Roman"/>
              </a:rPr>
              <a:t>tarie</a:t>
            </a:r>
            <a:r>
              <a:rPr lang="it-IT" sz="1800" spc="15" dirty="0">
                <a:cs typeface="Times New Roman"/>
              </a:rPr>
              <a:t> </a:t>
            </a:r>
            <a:r>
              <a:rPr lang="it-IT" sz="1800" dirty="0">
                <a:cs typeface="Times New Roman"/>
              </a:rPr>
              <a:t>o</a:t>
            </a:r>
            <a:r>
              <a:rPr lang="it-IT" sz="1800" spc="-10" dirty="0">
                <a:cs typeface="Times New Roman"/>
              </a:rPr>
              <a:t> </a:t>
            </a:r>
            <a:r>
              <a:rPr lang="it-IT" sz="1800" dirty="0">
                <a:cs typeface="Times New Roman"/>
              </a:rPr>
              <a:t>in </a:t>
            </a:r>
            <a:r>
              <a:rPr lang="it-IT" sz="1800" spc="-35" dirty="0">
                <a:cs typeface="Times New Roman"/>
              </a:rPr>
              <a:t>r</a:t>
            </a:r>
            <a:r>
              <a:rPr lang="it-IT" sz="1800" dirty="0">
                <a:cs typeface="Times New Roman"/>
              </a:rPr>
              <a:t>e</a:t>
            </a:r>
            <a:r>
              <a:rPr lang="it-IT" sz="1800" spc="5" dirty="0">
                <a:cs typeface="Times New Roman"/>
              </a:rPr>
              <a:t>l</a:t>
            </a:r>
            <a:r>
              <a:rPr lang="it-IT" sz="1800" dirty="0">
                <a:cs typeface="Times New Roman"/>
              </a:rPr>
              <a:t>a</a:t>
            </a:r>
            <a:r>
              <a:rPr lang="it-IT" sz="1800" spc="-20" dirty="0">
                <a:cs typeface="Times New Roman"/>
              </a:rPr>
              <a:t>z</a:t>
            </a:r>
            <a:r>
              <a:rPr lang="it-IT" sz="1800" dirty="0">
                <a:cs typeface="Times New Roman"/>
              </a:rPr>
              <a:t>ioni</a:t>
            </a:r>
            <a:r>
              <a:rPr lang="it-IT" sz="1800" spc="10" dirty="0">
                <a:cs typeface="Times New Roman"/>
              </a:rPr>
              <a:t> </a:t>
            </a:r>
            <a:r>
              <a:rPr lang="it-IT" sz="1800" spc="-5" dirty="0">
                <a:cs typeface="Times New Roman"/>
              </a:rPr>
              <a:t>d</a:t>
            </a:r>
            <a:r>
              <a:rPr lang="it-IT" sz="1800" dirty="0">
                <a:cs typeface="Times New Roman"/>
              </a:rPr>
              <a:t>i</a:t>
            </a:r>
            <a:r>
              <a:rPr lang="it-IT" sz="1800" spc="-5" dirty="0">
                <a:cs typeface="Times New Roman"/>
              </a:rPr>
              <a:t> </a:t>
            </a:r>
            <a:r>
              <a:rPr lang="it-IT" sz="1800" dirty="0">
                <a:cs typeface="Times New Roman"/>
              </a:rPr>
              <a:t>alt</a:t>
            </a:r>
            <a:r>
              <a:rPr lang="it-IT" sz="1800" spc="5" dirty="0">
                <a:cs typeface="Times New Roman"/>
              </a:rPr>
              <a:t>r</a:t>
            </a:r>
            <a:r>
              <a:rPr lang="it-IT" sz="1800" dirty="0">
                <a:cs typeface="Times New Roman"/>
              </a:rPr>
              <a:t>a</a:t>
            </a:r>
            <a:r>
              <a:rPr lang="it-IT" sz="1800" spc="-5" dirty="0">
                <a:cs typeface="Times New Roman"/>
              </a:rPr>
              <a:t> </a:t>
            </a:r>
            <a:r>
              <a:rPr lang="it-IT" sz="1800" dirty="0">
                <a:cs typeface="Times New Roman"/>
              </a:rPr>
              <a:t>nat</a:t>
            </a:r>
            <a:r>
              <a:rPr lang="it-IT" sz="1800" spc="-10" dirty="0">
                <a:cs typeface="Times New Roman"/>
              </a:rPr>
              <a:t>u</a:t>
            </a:r>
            <a:r>
              <a:rPr lang="it-IT" sz="1800" dirty="0">
                <a:cs typeface="Times New Roman"/>
              </a:rPr>
              <a:t>r</a:t>
            </a:r>
            <a:r>
              <a:rPr lang="it-IT" sz="1800" spc="5" dirty="0">
                <a:cs typeface="Times New Roman"/>
              </a:rPr>
              <a:t>a</a:t>
            </a:r>
            <a:r>
              <a:rPr lang="it-IT" sz="1800" dirty="0">
                <a:cs typeface="Times New Roman"/>
              </a:rPr>
              <a:t>.</a:t>
            </a:r>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55</a:t>
            </a:fld>
            <a:endParaRPr lang="it-IT"/>
          </a:p>
        </p:txBody>
      </p:sp>
    </p:spTree>
    <p:extLst>
      <p:ext uri="{BB962C8B-B14F-4D97-AF65-F5344CB8AC3E}">
        <p14:creationId xmlns:p14="http://schemas.microsoft.com/office/powerpoint/2010/main" val="41239339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1" y="127591"/>
            <a:ext cx="12192001" cy="689811"/>
          </a:xfrm>
        </p:spPr>
        <p:txBody>
          <a:bodyPr>
            <a:normAutofit fontScale="90000"/>
          </a:bodyPr>
          <a:lstStyle/>
          <a:p>
            <a:r>
              <a:rPr lang="it-IT" altLang="it-IT" dirty="0"/>
              <a:t>Contenuto della nota integrativa: eventi successivi alla chiusura dell’esercizio</a:t>
            </a:r>
          </a:p>
        </p:txBody>
      </p:sp>
      <p:sp>
        <p:nvSpPr>
          <p:cNvPr id="4" name="Segnaposto contenuto 2"/>
          <p:cNvSpPr txBox="1">
            <a:spLocks/>
          </p:cNvSpPr>
          <p:nvPr/>
        </p:nvSpPr>
        <p:spPr>
          <a:xfrm>
            <a:off x="499729" y="1519150"/>
            <a:ext cx="11192540" cy="379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1, n. 22 </a:t>
            </a:r>
            <a:r>
              <a:rPr lang="it-IT" altLang="it-IT" sz="2400" i="1" dirty="0" err="1"/>
              <a:t>quarter</a:t>
            </a:r>
            <a:endParaRPr lang="it-IT" altLang="it-IT" sz="2400" i="1" dirty="0"/>
          </a:p>
          <a:p>
            <a:pPr marL="0" indent="0" algn="just">
              <a:buNone/>
            </a:pPr>
            <a:endParaRPr lang="it-IT" altLang="it-IT" sz="2400" dirty="0"/>
          </a:p>
          <a:p>
            <a:pPr marL="0" indent="0" algn="just">
              <a:buNone/>
            </a:pPr>
            <a:endParaRPr lang="it-IT" altLang="it-IT" sz="500" dirty="0"/>
          </a:p>
          <a:p>
            <a:pPr marL="0" indent="0" algn="just">
              <a:buNone/>
            </a:pPr>
            <a:r>
              <a:rPr lang="it-IT" sz="2400" dirty="0"/>
              <a:t>La natura e l’effetto patrimoniale, finanziario ed economico dei fatti di rilievo avvenuti dopo la chiusura dell’esercizio</a:t>
            </a:r>
          </a:p>
          <a:p>
            <a:pPr marL="0" indent="0" algn="just">
              <a:buNone/>
            </a:pPr>
            <a:endParaRPr lang="it-IT" sz="2400" dirty="0"/>
          </a:p>
          <a:p>
            <a:pPr marL="0" indent="0" algn="just">
              <a:buNone/>
            </a:pPr>
            <a:endParaRPr lang="it-IT" sz="2400" dirty="0"/>
          </a:p>
          <a:p>
            <a:pPr marL="0" indent="0" algn="just">
              <a:buNone/>
            </a:pPr>
            <a:r>
              <a:rPr lang="it-IT" sz="2400" dirty="0"/>
              <a:t>In merito è stato abrogato il punto 5) dell’art. 2428 e l’informazione in essa contenuta è stata riportata nella nota integrativa</a:t>
            </a:r>
            <a:endParaRPr lang="it-IT" sz="2000" dirty="0"/>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56</a:t>
            </a:fld>
            <a:endParaRPr lang="it-IT"/>
          </a:p>
        </p:txBody>
      </p:sp>
    </p:spTree>
    <p:extLst>
      <p:ext uri="{BB962C8B-B14F-4D97-AF65-F5344CB8AC3E}">
        <p14:creationId xmlns:p14="http://schemas.microsoft.com/office/powerpoint/2010/main" val="3863132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1" y="127591"/>
            <a:ext cx="12192001" cy="689811"/>
          </a:xfrm>
        </p:spPr>
        <p:txBody>
          <a:bodyPr>
            <a:normAutofit fontScale="90000"/>
          </a:bodyPr>
          <a:lstStyle/>
          <a:p>
            <a:r>
              <a:rPr lang="it-IT" altLang="it-IT" dirty="0"/>
              <a:t>Contenuto della nota integrativa: la proposta di destinazione del risultato di esercizio</a:t>
            </a:r>
          </a:p>
        </p:txBody>
      </p:sp>
      <p:sp>
        <p:nvSpPr>
          <p:cNvPr id="4" name="Segnaposto contenuto 2"/>
          <p:cNvSpPr txBox="1">
            <a:spLocks/>
          </p:cNvSpPr>
          <p:nvPr/>
        </p:nvSpPr>
        <p:spPr>
          <a:xfrm>
            <a:off x="499729" y="1519150"/>
            <a:ext cx="11192540" cy="379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1, n. 22 </a:t>
            </a:r>
            <a:r>
              <a:rPr lang="it-IT" altLang="it-IT" sz="2400" i="1" dirty="0" err="1"/>
              <a:t>septies</a:t>
            </a:r>
            <a:endParaRPr lang="it-IT" altLang="it-IT" sz="2400" i="1" dirty="0"/>
          </a:p>
          <a:p>
            <a:pPr marL="0" indent="0" algn="just">
              <a:buNone/>
            </a:pPr>
            <a:endParaRPr lang="it-IT" altLang="it-IT" sz="2400" dirty="0"/>
          </a:p>
          <a:p>
            <a:pPr marL="0" indent="0" algn="just">
              <a:buNone/>
            </a:pPr>
            <a:endParaRPr lang="it-IT" altLang="it-IT" sz="500" dirty="0"/>
          </a:p>
          <a:p>
            <a:pPr marL="0" indent="0" algn="just">
              <a:buNone/>
            </a:pPr>
            <a:r>
              <a:rPr lang="it-IT" dirty="0"/>
              <a:t>La proposta di destinazione degli utili o di copertura delle perdite</a:t>
            </a:r>
            <a:endParaRPr lang="it-IT" sz="2400" dirty="0"/>
          </a:p>
          <a:p>
            <a:pPr marL="0" indent="0" algn="just">
              <a:buNone/>
            </a:pPr>
            <a:endParaRPr lang="it-IT" sz="2400" dirty="0"/>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57</a:t>
            </a:fld>
            <a:endParaRPr lang="it-IT"/>
          </a:p>
        </p:txBody>
      </p:sp>
    </p:spTree>
    <p:extLst>
      <p:ext uri="{BB962C8B-B14F-4D97-AF65-F5344CB8AC3E}">
        <p14:creationId xmlns:p14="http://schemas.microsoft.com/office/powerpoint/2010/main" val="28708179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1" y="127591"/>
            <a:ext cx="12192001" cy="689811"/>
          </a:xfrm>
        </p:spPr>
        <p:txBody>
          <a:bodyPr>
            <a:normAutofit fontScale="90000"/>
          </a:bodyPr>
          <a:lstStyle/>
          <a:p>
            <a:r>
              <a:rPr lang="it-IT" altLang="it-IT" dirty="0"/>
              <a:t>Contenuto della nota integrativa: ordine di presentazioni delle informazioni</a:t>
            </a:r>
          </a:p>
        </p:txBody>
      </p:sp>
      <p:sp>
        <p:nvSpPr>
          <p:cNvPr id="4" name="Segnaposto contenuto 2"/>
          <p:cNvSpPr txBox="1">
            <a:spLocks/>
          </p:cNvSpPr>
          <p:nvPr/>
        </p:nvSpPr>
        <p:spPr>
          <a:xfrm>
            <a:off x="499729" y="1519150"/>
            <a:ext cx="11192540" cy="3797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altLang="it-IT" sz="2400" dirty="0"/>
              <a:t>Art. 2427 comma 2</a:t>
            </a:r>
          </a:p>
          <a:p>
            <a:pPr marL="0" indent="0" algn="just">
              <a:buNone/>
            </a:pPr>
            <a:endParaRPr lang="it-IT" altLang="it-IT" sz="2400" dirty="0"/>
          </a:p>
          <a:p>
            <a:pPr marL="0" indent="0" algn="just">
              <a:buNone/>
            </a:pPr>
            <a:endParaRPr lang="it-IT" altLang="it-IT" sz="500" dirty="0"/>
          </a:p>
          <a:p>
            <a:pPr marL="0" indent="0" algn="just">
              <a:buNone/>
            </a:pPr>
            <a:r>
              <a:rPr lang="it-IT" dirty="0"/>
              <a:t>Le informazioni in nota integrativa relative alle voci dello stato patrimoniale e del conto economico sono presentate secondo l’ordine in cui le relative voci sono indicate nello stato patrimoniale e nel conto economico</a:t>
            </a:r>
            <a:endParaRPr lang="it-IT" sz="2400" dirty="0"/>
          </a:p>
        </p:txBody>
      </p:sp>
      <p:sp>
        <p:nvSpPr>
          <p:cNvPr id="2" name="Segnaposto numero diapositiva 1"/>
          <p:cNvSpPr>
            <a:spLocks noGrp="1"/>
          </p:cNvSpPr>
          <p:nvPr>
            <p:ph type="sldNum" sz="quarter" idx="12"/>
          </p:nvPr>
        </p:nvSpPr>
        <p:spPr/>
        <p:txBody>
          <a:bodyPr/>
          <a:lstStyle/>
          <a:p>
            <a:fld id="{3AAAE0FF-0C63-4367-A140-7DF77F2CA4CC}" type="slidenum">
              <a:rPr lang="it-IT" smtClean="0"/>
              <a:pPr/>
              <a:t>58</a:t>
            </a:fld>
            <a:endParaRPr lang="it-IT"/>
          </a:p>
        </p:txBody>
      </p:sp>
    </p:spTree>
    <p:extLst>
      <p:ext uri="{BB962C8B-B14F-4D97-AF65-F5344CB8AC3E}">
        <p14:creationId xmlns:p14="http://schemas.microsoft.com/office/powerpoint/2010/main" val="28708477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F1E2D"/>
            </a:gs>
            <a:gs pos="100000">
              <a:srgbClr val="F33E33"/>
            </a:gs>
          </a:gsLst>
          <a:lin ang="10800000" scaled="1"/>
          <a:tileRect/>
        </a:gradFill>
        <a:effectLst/>
      </p:bgPr>
    </p:bg>
    <p:spTree>
      <p:nvGrpSpPr>
        <p:cNvPr id="1" name=""/>
        <p:cNvGrpSpPr/>
        <p:nvPr/>
      </p:nvGrpSpPr>
      <p:grpSpPr>
        <a:xfrm>
          <a:off x="0" y="0"/>
          <a:ext cx="0" cy="0"/>
          <a:chOff x="0" y="0"/>
          <a:chExt cx="0" cy="0"/>
        </a:xfrm>
      </p:grpSpPr>
      <p:sp>
        <p:nvSpPr>
          <p:cNvPr id="2" name="Titolo 1"/>
          <p:cNvSpPr txBox="1">
            <a:spLocks noGrp="1"/>
          </p:cNvSpPr>
          <p:nvPr>
            <p:ph type="ctrTitle"/>
          </p:nvPr>
        </p:nvSpPr>
        <p:spPr>
          <a:xfrm>
            <a:off x="242684" y="2343681"/>
            <a:ext cx="10363200" cy="1077860"/>
          </a:xfrm>
          <a:noFill/>
          <a:ln w="9525">
            <a:noFill/>
            <a:miter lim="800000"/>
            <a:headEnd/>
            <a:tailEnd/>
          </a:ln>
        </p:spPr>
        <p:txBody>
          <a:bodyPr wrap="square" lIns="92075" tIns="46038" rIns="92075" bIns="46038">
            <a:spAutoFit/>
          </a:bodyPr>
          <a:lstStyle/>
          <a:p>
            <a:pPr algn="l"/>
            <a:r>
              <a:rPr lang="it-IT" sz="3200" dirty="0">
                <a:solidFill>
                  <a:schemeClr val="bg1"/>
                </a:solidFill>
                <a:latin typeface="Rotis Semi Sans Std 75 Extra Bo" charset="0"/>
              </a:rPr>
              <a:t>LA RIFORMA APPORTATA DAL D.LGS. 139/2015</a:t>
            </a:r>
            <a:br>
              <a:rPr lang="it-IT" sz="3200" dirty="0">
                <a:solidFill>
                  <a:schemeClr val="bg1"/>
                </a:solidFill>
                <a:latin typeface="Rotis Semi Sans Std 75 Extra Bo" charset="0"/>
              </a:rPr>
            </a:br>
            <a:r>
              <a:rPr lang="it-IT" sz="3200" dirty="0">
                <a:solidFill>
                  <a:schemeClr val="bg1"/>
                </a:solidFill>
                <a:latin typeface="Rotis Semi Sans Std 75 Extra Bo" charset="0"/>
              </a:rPr>
              <a:t>Le valutazioni</a:t>
            </a:r>
          </a:p>
        </p:txBody>
      </p:sp>
    </p:spTree>
    <p:extLst>
      <p:ext uri="{BB962C8B-B14F-4D97-AF65-F5344CB8AC3E}">
        <p14:creationId xmlns:p14="http://schemas.microsoft.com/office/powerpoint/2010/main" val="101578676"/>
      </p:ext>
    </p:extLst>
  </p:cSld>
  <p:clrMapOvr>
    <a:overrideClrMapping bg1="lt1" tx1="dk1" bg2="lt2" tx2="dk2" accent1="accent1" accent2="accent2" accent3="accent3" accent4="accent4" accent5="accent5" accent6="accent6" hlink="hlink" folHlink="folHlink"/>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postulato della rilevanza</a:t>
            </a:r>
          </a:p>
        </p:txBody>
      </p:sp>
    </p:spTree>
    <p:extLst>
      <p:ext uri="{BB962C8B-B14F-4D97-AF65-F5344CB8AC3E}">
        <p14:creationId xmlns:p14="http://schemas.microsoft.com/office/powerpoint/2010/main" val="1524885237"/>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criterio del costo ammortizzato e l’attualizzazione (aspetti generali)</a:t>
            </a:r>
          </a:p>
        </p:txBody>
      </p:sp>
    </p:spTree>
    <p:extLst>
      <p:ext uri="{BB962C8B-B14F-4D97-AF65-F5344CB8AC3E}">
        <p14:creationId xmlns:p14="http://schemas.microsoft.com/office/powerpoint/2010/main" val="4045608145"/>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normAutofit/>
          </a:bodyPr>
          <a:lstStyle/>
          <a:p>
            <a:r>
              <a:rPr lang="it-IT" altLang="it-IT" sz="3200" b="0" dirty="0">
                <a:latin typeface="+mj-lt"/>
              </a:rPr>
              <a:t>Relazione governativa</a:t>
            </a:r>
          </a:p>
        </p:txBody>
      </p:sp>
      <p:sp>
        <p:nvSpPr>
          <p:cNvPr id="11267" name="Segnaposto contenuto 2"/>
          <p:cNvSpPr>
            <a:spLocks noGrp="1"/>
          </p:cNvSpPr>
          <p:nvPr>
            <p:ph idx="1"/>
          </p:nvPr>
        </p:nvSpPr>
        <p:spPr>
          <a:xfrm>
            <a:off x="861237" y="1485645"/>
            <a:ext cx="10459988" cy="2948132"/>
          </a:xfrm>
        </p:spPr>
        <p:txBody>
          <a:bodyPr/>
          <a:lstStyle/>
          <a:p>
            <a:pPr algn="just"/>
            <a:r>
              <a:rPr lang="it-IT" altLang="it-IT" sz="2800" dirty="0">
                <a:solidFill>
                  <a:schemeClr val="tx1"/>
                </a:solidFill>
                <a:latin typeface="+mn-lt"/>
              </a:rPr>
              <a:t>«Per la definizione di costo ammortizzato si rinvia ai principi contabili internazionali omologati dall'Unione europea. Nella nuova formulazione, la norma impone inoltre che la valutazione dei crediti e dei debiti sia effettuata tenendo conto anche del fattore temporale. Ciò implica la necessità di "attualizzare" i crediti e i debiti che, al momento della rilevazione iniziale, non sono produttivi di interessi (o producono interessi secondo un tasso significativamente inferiore a quello di mercato).»</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61</a:t>
            </a:fld>
            <a:endParaRPr lang="it-IT"/>
          </a:p>
        </p:txBody>
      </p:sp>
    </p:spTree>
    <p:extLst>
      <p:ext uri="{BB962C8B-B14F-4D97-AF65-F5344CB8AC3E}">
        <p14:creationId xmlns:p14="http://schemas.microsoft.com/office/powerpoint/2010/main" val="5479276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69851" y="1335457"/>
            <a:ext cx="11185451" cy="4154984"/>
          </a:xfrm>
          <a:prstGeom prst="rect">
            <a:avLst/>
          </a:prstGeom>
          <a:noFill/>
        </p:spPr>
        <p:txBody>
          <a:bodyPr wrap="square">
            <a:spAutoFit/>
          </a:bodyPr>
          <a:lstStyle/>
          <a:p>
            <a:pPr algn="just">
              <a:defRPr/>
            </a:pPr>
            <a:r>
              <a:rPr lang="it-IT" sz="2400" dirty="0"/>
              <a:t>Il costo ammortizzato è rappresentativo di: </a:t>
            </a:r>
          </a:p>
          <a:p>
            <a:pPr algn="just">
              <a:defRPr/>
            </a:pPr>
            <a:endParaRPr lang="it-IT" sz="2400" dirty="0"/>
          </a:p>
          <a:p>
            <a:pPr marL="342900" indent="-342900" algn="just">
              <a:buFont typeface="Wingdings" panose="05000000000000000000" pitchFamily="2" charset="2"/>
              <a:buChar char="q"/>
              <a:defRPr/>
            </a:pPr>
            <a:r>
              <a:rPr lang="it-IT" sz="2400" dirty="0"/>
              <a:t>il </a:t>
            </a:r>
            <a:r>
              <a:rPr lang="it-IT" sz="2400" b="1" dirty="0"/>
              <a:t>valore</a:t>
            </a:r>
            <a:r>
              <a:rPr lang="it-IT" sz="2400" dirty="0"/>
              <a:t> a cui </a:t>
            </a:r>
            <a:r>
              <a:rPr lang="it-IT" sz="2400" b="1" dirty="0"/>
              <a:t>un’attività o passività finanziaria </a:t>
            </a:r>
            <a:r>
              <a:rPr lang="it-IT" sz="2400" dirty="0"/>
              <a:t>è stata valutata al momento della rilevazione iniziale al netto dei rimborsi di capitale;</a:t>
            </a:r>
          </a:p>
          <a:p>
            <a:pPr marL="342900" indent="-342900" algn="just">
              <a:buFont typeface="Wingdings" panose="05000000000000000000" pitchFamily="2" charset="2"/>
              <a:buChar char="q"/>
              <a:defRPr/>
            </a:pPr>
            <a:endParaRPr lang="it-IT" sz="2400" dirty="0"/>
          </a:p>
          <a:p>
            <a:pPr marL="342900" indent="-342900" algn="just">
              <a:buFont typeface="Wingdings" panose="05000000000000000000" pitchFamily="2" charset="2"/>
              <a:buChar char="q"/>
              <a:defRPr/>
            </a:pPr>
            <a:r>
              <a:rPr lang="it-IT" sz="2400" dirty="0"/>
              <a:t>a cui si aggiunge o si sottrae l’ammortamento cumulato utilizzando il criterio dell’interesse effettivo su qualsiasi differenza tra il valore iniziale e quello a scadenza </a:t>
            </a:r>
          </a:p>
          <a:p>
            <a:pPr marL="342900" indent="-342900" algn="just">
              <a:buFont typeface="Wingdings" panose="05000000000000000000" pitchFamily="2" charset="2"/>
              <a:buChar char="q"/>
              <a:defRPr/>
            </a:pPr>
            <a:endParaRPr lang="it-IT" sz="2400" dirty="0"/>
          </a:p>
          <a:p>
            <a:pPr marL="342900" indent="-342900" algn="just">
              <a:buFont typeface="Wingdings" panose="05000000000000000000" pitchFamily="2" charset="2"/>
              <a:buChar char="q"/>
              <a:defRPr/>
            </a:pPr>
            <a:r>
              <a:rPr lang="it-IT" sz="2400" dirty="0"/>
              <a:t>a cui si deduce qualsiasi altra riduzione (operata direttamente o attraverso l’uso di un accantonamento) a seguito di una riduzione di valore di recuperabilità  </a:t>
            </a:r>
          </a:p>
          <a:p>
            <a:pPr algn="just">
              <a:defRPr/>
            </a:pPr>
            <a:endParaRPr lang="it-IT" sz="2400" dirty="0"/>
          </a:p>
        </p:txBody>
      </p:sp>
      <p:sp>
        <p:nvSpPr>
          <p:cNvPr id="5"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a:t>
            </a:r>
          </a:p>
        </p:txBody>
      </p:sp>
      <p:sp>
        <p:nvSpPr>
          <p:cNvPr id="6" name="Segnaposto numero diapositiva 5"/>
          <p:cNvSpPr>
            <a:spLocks noGrp="1"/>
          </p:cNvSpPr>
          <p:nvPr>
            <p:ph type="sldNum" sz="quarter" idx="12"/>
          </p:nvPr>
        </p:nvSpPr>
        <p:spPr/>
        <p:txBody>
          <a:bodyPr/>
          <a:lstStyle/>
          <a:p>
            <a:fld id="{3AAAE0FF-0C63-4367-A140-7DF77F2CA4CC}" type="slidenum">
              <a:rPr lang="it-IT" smtClean="0"/>
              <a:pPr/>
              <a:t>62</a:t>
            </a:fld>
            <a:endParaRPr lang="it-IT"/>
          </a:p>
        </p:txBody>
      </p:sp>
    </p:spTree>
    <p:extLst>
      <p:ext uri="{BB962C8B-B14F-4D97-AF65-F5344CB8AC3E}">
        <p14:creationId xmlns:p14="http://schemas.microsoft.com/office/powerpoint/2010/main" val="37416178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2776" y="908051"/>
            <a:ext cx="34020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ccia in giù 3"/>
          <p:cNvSpPr/>
          <p:nvPr/>
        </p:nvSpPr>
        <p:spPr>
          <a:xfrm>
            <a:off x="5735638" y="1895476"/>
            <a:ext cx="792162"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1860" name="CasellaDiTesto 4"/>
          <p:cNvSpPr txBox="1">
            <a:spLocks noChangeArrowheads="1"/>
          </p:cNvSpPr>
          <p:nvPr/>
        </p:nvSpPr>
        <p:spPr bwMode="auto">
          <a:xfrm>
            <a:off x="2466754" y="2706689"/>
            <a:ext cx="742521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3600" dirty="0">
                <a:latin typeface="+mn-lt"/>
              </a:rPr>
              <a:t>applicabile ai </a:t>
            </a:r>
            <a:r>
              <a:rPr lang="it-IT" altLang="it-IT" sz="3600" b="1" dirty="0">
                <a:latin typeface="+mn-lt"/>
              </a:rPr>
              <a:t>crediti e debiti di natura finanziaria se gli effetti sul bilancio possono dirsi rilevanti</a:t>
            </a:r>
          </a:p>
        </p:txBody>
      </p:sp>
      <p:sp>
        <p:nvSpPr>
          <p:cNvPr id="7"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a:t>
            </a:r>
          </a:p>
        </p:txBody>
      </p:sp>
      <p:sp>
        <p:nvSpPr>
          <p:cNvPr id="5" name="Segnaposto numero diapositiva 4"/>
          <p:cNvSpPr>
            <a:spLocks noGrp="1"/>
          </p:cNvSpPr>
          <p:nvPr>
            <p:ph type="sldNum" sz="quarter" idx="12"/>
          </p:nvPr>
        </p:nvSpPr>
        <p:spPr/>
        <p:txBody>
          <a:bodyPr/>
          <a:lstStyle/>
          <a:p>
            <a:fld id="{3AAAE0FF-0C63-4367-A140-7DF77F2CA4CC}" type="slidenum">
              <a:rPr lang="it-IT" smtClean="0"/>
              <a:pPr/>
              <a:t>63</a:t>
            </a:fld>
            <a:endParaRPr lang="it-IT"/>
          </a:p>
        </p:txBody>
      </p:sp>
    </p:spTree>
    <p:extLst>
      <p:ext uri="{BB962C8B-B14F-4D97-AF65-F5344CB8AC3E}">
        <p14:creationId xmlns:p14="http://schemas.microsoft.com/office/powerpoint/2010/main" val="8044170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0241" y="689811"/>
            <a:ext cx="11227981" cy="5262979"/>
          </a:xfrm>
          <a:prstGeom prst="rect">
            <a:avLst/>
          </a:prstGeom>
          <a:noFill/>
        </p:spPr>
        <p:txBody>
          <a:bodyPr wrap="square">
            <a:spAutoFit/>
          </a:bodyPr>
          <a:lstStyle/>
          <a:p>
            <a:pPr algn="just">
              <a:defRPr/>
            </a:pPr>
            <a:r>
              <a:rPr lang="it-IT" sz="2400" dirty="0"/>
              <a:t>I tassi da prendere a riferimento sono distinti in:</a:t>
            </a:r>
          </a:p>
          <a:p>
            <a:pPr algn="just">
              <a:defRPr/>
            </a:pPr>
            <a:endParaRPr lang="it-IT" sz="2400" dirty="0"/>
          </a:p>
          <a:p>
            <a:pPr marL="342900" indent="-342900" algn="just">
              <a:buFont typeface="Wingdings" panose="05000000000000000000" pitchFamily="2" charset="2"/>
              <a:buChar char="q"/>
              <a:defRPr/>
            </a:pPr>
            <a:r>
              <a:rPr lang="it-IT" sz="2400" b="1" dirty="0"/>
              <a:t>Tasso di interesse nominale</a:t>
            </a:r>
            <a:r>
              <a:rPr lang="it-IT" sz="2400" dirty="0"/>
              <a:t>, che esprime </a:t>
            </a:r>
            <a:r>
              <a:rPr lang="it-IT" sz="2400" b="1" dirty="0"/>
              <a:t>l’interesse contrattuale</a:t>
            </a:r>
            <a:r>
              <a:rPr lang="it-IT" sz="2400" dirty="0"/>
              <a:t>, che moltiplicato per il valore nominale permette la determinazione dei flussi relativi agli </a:t>
            </a:r>
            <a:r>
              <a:rPr lang="it-IT" sz="2400" b="1" dirty="0"/>
              <a:t>interessi attivi nominali</a:t>
            </a:r>
            <a:r>
              <a:rPr lang="it-IT" sz="2400" dirty="0"/>
              <a:t>;</a:t>
            </a:r>
          </a:p>
          <a:p>
            <a:pPr marL="342900" indent="-342900" algn="just">
              <a:buFont typeface="Wingdings" panose="05000000000000000000" pitchFamily="2" charset="2"/>
              <a:buChar char="q"/>
              <a:defRPr/>
            </a:pPr>
            <a:endParaRPr lang="it-IT" sz="2400" dirty="0"/>
          </a:p>
          <a:p>
            <a:pPr marL="342900" indent="-342900" algn="just">
              <a:buFont typeface="Wingdings" panose="05000000000000000000" pitchFamily="2" charset="2"/>
              <a:buChar char="q"/>
              <a:defRPr/>
            </a:pPr>
            <a:r>
              <a:rPr lang="it-IT" sz="2400" b="1" dirty="0"/>
              <a:t>Tasso di interesse di mercato, </a:t>
            </a:r>
            <a:r>
              <a:rPr lang="it-IT" sz="2400" dirty="0"/>
              <a:t>è il tasso derivante da una negoziazione similare e stabilito tra due soggetti indipendenti; </a:t>
            </a:r>
          </a:p>
          <a:p>
            <a:pPr marL="342900" indent="-342900" algn="just">
              <a:buFont typeface="Wingdings" panose="05000000000000000000" pitchFamily="2" charset="2"/>
              <a:buChar char="q"/>
              <a:defRPr/>
            </a:pPr>
            <a:endParaRPr lang="it-IT" sz="2400" dirty="0"/>
          </a:p>
          <a:p>
            <a:pPr marL="342900" indent="-342900" algn="just">
              <a:buFont typeface="Wingdings" panose="05000000000000000000" pitchFamily="2" charset="2"/>
              <a:buChar char="q"/>
              <a:defRPr/>
            </a:pPr>
            <a:r>
              <a:rPr lang="it-IT" sz="2400" b="1" dirty="0"/>
              <a:t>Tasso di interesse effettivo, </a:t>
            </a:r>
            <a:r>
              <a:rPr lang="it-IT" sz="2400" dirty="0"/>
              <a:t> che è relativo all’attualizzazione dei pagamenti e degli incassi futuri stimati lungo la vita attesa dello strumento finanziario o, ove opportuno, un periodo più breve al valore contabile netto dell’attività o della passività finanziaria.</a:t>
            </a:r>
          </a:p>
          <a:p>
            <a:pPr algn="just">
              <a:defRPr/>
            </a:pPr>
            <a:endParaRPr lang="it-IT" sz="2400" dirty="0"/>
          </a:p>
          <a:p>
            <a:pPr algn="just">
              <a:defRPr/>
            </a:pPr>
            <a:r>
              <a:rPr lang="it-IT" sz="2400" dirty="0"/>
              <a:t>N.B. Per i debiti si parla anche di aggio e disaggio di emissione </a:t>
            </a:r>
          </a:p>
        </p:txBody>
      </p:sp>
      <p:sp>
        <p:nvSpPr>
          <p:cNvPr id="5"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a:t>
            </a:r>
          </a:p>
        </p:txBody>
      </p:sp>
      <p:sp>
        <p:nvSpPr>
          <p:cNvPr id="6" name="Segnaposto numero diapositiva 5"/>
          <p:cNvSpPr>
            <a:spLocks noGrp="1"/>
          </p:cNvSpPr>
          <p:nvPr>
            <p:ph type="sldNum" sz="quarter" idx="12"/>
          </p:nvPr>
        </p:nvSpPr>
        <p:spPr/>
        <p:txBody>
          <a:bodyPr/>
          <a:lstStyle/>
          <a:p>
            <a:fld id="{3AAAE0FF-0C63-4367-A140-7DF77F2CA4CC}" type="slidenum">
              <a:rPr lang="it-IT" smtClean="0"/>
              <a:pPr/>
              <a:t>64</a:t>
            </a:fld>
            <a:endParaRPr lang="it-IT"/>
          </a:p>
        </p:txBody>
      </p:sp>
    </p:spTree>
    <p:extLst>
      <p:ext uri="{BB962C8B-B14F-4D97-AF65-F5344CB8AC3E}">
        <p14:creationId xmlns:p14="http://schemas.microsoft.com/office/powerpoint/2010/main" val="8030759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asellaDiTesto 2"/>
          <p:cNvSpPr txBox="1">
            <a:spLocks noChangeArrowheads="1"/>
          </p:cNvSpPr>
          <p:nvPr/>
        </p:nvSpPr>
        <p:spPr bwMode="auto">
          <a:xfrm>
            <a:off x="3566403" y="1692575"/>
            <a:ext cx="4797211" cy="46166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a:latin typeface="+mn-lt"/>
              </a:rPr>
              <a:t>CRITERIO DELL’INTERESSE EFFETTIVO</a:t>
            </a:r>
          </a:p>
        </p:txBody>
      </p:sp>
      <p:sp>
        <p:nvSpPr>
          <p:cNvPr id="4" name="Freccia in giù 3"/>
          <p:cNvSpPr/>
          <p:nvPr/>
        </p:nvSpPr>
        <p:spPr>
          <a:xfrm>
            <a:off x="5591176" y="2451101"/>
            <a:ext cx="792163"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23909" name="CasellaDiTesto 6"/>
          <p:cNvSpPr txBox="1">
            <a:spLocks noChangeArrowheads="1"/>
          </p:cNvSpPr>
          <p:nvPr/>
        </p:nvSpPr>
        <p:spPr bwMode="auto">
          <a:xfrm>
            <a:off x="4042759" y="3140077"/>
            <a:ext cx="4112408" cy="46166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a:latin typeface="+mn-lt"/>
              </a:rPr>
              <a:t>TASSO DI INTERESSE EFFETTIVO</a:t>
            </a:r>
          </a:p>
        </p:txBody>
      </p:sp>
      <p:sp>
        <p:nvSpPr>
          <p:cNvPr id="8" name="Freccia in giù 7"/>
          <p:cNvSpPr/>
          <p:nvPr/>
        </p:nvSpPr>
        <p:spPr>
          <a:xfrm>
            <a:off x="5591176" y="3817938"/>
            <a:ext cx="792163"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23911" name="CasellaDiTesto 8"/>
          <p:cNvSpPr txBox="1">
            <a:spLocks noChangeArrowheads="1"/>
          </p:cNvSpPr>
          <p:nvPr/>
        </p:nvSpPr>
        <p:spPr bwMode="auto">
          <a:xfrm>
            <a:off x="4508230" y="4394367"/>
            <a:ext cx="3102516" cy="46166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a:latin typeface="+mn-lt"/>
              </a:rPr>
              <a:t>FLUSSI DI CASSA ATTESI</a:t>
            </a:r>
          </a:p>
        </p:txBody>
      </p:sp>
      <p:sp>
        <p:nvSpPr>
          <p:cNvPr id="123912" name="CasellaDiTesto 4"/>
          <p:cNvSpPr txBox="1">
            <a:spLocks noChangeArrowheads="1"/>
          </p:cNvSpPr>
          <p:nvPr/>
        </p:nvSpPr>
        <p:spPr bwMode="auto">
          <a:xfrm>
            <a:off x="8161674" y="4352206"/>
            <a:ext cx="18208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000">
                <a:latin typeface="+mn-lt"/>
              </a:rPr>
              <a:t>∑ </a:t>
            </a:r>
            <a:r>
              <a:rPr lang="it-IT" altLang="it-IT" sz="2000" u="sng">
                <a:latin typeface="+mn-lt"/>
              </a:rPr>
              <a:t>Flussi di cassa</a:t>
            </a:r>
          </a:p>
          <a:p>
            <a:pPr algn="ctr"/>
            <a:r>
              <a:rPr lang="it-IT" altLang="it-IT" sz="2000">
                <a:latin typeface="+mn-lt"/>
              </a:rPr>
              <a:t>          (1+i)</a:t>
            </a:r>
            <a:r>
              <a:rPr lang="it-IT" altLang="it-IT">
                <a:latin typeface="+mn-lt"/>
              </a:rPr>
              <a:t>n</a:t>
            </a:r>
            <a:endParaRPr lang="it-IT" altLang="it-IT" sz="2000">
              <a:latin typeface="+mn-lt"/>
            </a:endParaRPr>
          </a:p>
        </p:txBody>
      </p:sp>
      <p:sp>
        <p:nvSpPr>
          <p:cNvPr id="123913" name="CasellaDiTesto 9"/>
          <p:cNvSpPr txBox="1">
            <a:spLocks noChangeArrowheads="1"/>
          </p:cNvSpPr>
          <p:nvPr/>
        </p:nvSpPr>
        <p:spPr bwMode="auto">
          <a:xfrm>
            <a:off x="9447549" y="4661769"/>
            <a:ext cx="29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1600">
                <a:latin typeface="+mn-lt"/>
              </a:rPr>
              <a:t>n</a:t>
            </a:r>
          </a:p>
        </p:txBody>
      </p:sp>
      <p:sp>
        <p:nvSpPr>
          <p:cNvPr id="11"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a:t>
            </a:r>
          </a:p>
        </p:txBody>
      </p:sp>
      <p:sp>
        <p:nvSpPr>
          <p:cNvPr id="5" name="Segnaposto numero diapositiva 4"/>
          <p:cNvSpPr>
            <a:spLocks noGrp="1"/>
          </p:cNvSpPr>
          <p:nvPr>
            <p:ph type="sldNum" sz="quarter" idx="12"/>
          </p:nvPr>
        </p:nvSpPr>
        <p:spPr/>
        <p:txBody>
          <a:bodyPr/>
          <a:lstStyle/>
          <a:p>
            <a:fld id="{3AAAE0FF-0C63-4367-A140-7DF77F2CA4CC}" type="slidenum">
              <a:rPr lang="it-IT" smtClean="0"/>
              <a:pPr/>
              <a:t>65</a:t>
            </a:fld>
            <a:endParaRPr lang="it-IT"/>
          </a:p>
        </p:txBody>
      </p:sp>
    </p:spTree>
    <p:extLst>
      <p:ext uri="{BB962C8B-B14F-4D97-AF65-F5344CB8AC3E}">
        <p14:creationId xmlns:p14="http://schemas.microsoft.com/office/powerpoint/2010/main" val="9452452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asellaDiTesto 8"/>
          <p:cNvSpPr txBox="1">
            <a:spLocks noChangeArrowheads="1"/>
          </p:cNvSpPr>
          <p:nvPr/>
        </p:nvSpPr>
        <p:spPr bwMode="auto">
          <a:xfrm>
            <a:off x="4544742" y="1367137"/>
            <a:ext cx="310251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a:latin typeface="+mn-lt"/>
              </a:rPr>
              <a:t>FLUSSI DI CASSA ATTESI</a:t>
            </a:r>
          </a:p>
        </p:txBody>
      </p:sp>
      <p:sp>
        <p:nvSpPr>
          <p:cNvPr id="124932" name="CasellaDiTesto 4"/>
          <p:cNvSpPr txBox="1">
            <a:spLocks noChangeArrowheads="1"/>
          </p:cNvSpPr>
          <p:nvPr/>
        </p:nvSpPr>
        <p:spPr bwMode="auto">
          <a:xfrm>
            <a:off x="4911725" y="2144714"/>
            <a:ext cx="182081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a:latin typeface="+mn-lt"/>
              </a:rPr>
              <a:t>∑ </a:t>
            </a:r>
            <a:r>
              <a:rPr lang="it-IT" altLang="it-IT" sz="2000" u="sng">
                <a:latin typeface="+mn-lt"/>
              </a:rPr>
              <a:t>Flussi di cassa</a:t>
            </a:r>
          </a:p>
          <a:p>
            <a:r>
              <a:rPr lang="it-IT" altLang="it-IT" sz="2000">
                <a:latin typeface="+mn-lt"/>
              </a:rPr>
              <a:t>          (1+i)</a:t>
            </a:r>
            <a:r>
              <a:rPr lang="it-IT" altLang="it-IT">
                <a:latin typeface="+mn-lt"/>
              </a:rPr>
              <a:t>n</a:t>
            </a:r>
            <a:endParaRPr lang="it-IT" altLang="it-IT" sz="2000">
              <a:latin typeface="+mn-lt"/>
            </a:endParaRPr>
          </a:p>
        </p:txBody>
      </p:sp>
      <p:sp>
        <p:nvSpPr>
          <p:cNvPr id="124933" name="CasellaDiTesto 9"/>
          <p:cNvSpPr txBox="1">
            <a:spLocks noChangeArrowheads="1"/>
          </p:cNvSpPr>
          <p:nvPr/>
        </p:nvSpPr>
        <p:spPr bwMode="auto">
          <a:xfrm>
            <a:off x="6196013" y="2454275"/>
            <a:ext cx="298450" cy="338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a:latin typeface="+mn-lt"/>
              </a:rPr>
              <a:t>n</a:t>
            </a:r>
          </a:p>
        </p:txBody>
      </p:sp>
      <p:sp>
        <p:nvSpPr>
          <p:cNvPr id="124934" name="CasellaDiTesto 11"/>
          <p:cNvSpPr txBox="1">
            <a:spLocks noChangeArrowheads="1"/>
          </p:cNvSpPr>
          <p:nvPr/>
        </p:nvSpPr>
        <p:spPr bwMode="auto">
          <a:xfrm>
            <a:off x="2063750" y="3068638"/>
            <a:ext cx="3240088"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000">
                <a:latin typeface="+mn-lt"/>
              </a:rPr>
              <a:t>Se possibile aumentati dei </a:t>
            </a:r>
            <a:r>
              <a:rPr lang="it-IT" altLang="it-IT" sz="2000" b="1">
                <a:latin typeface="+mn-lt"/>
              </a:rPr>
              <a:t>costi di transazione</a:t>
            </a:r>
            <a:r>
              <a:rPr lang="it-IT" altLang="it-IT" sz="2000">
                <a:latin typeface="+mn-lt"/>
              </a:rPr>
              <a:t>, premi sconti abbuoni, ecc.</a:t>
            </a:r>
          </a:p>
        </p:txBody>
      </p:sp>
      <p:cxnSp>
        <p:nvCxnSpPr>
          <p:cNvPr id="14" name="Connettore 4 13"/>
          <p:cNvCxnSpPr>
            <a:endCxn id="124934" idx="0"/>
          </p:cNvCxnSpPr>
          <p:nvPr/>
        </p:nvCxnSpPr>
        <p:spPr>
          <a:xfrm rot="10800000" flipV="1">
            <a:off x="3683000" y="2352676"/>
            <a:ext cx="1189038" cy="71596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936" name="CasellaDiTesto 15"/>
          <p:cNvSpPr txBox="1">
            <a:spLocks noChangeArrowheads="1"/>
          </p:cNvSpPr>
          <p:nvPr/>
        </p:nvSpPr>
        <p:spPr bwMode="auto">
          <a:xfrm>
            <a:off x="6724650" y="3068639"/>
            <a:ext cx="3187700" cy="70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000">
                <a:latin typeface="+mn-lt"/>
              </a:rPr>
              <a:t>Oppure solo i flussi contrattuali</a:t>
            </a:r>
          </a:p>
        </p:txBody>
      </p:sp>
      <p:cxnSp>
        <p:nvCxnSpPr>
          <p:cNvPr id="17" name="Connettore 4 16"/>
          <p:cNvCxnSpPr>
            <a:endCxn id="124936" idx="0"/>
          </p:cNvCxnSpPr>
          <p:nvPr/>
        </p:nvCxnSpPr>
        <p:spPr>
          <a:xfrm>
            <a:off x="7116764" y="2397126"/>
            <a:ext cx="1201737" cy="67151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e 21"/>
          <p:cNvSpPr/>
          <p:nvPr/>
        </p:nvSpPr>
        <p:spPr>
          <a:xfrm>
            <a:off x="2238375" y="3349624"/>
            <a:ext cx="2166571" cy="4349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124939" name="CasellaDiTesto 22"/>
          <p:cNvSpPr txBox="1">
            <a:spLocks noChangeArrowheads="1"/>
          </p:cNvSpPr>
          <p:nvPr/>
        </p:nvSpPr>
        <p:spPr bwMode="auto">
          <a:xfrm flipH="1">
            <a:off x="535172" y="4862809"/>
            <a:ext cx="11121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t-IT" altLang="it-IT" dirty="0">
                <a:latin typeface="+mn-lt"/>
              </a:rPr>
              <a:t>…sono costi marginali </a:t>
            </a:r>
            <a:r>
              <a:rPr lang="it-IT" altLang="it-IT" b="1" dirty="0">
                <a:latin typeface="+mn-lt"/>
              </a:rPr>
              <a:t>direttamente attribuibili all’acquisizione, all’emissione o alla dismissione di un’attività o di una passività finanziaria</a:t>
            </a:r>
            <a:r>
              <a:rPr lang="it-IT" altLang="it-IT" dirty="0">
                <a:latin typeface="+mn-lt"/>
              </a:rPr>
              <a:t>. Un costo marginale è un costo che non sarebbe stato sostenuto se l’entità non avesse acquisito, emesso o dismesso lo strumento finanziario. </a:t>
            </a:r>
          </a:p>
        </p:txBody>
      </p:sp>
      <p:cxnSp>
        <p:nvCxnSpPr>
          <p:cNvPr id="30" name="Connettore 4 29"/>
          <p:cNvCxnSpPr/>
          <p:nvPr/>
        </p:nvCxnSpPr>
        <p:spPr>
          <a:xfrm>
            <a:off x="5193484" y="3568562"/>
            <a:ext cx="1257300" cy="97790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a:t>
            </a:r>
          </a:p>
        </p:txBody>
      </p:sp>
      <p:sp>
        <p:nvSpPr>
          <p:cNvPr id="4" name="Segnaposto numero diapositiva 3"/>
          <p:cNvSpPr>
            <a:spLocks noGrp="1"/>
          </p:cNvSpPr>
          <p:nvPr>
            <p:ph type="sldNum" sz="quarter" idx="12"/>
          </p:nvPr>
        </p:nvSpPr>
        <p:spPr/>
        <p:txBody>
          <a:bodyPr/>
          <a:lstStyle/>
          <a:p>
            <a:fld id="{3AAAE0FF-0C63-4367-A140-7DF77F2CA4CC}" type="slidenum">
              <a:rPr lang="it-IT" smtClean="0"/>
              <a:pPr/>
              <a:t>66</a:t>
            </a:fld>
            <a:endParaRPr lang="it-IT"/>
          </a:p>
        </p:txBody>
      </p:sp>
    </p:spTree>
    <p:extLst>
      <p:ext uri="{BB962C8B-B14F-4D97-AF65-F5344CB8AC3E}">
        <p14:creationId xmlns:p14="http://schemas.microsoft.com/office/powerpoint/2010/main" val="3749804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CasellaDiTesto 22"/>
          <p:cNvSpPr txBox="1">
            <a:spLocks noChangeArrowheads="1"/>
          </p:cNvSpPr>
          <p:nvPr/>
        </p:nvSpPr>
        <p:spPr bwMode="auto">
          <a:xfrm flipH="1">
            <a:off x="1154149" y="1479919"/>
            <a:ext cx="988370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t-IT" altLang="it-IT" sz="2400" dirty="0">
                <a:latin typeface="+mn-lt"/>
              </a:rPr>
              <a:t>I </a:t>
            </a:r>
            <a:r>
              <a:rPr lang="it-IT" altLang="it-IT" sz="2400" b="1" dirty="0">
                <a:latin typeface="+mn-lt"/>
              </a:rPr>
              <a:t>costi di transazione</a:t>
            </a:r>
            <a:r>
              <a:rPr lang="it-IT" altLang="it-IT" sz="2400" dirty="0">
                <a:latin typeface="+mn-lt"/>
              </a:rPr>
              <a:t>, comprese le spese per istruttoria, valore dell’immobile, ecc. previste per i debiti </a:t>
            </a:r>
            <a:r>
              <a:rPr lang="it-IT" altLang="it-IT" sz="2400" b="1" dirty="0">
                <a:latin typeface="+mn-lt"/>
              </a:rPr>
              <a:t>sono inclusi nel calcolo del costo ammortizzato utilizzando il criterio del </a:t>
            </a:r>
            <a:r>
              <a:rPr lang="it-IT" altLang="it-IT" sz="3200" b="1" dirty="0">
                <a:latin typeface="+mn-lt"/>
              </a:rPr>
              <a:t>TASSO EFFETTIVO</a:t>
            </a:r>
            <a:r>
              <a:rPr lang="it-IT" altLang="it-IT" sz="2400" dirty="0">
                <a:latin typeface="+mn-lt"/>
              </a:rPr>
              <a:t>, che implica che siano </a:t>
            </a:r>
            <a:r>
              <a:rPr lang="it-IT" altLang="it-IT" sz="2400" b="1" dirty="0">
                <a:latin typeface="+mn-lt"/>
              </a:rPr>
              <a:t>ammortizzati lungo tutta la durata del credito o debito</a:t>
            </a:r>
            <a:r>
              <a:rPr lang="it-IT" altLang="it-IT" sz="2400" dirty="0">
                <a:latin typeface="+mn-lt"/>
              </a:rPr>
              <a:t>. Il loro ammortamento integra o rettifica gli interessi a valore nominale di modo che il tasso effettivo possa rimanere costante lungo da durata del credito o debito da applicarsi al valore contabile, fattasi eccezione nel caso di tassi variabili, in cui avviene una rideterminazione periodica. </a:t>
            </a:r>
          </a:p>
        </p:txBody>
      </p:sp>
      <p:sp>
        <p:nvSpPr>
          <p:cNvPr id="5"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a:t>
            </a:r>
          </a:p>
        </p:txBody>
      </p:sp>
      <p:sp>
        <p:nvSpPr>
          <p:cNvPr id="4" name="Segnaposto numero diapositiva 3"/>
          <p:cNvSpPr>
            <a:spLocks noGrp="1"/>
          </p:cNvSpPr>
          <p:nvPr>
            <p:ph type="sldNum" sz="quarter" idx="12"/>
          </p:nvPr>
        </p:nvSpPr>
        <p:spPr/>
        <p:txBody>
          <a:bodyPr/>
          <a:lstStyle/>
          <a:p>
            <a:fld id="{3AAAE0FF-0C63-4367-A140-7DF77F2CA4CC}" type="slidenum">
              <a:rPr lang="it-IT" smtClean="0"/>
              <a:pPr/>
              <a:t>67</a:t>
            </a:fld>
            <a:endParaRPr lang="it-IT"/>
          </a:p>
        </p:txBody>
      </p:sp>
    </p:spTree>
    <p:extLst>
      <p:ext uri="{BB962C8B-B14F-4D97-AF65-F5344CB8AC3E}">
        <p14:creationId xmlns:p14="http://schemas.microsoft.com/office/powerpoint/2010/main" val="39558276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CasellaDiTesto 2"/>
          <p:cNvSpPr txBox="1">
            <a:spLocks noChangeArrowheads="1"/>
          </p:cNvSpPr>
          <p:nvPr/>
        </p:nvSpPr>
        <p:spPr bwMode="auto">
          <a:xfrm>
            <a:off x="276447" y="1484313"/>
            <a:ext cx="1168518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it-IT" altLang="it-IT" sz="2400"/>
              <a:t>Se il </a:t>
            </a:r>
            <a:r>
              <a:rPr lang="it-IT" altLang="it-IT" sz="2400" b="1"/>
              <a:t>TIR è </a:t>
            </a:r>
            <a:r>
              <a:rPr lang="it-IT" altLang="it-IT" sz="2400" b="1" u="sng"/>
              <a:t>uguale o vicino al valore </a:t>
            </a:r>
            <a:r>
              <a:rPr lang="it-IT" altLang="it-IT" sz="2400" b="1"/>
              <a:t>del TASSO DI MERCATO</a:t>
            </a:r>
            <a:r>
              <a:rPr lang="it-IT" altLang="it-IT" sz="2400"/>
              <a:t> il valore iniziale contabile corrisponde al valore iniziale secondo il criterio del costo ammortizzato.</a:t>
            </a:r>
          </a:p>
          <a:p>
            <a:pPr algn="just"/>
            <a:endParaRPr lang="it-IT" altLang="it-IT" sz="2400"/>
          </a:p>
          <a:p>
            <a:pPr algn="just"/>
            <a:endParaRPr lang="it-IT" altLang="it-IT" sz="2400"/>
          </a:p>
          <a:p>
            <a:pPr algn="just"/>
            <a:r>
              <a:rPr lang="it-IT" altLang="it-IT" sz="2400"/>
              <a:t>Se il </a:t>
            </a:r>
            <a:r>
              <a:rPr lang="it-IT" altLang="it-IT" sz="2400" b="1"/>
              <a:t>TIR è </a:t>
            </a:r>
            <a:r>
              <a:rPr lang="it-IT" altLang="it-IT" sz="2400" b="1" u="sng"/>
              <a:t>differente</a:t>
            </a:r>
            <a:r>
              <a:rPr lang="it-IT" altLang="it-IT" sz="2400" b="1"/>
              <a:t> rispetto al TASSO DI MERCATO</a:t>
            </a:r>
            <a:r>
              <a:rPr lang="it-IT" altLang="it-IT" sz="2400"/>
              <a:t> occorre iscrivere la posta di bilancio al valore iniziale effettivo, per cui bisogna procedere con l’attualizzazione.  </a:t>
            </a:r>
          </a:p>
          <a:p>
            <a:pPr algn="just"/>
            <a:endParaRPr lang="it-IT" altLang="it-IT" sz="2400"/>
          </a:p>
          <a:p>
            <a:pPr algn="just"/>
            <a:r>
              <a:rPr lang="it-IT" altLang="it-IT" sz="2400"/>
              <a:t>Il </a:t>
            </a:r>
            <a:r>
              <a:rPr lang="it-IT" altLang="it-IT" sz="2400" b="1"/>
              <a:t>valore alla fine dell’esercizio</a:t>
            </a:r>
            <a:r>
              <a:rPr lang="it-IT" altLang="it-IT" sz="2400"/>
              <a:t> andrà ridefinito in relazione all’attualizzazione dei flussi futuri al tasso effettivo di rendimento</a:t>
            </a:r>
          </a:p>
          <a:p>
            <a:pPr algn="just"/>
            <a:endParaRPr lang="it-IT" altLang="it-IT" sz="2400"/>
          </a:p>
        </p:txBody>
      </p:sp>
      <p:sp>
        <p:nvSpPr>
          <p:cNvPr id="5"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a:t>
            </a:r>
          </a:p>
        </p:txBody>
      </p:sp>
      <p:sp>
        <p:nvSpPr>
          <p:cNvPr id="4" name="Segnaposto numero diapositiva 3"/>
          <p:cNvSpPr>
            <a:spLocks noGrp="1"/>
          </p:cNvSpPr>
          <p:nvPr>
            <p:ph type="sldNum" sz="quarter" idx="12"/>
          </p:nvPr>
        </p:nvSpPr>
        <p:spPr/>
        <p:txBody>
          <a:bodyPr/>
          <a:lstStyle/>
          <a:p>
            <a:fld id="{3AAAE0FF-0C63-4367-A140-7DF77F2CA4CC}" type="slidenum">
              <a:rPr lang="it-IT" smtClean="0"/>
              <a:pPr/>
              <a:t>68</a:t>
            </a:fld>
            <a:endParaRPr lang="it-IT"/>
          </a:p>
        </p:txBody>
      </p:sp>
    </p:spTree>
    <p:extLst>
      <p:ext uri="{BB962C8B-B14F-4D97-AF65-F5344CB8AC3E}">
        <p14:creationId xmlns:p14="http://schemas.microsoft.com/office/powerpoint/2010/main" val="14180397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0246" y="931421"/>
            <a:ext cx="11791507" cy="4893647"/>
          </a:xfrm>
          <a:prstGeom prst="rect">
            <a:avLst/>
          </a:prstGeom>
          <a:noFill/>
        </p:spPr>
        <p:txBody>
          <a:bodyPr wrap="square">
            <a:spAutoFit/>
          </a:bodyPr>
          <a:lstStyle/>
          <a:p>
            <a:pPr marL="457200" indent="-457200" algn="just">
              <a:buFontTx/>
              <a:buAutoNum type="arabicPeriod"/>
              <a:defRPr/>
            </a:pPr>
            <a:r>
              <a:rPr lang="it-IT" sz="2400" dirty="0"/>
              <a:t>Determinazione del valore iniziale (valore contabile iniziale)</a:t>
            </a:r>
          </a:p>
          <a:p>
            <a:pPr marL="457200" indent="-457200" algn="just">
              <a:buFontTx/>
              <a:buAutoNum type="arabicPeriod"/>
              <a:defRPr/>
            </a:pPr>
            <a:endParaRPr lang="it-IT" sz="2400" dirty="0"/>
          </a:p>
          <a:p>
            <a:pPr marL="457200" indent="-457200" algn="just">
              <a:buFontTx/>
              <a:buAutoNum type="arabicPeriod"/>
              <a:defRPr/>
            </a:pPr>
            <a:r>
              <a:rPr lang="it-IT" sz="2400" dirty="0"/>
              <a:t>Determinazione degli interessi al tasso interno effettivo sul credito o debito inizio periodo</a:t>
            </a:r>
          </a:p>
          <a:p>
            <a:pPr marL="457200" indent="-457200" algn="just">
              <a:buFontTx/>
              <a:buAutoNum type="arabicPeriod"/>
              <a:defRPr/>
            </a:pPr>
            <a:endParaRPr lang="it-IT" sz="2400" dirty="0"/>
          </a:p>
          <a:p>
            <a:pPr marL="457200" indent="-457200" algn="just">
              <a:buFontTx/>
              <a:buAutoNum type="arabicPeriod"/>
              <a:defRPr/>
            </a:pPr>
            <a:r>
              <a:rPr lang="it-IT" sz="2400" dirty="0"/>
              <a:t>Somma tra il valore iniziale e gli interessi al tasso interno effettivo</a:t>
            </a:r>
          </a:p>
          <a:p>
            <a:pPr marL="457200" indent="-457200" algn="just">
              <a:buFontTx/>
              <a:buAutoNum type="arabicPeriod"/>
              <a:defRPr/>
            </a:pPr>
            <a:endParaRPr lang="it-IT" sz="2400" dirty="0"/>
          </a:p>
          <a:p>
            <a:pPr marL="457200" indent="-457200" algn="just">
              <a:buFontTx/>
              <a:buAutoNum type="arabicPeriod"/>
              <a:defRPr/>
            </a:pPr>
            <a:r>
              <a:rPr lang="it-IT" sz="2400" dirty="0"/>
              <a:t>Determinazione del valori iniziale del periodo «n» e quindi valore iniziale del periodo «n+1» = (Valore contabile iniziale + interessi complessivi effettivi) – (Interessi + sorte capitale incassati o pagati nel periodo)</a:t>
            </a:r>
          </a:p>
          <a:p>
            <a:pPr marL="457200" indent="-457200" algn="just">
              <a:buFontTx/>
              <a:buAutoNum type="arabicPeriod"/>
              <a:defRPr/>
            </a:pPr>
            <a:endParaRPr lang="it-IT" sz="2400" dirty="0"/>
          </a:p>
          <a:p>
            <a:pPr algn="just">
              <a:defRPr/>
            </a:pPr>
            <a:r>
              <a:rPr lang="it-IT" sz="2400" u="sng" dirty="0"/>
              <a:t>N.B qualora necessitasse, si dovranno considerare le eventuali perdite o svalutazioni o altre </a:t>
            </a:r>
            <a:r>
              <a:rPr lang="it-IT" sz="2400" u="sng" dirty="0" err="1"/>
              <a:t>rettifice</a:t>
            </a:r>
            <a:r>
              <a:rPr lang="it-IT" sz="2400" u="sng" dirty="0"/>
              <a:t>, nonché i cambi di tasso nella ridefinizione dei flussi futuri aziendali)</a:t>
            </a:r>
          </a:p>
          <a:p>
            <a:pPr marL="457200" indent="-457200" algn="just">
              <a:buFontTx/>
              <a:buAutoNum type="arabicPeriod"/>
              <a:defRPr/>
            </a:pPr>
            <a:endParaRPr lang="it-IT" sz="2400" dirty="0"/>
          </a:p>
        </p:txBody>
      </p:sp>
      <p:sp>
        <p:nvSpPr>
          <p:cNvPr id="5" name="Titolo 1"/>
          <p:cNvSpPr txBox="1">
            <a:spLocks/>
          </p:cNvSpPr>
          <p:nvPr/>
        </p:nvSpPr>
        <p:spPr>
          <a:xfrm>
            <a:off x="0" y="0"/>
            <a:ext cx="12192000" cy="689811"/>
          </a:xfrm>
          <a:prstGeom prst="rect">
            <a:avLst/>
          </a:prstGeom>
        </p:spPr>
        <p:txBody>
          <a:bodyPr/>
          <a:lstStyle>
            <a:lvl1pPr algn="ctr" defTabSz="914400" rtl="0" eaLnBrk="1" latinLnBrk="0" hangingPunct="1">
              <a:lnSpc>
                <a:spcPct val="90000"/>
              </a:lnSpc>
              <a:spcBef>
                <a:spcPct val="0"/>
              </a:spcBef>
              <a:buNone/>
              <a:defRPr sz="3600" b="1" kern="1200">
                <a:solidFill>
                  <a:srgbClr val="D11830"/>
                </a:solidFill>
                <a:latin typeface="+mj-lt"/>
                <a:ea typeface="+mj-ea"/>
                <a:cs typeface="+mj-cs"/>
              </a:defRPr>
            </a:lvl1pPr>
          </a:lstStyle>
          <a:p>
            <a:r>
              <a:rPr lang="it-IT" altLang="it-IT" sz="3200" dirty="0">
                <a:solidFill>
                  <a:srgbClr val="FF0000"/>
                </a:solidFill>
              </a:rPr>
              <a:t>Costo ammortizzato: come si determina</a:t>
            </a:r>
          </a:p>
        </p:txBody>
      </p:sp>
      <p:sp>
        <p:nvSpPr>
          <p:cNvPr id="6" name="Segnaposto numero diapositiva 5"/>
          <p:cNvSpPr>
            <a:spLocks noGrp="1"/>
          </p:cNvSpPr>
          <p:nvPr>
            <p:ph type="sldNum" sz="quarter" idx="12"/>
          </p:nvPr>
        </p:nvSpPr>
        <p:spPr/>
        <p:txBody>
          <a:bodyPr/>
          <a:lstStyle/>
          <a:p>
            <a:fld id="{3AAAE0FF-0C63-4367-A140-7DF77F2CA4CC}" type="slidenum">
              <a:rPr lang="it-IT" smtClean="0"/>
              <a:pPr/>
              <a:t>69</a:t>
            </a:fld>
            <a:endParaRPr lang="it-IT"/>
          </a:p>
        </p:txBody>
      </p:sp>
    </p:spTree>
    <p:extLst>
      <p:ext uri="{BB962C8B-B14F-4D97-AF65-F5344CB8AC3E}">
        <p14:creationId xmlns:p14="http://schemas.microsoft.com/office/powerpoint/2010/main" val="261875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1236956048"/>
              </p:ext>
            </p:extLst>
          </p:nvPr>
        </p:nvGraphicFramePr>
        <p:xfrm>
          <a:off x="753035" y="684340"/>
          <a:ext cx="10408024" cy="4626864"/>
        </p:xfrm>
        <a:graphic>
          <a:graphicData uri="http://schemas.openxmlformats.org/drawingml/2006/table">
            <a:tbl>
              <a:tblPr firstRow="1" firstCol="1" bandRow="1"/>
              <a:tblGrid>
                <a:gridCol w="5084655">
                  <a:extLst>
                    <a:ext uri="{9D8B030D-6E8A-4147-A177-3AD203B41FA5}">
                      <a16:colId xmlns:a16="http://schemas.microsoft.com/office/drawing/2014/main" xmlns="" val="20000"/>
                    </a:ext>
                  </a:extLst>
                </a:gridCol>
                <a:gridCol w="5323369">
                  <a:extLst>
                    <a:ext uri="{9D8B030D-6E8A-4147-A177-3AD203B41FA5}">
                      <a16:colId xmlns:a16="http://schemas.microsoft.com/office/drawing/2014/main" xmlns="" val="20001"/>
                    </a:ext>
                  </a:extLst>
                </a:gridCol>
              </a:tblGrid>
              <a:tr h="282058">
                <a:tc>
                  <a:txBody>
                    <a:bodyPr/>
                    <a:lstStyle/>
                    <a:p>
                      <a:pPr>
                        <a:lnSpc>
                          <a:spcPct val="115000"/>
                        </a:lnSpc>
                        <a:spcAft>
                          <a:spcPts val="0"/>
                        </a:spcAft>
                      </a:pPr>
                      <a:r>
                        <a:rPr lang="it-IT" sz="22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22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10292">
                <a:tc>
                  <a:txBody>
                    <a:bodyPr/>
                    <a:lstStyle/>
                    <a:p>
                      <a:pPr>
                        <a:lnSpc>
                          <a:spcPct val="115000"/>
                        </a:lnSpc>
                        <a:spcAft>
                          <a:spcPts val="0"/>
                        </a:spcAft>
                      </a:pPr>
                      <a:r>
                        <a:rPr lang="it-IT" sz="2200" dirty="0">
                          <a:effectLst/>
                          <a:latin typeface="+mj-lt"/>
                          <a:ea typeface="Times New Roman"/>
                          <a:cs typeface="Times New Roman"/>
                        </a:rPr>
                        <a:t>--</a:t>
                      </a:r>
                      <a:endParaRPr lang="it-IT" sz="22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2200" b="1" dirty="0">
                          <a:solidFill>
                            <a:srgbClr val="FF0000"/>
                          </a:solidFill>
                          <a:effectLst/>
                          <a:latin typeface="+mj-lt"/>
                          <a:ea typeface="Calibri"/>
                          <a:cs typeface="Times New Roman"/>
                        </a:rPr>
                        <a:t>“</a:t>
                      </a:r>
                      <a:r>
                        <a:rPr lang="it-IT" sz="2200" b="1" dirty="0">
                          <a:solidFill>
                            <a:srgbClr val="FF0000"/>
                          </a:solidFill>
                          <a:effectLst/>
                          <a:latin typeface="+mj-lt"/>
                          <a:ea typeface="Times New Roman"/>
                          <a:cs typeface="Times New Roman"/>
                        </a:rPr>
                        <a:t>Non occorre rispettare gli obblighi in tema di rilevazione, valutazione, presentazione e informativa quando la loro osservanza abbia effetti irrilevanti al fine di dare una rappresentazione veritiera e corretta. Rimangono fermi gli obblighi in tema di regolare tenuta delle scritture contabili. Le società illustrano nella nota integrativa i criteri con i quali hanno dato attuazione alla presente disposizione”</a:t>
                      </a:r>
                      <a:r>
                        <a:rPr lang="it-IT" sz="2200" b="1" dirty="0">
                          <a:solidFill>
                            <a:srgbClr val="FF0000"/>
                          </a:solidFill>
                          <a:effectLst/>
                          <a:latin typeface="+mj-lt"/>
                          <a:ea typeface="Calibri"/>
                          <a:cs typeface="Times New Roman"/>
                        </a:rPr>
                        <a:t>. </a:t>
                      </a:r>
                    </a:p>
                    <a:p>
                      <a:pPr algn="just">
                        <a:lnSpc>
                          <a:spcPct val="115000"/>
                        </a:lnSpc>
                        <a:spcAft>
                          <a:spcPts val="0"/>
                        </a:spcAft>
                      </a:pPr>
                      <a:r>
                        <a:rPr lang="it-IT" sz="2200" b="1" dirty="0">
                          <a:solidFill>
                            <a:srgbClr val="FF0000"/>
                          </a:solidFill>
                          <a:effectLst/>
                          <a:latin typeface="+mj-lt"/>
                          <a:ea typeface="Calibri"/>
                          <a:cs typeface="Times New Roman"/>
                        </a:rPr>
                        <a:t>(art. 2423, comma 4, 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7</a:t>
            </a:fld>
            <a:endParaRPr lang="it-IT"/>
          </a:p>
        </p:txBody>
      </p:sp>
    </p:spTree>
    <p:extLst>
      <p:ext uri="{BB962C8B-B14F-4D97-AF65-F5344CB8AC3E}">
        <p14:creationId xmlns:p14="http://schemas.microsoft.com/office/powerpoint/2010/main" val="2980753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criterio del costo ammortizzato e l’attualizzazione (crediti)</a:t>
            </a:r>
          </a:p>
        </p:txBody>
      </p:sp>
    </p:spTree>
    <p:extLst>
      <p:ext uri="{BB962C8B-B14F-4D97-AF65-F5344CB8AC3E}">
        <p14:creationId xmlns:p14="http://schemas.microsoft.com/office/powerpoint/2010/main" val="4246175308"/>
      </p:ext>
    </p:extLst>
  </p:cSld>
  <p:clrMapOvr>
    <a:masterClrMapping/>
  </p:clrMapOvr>
  <p:transition>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3262749357"/>
              </p:ext>
            </p:extLst>
          </p:nvPr>
        </p:nvGraphicFramePr>
        <p:xfrm>
          <a:off x="887506" y="738128"/>
          <a:ext cx="10004612" cy="4431334"/>
        </p:xfrm>
        <a:graphic>
          <a:graphicData uri="http://schemas.openxmlformats.org/drawingml/2006/table">
            <a:tbl>
              <a:tblPr firstRow="1" firstCol="1" bandRow="1"/>
              <a:tblGrid>
                <a:gridCol w="4887575">
                  <a:extLst>
                    <a:ext uri="{9D8B030D-6E8A-4147-A177-3AD203B41FA5}">
                      <a16:colId xmlns:a16="http://schemas.microsoft.com/office/drawing/2014/main" xmlns="" val="20000"/>
                    </a:ext>
                  </a:extLst>
                </a:gridCol>
                <a:gridCol w="5117037">
                  <a:extLst>
                    <a:ext uri="{9D8B030D-6E8A-4147-A177-3AD203B41FA5}">
                      <a16:colId xmlns:a16="http://schemas.microsoft.com/office/drawing/2014/main" xmlns="" val="20001"/>
                    </a:ext>
                  </a:extLst>
                </a:gridCol>
              </a:tblGrid>
              <a:tr h="282058">
                <a:tc>
                  <a:txBody>
                    <a:bodyPr/>
                    <a:lstStyle/>
                    <a:p>
                      <a:pPr>
                        <a:lnSpc>
                          <a:spcPct val="115000"/>
                        </a:lnSpc>
                        <a:spcAft>
                          <a:spcPts val="0"/>
                        </a:spcAft>
                      </a:pPr>
                      <a:r>
                        <a:rPr lang="it-IT" sz="18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10292">
                <a:tc>
                  <a:txBody>
                    <a:bodyPr/>
                    <a:lstStyle/>
                    <a:p>
                      <a:pPr>
                        <a:lnSpc>
                          <a:spcPct val="115000"/>
                        </a:lnSpc>
                        <a:spcAft>
                          <a:spcPts val="0"/>
                        </a:spcAft>
                      </a:pPr>
                      <a:r>
                        <a:rPr lang="it-IT" sz="1800" dirty="0">
                          <a:effectLst/>
                          <a:latin typeface="+mj-lt"/>
                          <a:ea typeface="Calibri"/>
                          <a:cs typeface="Times New Roman"/>
                        </a:rPr>
                        <a:t>I crediti devono essere iscritti secondo il valore presumibile di realizzazione.</a:t>
                      </a:r>
                    </a:p>
                    <a:p>
                      <a:pPr>
                        <a:lnSpc>
                          <a:spcPct val="115000"/>
                        </a:lnSpc>
                        <a:spcAft>
                          <a:spcPts val="0"/>
                        </a:spcAft>
                      </a:pPr>
                      <a:r>
                        <a:rPr lang="en-GB" sz="1800" dirty="0">
                          <a:effectLst/>
                          <a:latin typeface="+mj-lt"/>
                          <a:ea typeface="Calibri"/>
                          <a:cs typeface="Times New Roman"/>
                        </a:rPr>
                        <a:t>(art. 2426, comma 1, n. 8, c.c.)</a:t>
                      </a:r>
                      <a:endParaRPr lang="it-IT" sz="1800" dirty="0">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dirty="0">
                          <a:effectLst/>
                          <a:latin typeface="+mj-lt"/>
                          <a:ea typeface="Times New Roman"/>
                          <a:cs typeface="Times New Roman"/>
                        </a:rPr>
                        <a:t>I crediti … </a:t>
                      </a:r>
                      <a:r>
                        <a:rPr lang="it-IT" sz="1800" b="1" dirty="0">
                          <a:solidFill>
                            <a:srgbClr val="FF0000"/>
                          </a:solidFill>
                          <a:effectLst/>
                          <a:latin typeface="+mj-lt"/>
                          <a:ea typeface="Times New Roman"/>
                          <a:cs typeface="Times New Roman"/>
                        </a:rPr>
                        <a:t>sono rilevati in bilancio secondo il criterio del costo ammortizzato, tenendo conto del fattore temporale e</a:t>
                      </a:r>
                      <a:r>
                        <a:rPr lang="it-IT" sz="1800" dirty="0">
                          <a:effectLst/>
                          <a:latin typeface="+mj-lt"/>
                          <a:ea typeface="Times New Roman"/>
                          <a:cs typeface="Times New Roman"/>
                        </a:rPr>
                        <a:t> … del valore di presumibile realizzo. </a:t>
                      </a:r>
                      <a:endParaRPr lang="it-IT" sz="1800" dirty="0">
                        <a:effectLst/>
                        <a:latin typeface="+mj-lt"/>
                        <a:ea typeface="Calibri"/>
                        <a:cs typeface="Times New Roman"/>
                      </a:endParaRPr>
                    </a:p>
                    <a:p>
                      <a:pPr>
                        <a:lnSpc>
                          <a:spcPct val="115000"/>
                        </a:lnSpc>
                        <a:spcAft>
                          <a:spcPts val="0"/>
                        </a:spcAft>
                      </a:pPr>
                      <a:r>
                        <a:rPr lang="en-GB" sz="1800" dirty="0">
                          <a:effectLst/>
                          <a:latin typeface="+mj-lt"/>
                          <a:ea typeface="Calibri"/>
                          <a:cs typeface="Times New Roman"/>
                        </a:rPr>
                        <a:t>(art. 2426, comma 1, n. 8, c.c.)</a:t>
                      </a:r>
                      <a:endParaRPr lang="it-IT" sz="1800" dirty="0">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64688">
                <a:tc>
                  <a:txBody>
                    <a:bodyPr/>
                    <a:lstStyle/>
                    <a:p>
                      <a:pPr>
                        <a:lnSpc>
                          <a:spcPct val="115000"/>
                        </a:lnSpc>
                        <a:spcAft>
                          <a:spcPts val="0"/>
                        </a:spcAft>
                      </a:pPr>
                      <a:r>
                        <a:rPr lang="it-IT" sz="1800" dirty="0">
                          <a:effectLst/>
                          <a:latin typeface="+mj-lt"/>
                          <a:ea typeface="Calibri"/>
                          <a:cs typeface="Times New Roman"/>
                        </a:rPr>
                        <a:t>--</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solidFill>
                            <a:srgbClr val="FF0000"/>
                          </a:solidFill>
                          <a:effectLst/>
                          <a:latin typeface="+mj-lt"/>
                          <a:ea typeface="Calibri"/>
                          <a:cs typeface="Times New Roman"/>
                        </a:rPr>
                        <a:t>Le società che redigono il bilancio in forma abbreviata, in deroga a quanto disposto dall’articolo 2426, hanno la facoltà di iscrivere i titoli al costo di acquisto, i crediti al valore di presumibile realizzo.</a:t>
                      </a:r>
                    </a:p>
                    <a:p>
                      <a:pPr>
                        <a:lnSpc>
                          <a:spcPct val="115000"/>
                        </a:lnSpc>
                        <a:spcAft>
                          <a:spcPts val="0"/>
                        </a:spcAft>
                      </a:pPr>
                      <a:r>
                        <a:rPr lang="en-GB" sz="1800" b="1" dirty="0">
                          <a:solidFill>
                            <a:srgbClr val="FF0000"/>
                          </a:solidFill>
                          <a:effectLst/>
                          <a:latin typeface="+mj-lt"/>
                          <a:ea typeface="Calibri"/>
                          <a:cs typeface="Times New Roman"/>
                        </a:rPr>
                        <a:t>(art. 2435-bis, comma 7,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28234">
                <a:tc>
                  <a:txBody>
                    <a:bodyPr/>
                    <a:lstStyle/>
                    <a:p>
                      <a:pPr>
                        <a:lnSpc>
                          <a:spcPct val="115000"/>
                        </a:lnSpc>
                        <a:spcAft>
                          <a:spcPts val="0"/>
                        </a:spcAft>
                      </a:pPr>
                      <a:r>
                        <a:rPr lang="it-IT" sz="1800" dirty="0">
                          <a:effectLst/>
                          <a:latin typeface="+mj-lt"/>
                          <a:ea typeface="Calibri"/>
                          <a:cs typeface="Times New Roman"/>
                        </a:rPr>
                        <a:t>--</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solidFill>
                            <a:srgbClr val="FF0000"/>
                          </a:solidFill>
                          <a:effectLst/>
                          <a:latin typeface="+mj-lt"/>
                          <a:ea typeface="Times New Roman"/>
                          <a:cs typeface="Times New Roman"/>
                        </a:rPr>
                        <a:t>I criteri di valutazione delle micro-imprese sono determinati secondo quanto disposto dall’art. 2435-bis.</a:t>
                      </a:r>
                      <a:endParaRPr lang="it-IT" sz="1800" b="1" dirty="0">
                        <a:solidFill>
                          <a:srgbClr val="FF0000"/>
                        </a:solidFill>
                        <a:effectLst/>
                        <a:latin typeface="+mj-lt"/>
                        <a:ea typeface="Calibri"/>
                        <a:cs typeface="Times New Roman"/>
                      </a:endParaRPr>
                    </a:p>
                    <a:p>
                      <a:pPr>
                        <a:lnSpc>
                          <a:spcPct val="115000"/>
                        </a:lnSpc>
                        <a:spcAft>
                          <a:spcPts val="0"/>
                        </a:spcAft>
                      </a:pPr>
                      <a:r>
                        <a:rPr lang="en-GB" sz="1800" b="1" dirty="0">
                          <a:solidFill>
                            <a:srgbClr val="FF0000"/>
                          </a:solidFill>
                          <a:effectLst/>
                          <a:latin typeface="+mj-lt"/>
                          <a:ea typeface="Times New Roman"/>
                          <a:cs typeface="Times New Roman"/>
                        </a:rPr>
                        <a:t>(art. 2435-ter, comma 2,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71</a:t>
            </a:fld>
            <a:endParaRPr lang="it-IT"/>
          </a:p>
        </p:txBody>
      </p:sp>
    </p:spTree>
    <p:extLst>
      <p:ext uri="{BB962C8B-B14F-4D97-AF65-F5344CB8AC3E}">
        <p14:creationId xmlns:p14="http://schemas.microsoft.com/office/powerpoint/2010/main" val="24507846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normAutofit/>
          </a:bodyPr>
          <a:lstStyle/>
          <a:p>
            <a:r>
              <a:rPr lang="it-IT" altLang="it-IT" sz="3200"/>
              <a:t>Principi contabili di riferimento</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44" y="1832632"/>
            <a:ext cx="3419422" cy="28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2" name="CasellaDiTesto 2"/>
          <p:cNvSpPr txBox="1">
            <a:spLocks noChangeArrowheads="1"/>
          </p:cNvSpPr>
          <p:nvPr/>
        </p:nvSpPr>
        <p:spPr bwMode="auto">
          <a:xfrm>
            <a:off x="6921324" y="2127960"/>
            <a:ext cx="3622160" cy="40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15, </a:t>
            </a:r>
            <a:r>
              <a:rPr lang="it-IT" altLang="it-IT" sz="2011" i="1" dirty="0"/>
              <a:t>Crediti</a:t>
            </a:r>
            <a:r>
              <a:rPr lang="it-IT" altLang="it-IT" sz="2011" dirty="0"/>
              <a:t>, §§ 32-54</a:t>
            </a:r>
          </a:p>
        </p:txBody>
      </p:sp>
      <p:sp>
        <p:nvSpPr>
          <p:cNvPr id="12293" name="CasellaDiTesto 4"/>
          <p:cNvSpPr txBox="1">
            <a:spLocks noChangeArrowheads="1"/>
          </p:cNvSpPr>
          <p:nvPr/>
        </p:nvSpPr>
        <p:spPr bwMode="auto">
          <a:xfrm>
            <a:off x="6977196" y="3831285"/>
            <a:ext cx="3623757" cy="102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r>
              <a:rPr lang="it-IT" altLang="it-IT" sz="2011" dirty="0"/>
              <a:t>OIC 12, </a:t>
            </a:r>
            <a:r>
              <a:rPr lang="it-IT" altLang="it-IT" sz="2011" i="1" dirty="0"/>
              <a:t>Composizione e schemi del bilancio d’esercizio</a:t>
            </a:r>
            <a:r>
              <a:rPr lang="it-IT" altLang="it-IT" sz="2011" dirty="0"/>
              <a:t>, §§ 88-92.</a:t>
            </a:r>
          </a:p>
        </p:txBody>
      </p:sp>
      <p:sp>
        <p:nvSpPr>
          <p:cNvPr id="12294" name="Freccia a destra 3"/>
          <p:cNvSpPr>
            <a:spLocks noChangeArrowheads="1"/>
          </p:cNvSpPr>
          <p:nvPr/>
        </p:nvSpPr>
        <p:spPr bwMode="auto">
          <a:xfrm>
            <a:off x="5088692" y="2009829"/>
            <a:ext cx="1680976" cy="636951"/>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12295" name="Freccia a destra 6"/>
          <p:cNvSpPr>
            <a:spLocks noChangeArrowheads="1"/>
          </p:cNvSpPr>
          <p:nvPr/>
        </p:nvSpPr>
        <p:spPr bwMode="auto">
          <a:xfrm>
            <a:off x="5088692" y="3853634"/>
            <a:ext cx="1680976" cy="636952"/>
          </a:xfrm>
          <a:prstGeom prst="rightArrow">
            <a:avLst>
              <a:gd name="adj1" fmla="val 50000"/>
              <a:gd name="adj2" fmla="val 49911"/>
            </a:avLst>
          </a:prstGeom>
          <a:solidFill>
            <a:schemeClr val="accent1"/>
          </a:solidFill>
          <a:ln w="12700" algn="ctr">
            <a:solidFill>
              <a:schemeClr val="tx1"/>
            </a:solidFill>
            <a:round/>
            <a:headEnd/>
            <a:tailEnd/>
          </a:ln>
        </p:spPr>
        <p:txBody>
          <a:bodyPr/>
          <a:lstStyle>
            <a:lvl1pPr algn="just">
              <a:lnSpc>
                <a:spcPct val="140000"/>
              </a:lnSpc>
              <a:spcBef>
                <a:spcPct val="84000"/>
              </a:spcBef>
              <a:buSzPct val="135000"/>
              <a:buChar char="•"/>
              <a:defRPr sz="2400">
                <a:solidFill>
                  <a:schemeClr val="tx1"/>
                </a:solidFill>
                <a:latin typeface="Arial" panose="020B0604020202020204" pitchFamily="34" charset="0"/>
              </a:defRPr>
            </a:lvl1pPr>
            <a:lvl2pPr marL="742950" indent="-285750" algn="just">
              <a:lnSpc>
                <a:spcPct val="140000"/>
              </a:lnSpc>
              <a:spcBef>
                <a:spcPct val="35000"/>
              </a:spcBef>
              <a:buSzPct val="100000"/>
              <a:buChar char="–"/>
              <a:defRPr sz="2400">
                <a:solidFill>
                  <a:schemeClr val="tx1"/>
                </a:solidFill>
                <a:latin typeface="Arial" panose="020B0604020202020204" pitchFamily="34" charset="0"/>
              </a:defRPr>
            </a:lvl2pPr>
            <a:lvl3pPr marL="1143000" indent="-228600" algn="just">
              <a:lnSpc>
                <a:spcPct val="140000"/>
              </a:lnSpc>
              <a:spcBef>
                <a:spcPct val="21000"/>
              </a:spcBef>
              <a:buSzPct val="100000"/>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l">
              <a:lnSpc>
                <a:spcPct val="100000"/>
              </a:lnSpc>
              <a:spcBef>
                <a:spcPct val="0"/>
              </a:spcBef>
              <a:buSzTx/>
              <a:buFontTx/>
              <a:buNone/>
            </a:pPr>
            <a:endParaRPr lang="it-IT" altLang="it-IT" sz="804"/>
          </a:p>
        </p:txBody>
      </p:sp>
      <p:sp>
        <p:nvSpPr>
          <p:cNvPr id="2" name="Segnaposto numero diapositiva 1"/>
          <p:cNvSpPr>
            <a:spLocks noGrp="1"/>
          </p:cNvSpPr>
          <p:nvPr>
            <p:ph type="sldNum" sz="quarter" idx="12"/>
          </p:nvPr>
        </p:nvSpPr>
        <p:spPr/>
        <p:txBody>
          <a:bodyPr/>
          <a:lstStyle/>
          <a:p>
            <a:fld id="{3AAAE0FF-0C63-4367-A140-7DF77F2CA4CC}" type="slidenum">
              <a:rPr lang="it-IT" smtClean="0"/>
              <a:pPr/>
              <a:t>72</a:t>
            </a:fld>
            <a:endParaRPr lang="it-IT"/>
          </a:p>
        </p:txBody>
      </p:sp>
    </p:spTree>
    <p:extLst>
      <p:ext uri="{BB962C8B-B14F-4D97-AF65-F5344CB8AC3E}">
        <p14:creationId xmlns:p14="http://schemas.microsoft.com/office/powerpoint/2010/main" val="19779197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altLang="it-IT">
                <a:latin typeface="+mj-lt"/>
              </a:rPr>
              <a:t>Costo ammortizzato (OIC 15)</a:t>
            </a:r>
          </a:p>
        </p:txBody>
      </p:sp>
      <p:sp>
        <p:nvSpPr>
          <p:cNvPr id="13315" name="Segnaposto contenuto 2"/>
          <p:cNvSpPr>
            <a:spLocks noGrp="1"/>
          </p:cNvSpPr>
          <p:nvPr>
            <p:ph idx="1"/>
          </p:nvPr>
        </p:nvSpPr>
        <p:spPr>
          <a:xfrm>
            <a:off x="870775" y="1053845"/>
            <a:ext cx="10450450" cy="1827173"/>
          </a:xfrm>
        </p:spPr>
        <p:txBody>
          <a:bodyPr/>
          <a:lstStyle/>
          <a:p>
            <a:pPr>
              <a:lnSpc>
                <a:spcPct val="100000"/>
              </a:lnSpc>
              <a:spcBef>
                <a:spcPts val="1006"/>
              </a:spcBef>
            </a:pPr>
            <a:r>
              <a:rPr lang="it-IT" altLang="it-IT" sz="2400" dirty="0">
                <a:solidFill>
                  <a:schemeClr val="tx1"/>
                </a:solidFill>
              </a:rPr>
              <a:t>Campo di applicazione: società di medie dimensioni</a:t>
            </a:r>
          </a:p>
          <a:p>
            <a:pPr>
              <a:lnSpc>
                <a:spcPct val="100000"/>
              </a:lnSpc>
              <a:spcBef>
                <a:spcPts val="1006"/>
              </a:spcBef>
            </a:pPr>
            <a:r>
              <a:rPr lang="it-IT" altLang="it-IT" sz="2400" dirty="0">
                <a:solidFill>
                  <a:schemeClr val="tx1"/>
                </a:solidFill>
              </a:rPr>
              <a:t>Crediti: </a:t>
            </a:r>
          </a:p>
          <a:p>
            <a:pPr lvl="1">
              <a:lnSpc>
                <a:spcPct val="100000"/>
              </a:lnSpc>
              <a:spcBef>
                <a:spcPts val="1006"/>
              </a:spcBef>
            </a:pPr>
            <a:r>
              <a:rPr lang="it-IT" altLang="it-IT" dirty="0"/>
              <a:t>finanziamento</a:t>
            </a:r>
          </a:p>
          <a:p>
            <a:pPr lvl="1">
              <a:lnSpc>
                <a:spcPct val="100000"/>
              </a:lnSpc>
              <a:spcBef>
                <a:spcPts val="1006"/>
              </a:spcBef>
            </a:pPr>
            <a:r>
              <a:rPr lang="it-IT" altLang="it-IT" dirty="0"/>
              <a:t>funzionamento</a:t>
            </a:r>
          </a:p>
          <a:p>
            <a:pPr>
              <a:lnSpc>
                <a:spcPct val="100000"/>
              </a:lnSpc>
              <a:spcBef>
                <a:spcPts val="1006"/>
              </a:spcBef>
            </a:pPr>
            <a:r>
              <a:rPr lang="it-IT" altLang="it-IT" sz="2400" dirty="0">
                <a:solidFill>
                  <a:schemeClr val="tx1"/>
                </a:solidFill>
              </a:rPr>
              <a:t>Elementi rilevanti: </a:t>
            </a:r>
          </a:p>
          <a:p>
            <a:pPr lvl="1">
              <a:lnSpc>
                <a:spcPct val="100000"/>
              </a:lnSpc>
              <a:spcBef>
                <a:spcPts val="1006"/>
              </a:spcBef>
            </a:pPr>
            <a:r>
              <a:rPr lang="it-IT" altLang="it-IT" dirty="0"/>
              <a:t>scadenza</a:t>
            </a:r>
          </a:p>
          <a:p>
            <a:pPr lvl="1">
              <a:lnSpc>
                <a:spcPct val="100000"/>
              </a:lnSpc>
              <a:spcBef>
                <a:spcPts val="1006"/>
              </a:spcBef>
            </a:pPr>
            <a:r>
              <a:rPr lang="it-IT" altLang="it-IT" dirty="0"/>
              <a:t>costi di transazione</a:t>
            </a:r>
          </a:p>
          <a:p>
            <a:pPr lvl="1">
              <a:lnSpc>
                <a:spcPct val="100000"/>
              </a:lnSpc>
              <a:spcBef>
                <a:spcPts val="1006"/>
              </a:spcBef>
            </a:pPr>
            <a:r>
              <a:rPr lang="it-IT" altLang="it-IT" dirty="0"/>
              <a:t>TIR</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73</a:t>
            </a:fld>
            <a:endParaRPr lang="it-IT"/>
          </a:p>
        </p:txBody>
      </p:sp>
    </p:spTree>
    <p:extLst>
      <p:ext uri="{BB962C8B-B14F-4D97-AF65-F5344CB8AC3E}">
        <p14:creationId xmlns:p14="http://schemas.microsoft.com/office/powerpoint/2010/main" val="26481326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a:latin typeface="+mj-lt"/>
              </a:rPr>
              <a:t>Costo ammortizzato (OIC 15)</a:t>
            </a:r>
          </a:p>
        </p:txBody>
      </p:sp>
      <p:sp>
        <p:nvSpPr>
          <p:cNvPr id="3" name="Segnaposto contenuto 2"/>
          <p:cNvSpPr>
            <a:spLocks noGrp="1"/>
          </p:cNvSpPr>
          <p:nvPr>
            <p:ph idx="1"/>
          </p:nvPr>
        </p:nvSpPr>
        <p:spPr>
          <a:xfrm>
            <a:off x="870775" y="1053845"/>
            <a:ext cx="10450450" cy="1827173"/>
          </a:xfrm>
        </p:spPr>
        <p:txBody>
          <a:bodyPr/>
          <a:lstStyle/>
          <a:p>
            <a:pPr marL="0" indent="0">
              <a:lnSpc>
                <a:spcPct val="100000"/>
              </a:lnSpc>
              <a:buNone/>
              <a:defRPr/>
            </a:pPr>
            <a:r>
              <a:rPr lang="it-IT" sz="2400" dirty="0">
                <a:solidFill>
                  <a:schemeClr val="tx1"/>
                </a:solidFill>
              </a:rPr>
              <a:t>Il criterio del costo ammortizzato non si applica nei casi di:</a:t>
            </a:r>
          </a:p>
          <a:p>
            <a:pPr>
              <a:lnSpc>
                <a:spcPct val="100000"/>
              </a:lnSpc>
              <a:defRPr/>
            </a:pPr>
            <a:r>
              <a:rPr lang="it-IT" sz="2400" dirty="0">
                <a:solidFill>
                  <a:schemeClr val="tx1"/>
                </a:solidFill>
              </a:rPr>
              <a:t>crediti a breve termine (ossia con scadenza inferiore ai 12 mesi);</a:t>
            </a:r>
          </a:p>
          <a:p>
            <a:pPr>
              <a:lnSpc>
                <a:spcPct val="100000"/>
              </a:lnSpc>
              <a:defRPr/>
            </a:pPr>
            <a:r>
              <a:rPr lang="it-IT" sz="2400" dirty="0">
                <a:solidFill>
                  <a:schemeClr val="tx1"/>
                </a:solidFill>
              </a:rPr>
              <a:t>costi di transazione di scarso rilievo.</a:t>
            </a:r>
          </a:p>
          <a:p>
            <a:pPr marL="0" indent="0">
              <a:lnSpc>
                <a:spcPct val="100000"/>
              </a:lnSpc>
              <a:buNone/>
              <a:defRPr/>
            </a:pPr>
            <a:r>
              <a:rPr lang="it-IT" sz="2400" dirty="0">
                <a:solidFill>
                  <a:schemeClr val="tx1"/>
                </a:solidFill>
              </a:rPr>
              <a:t>Di conseguenza, i crediti cui applicare il criterio sono:</a:t>
            </a:r>
          </a:p>
          <a:p>
            <a:pPr lvl="1">
              <a:lnSpc>
                <a:spcPct val="100000"/>
              </a:lnSpc>
              <a:defRPr/>
            </a:pPr>
            <a:r>
              <a:rPr lang="it-IT" dirty="0"/>
              <a:t>di durata ultrannuale (siano essi a rimborso rateale o incassati in un’unica soluzione);</a:t>
            </a:r>
          </a:p>
          <a:p>
            <a:pPr lvl="1">
              <a:lnSpc>
                <a:spcPct val="100000"/>
              </a:lnSpc>
              <a:defRPr/>
            </a:pPr>
            <a:r>
              <a:rPr lang="it-IT" dirty="0"/>
              <a:t>produttivi di interessi espliciti a tassi in linea con i saggi di mercato;</a:t>
            </a:r>
          </a:p>
          <a:p>
            <a:pPr lvl="1">
              <a:lnSpc>
                <a:spcPct val="100000"/>
              </a:lnSpc>
              <a:defRPr/>
            </a:pPr>
            <a:r>
              <a:rPr lang="it-IT" dirty="0"/>
              <a:t>gravati di costi di transazione (di solito sostenuti in fase contrattuale).</a:t>
            </a:r>
          </a:p>
          <a:p>
            <a:pPr>
              <a:defRPr/>
            </a:pPr>
            <a:endParaRPr lang="it-IT" sz="2400" dirty="0">
              <a:solidFill>
                <a:schemeClr val="tx1"/>
              </a:solidFill>
            </a:endParaRPr>
          </a:p>
        </p:txBody>
      </p:sp>
      <p:sp>
        <p:nvSpPr>
          <p:cNvPr id="6" name="Segnaposto numero diapositiva 5"/>
          <p:cNvSpPr>
            <a:spLocks noGrp="1"/>
          </p:cNvSpPr>
          <p:nvPr>
            <p:ph type="sldNum" sz="quarter" idx="7"/>
          </p:nvPr>
        </p:nvSpPr>
        <p:spPr/>
        <p:txBody>
          <a:bodyPr/>
          <a:lstStyle/>
          <a:p>
            <a:fld id="{B6F15528-21DE-4FAA-801E-634DDDAF4B2B}" type="slidenum">
              <a:rPr lang="it-IT" smtClean="0"/>
              <a:pPr/>
              <a:t>74</a:t>
            </a:fld>
            <a:endParaRPr lang="it-IT"/>
          </a:p>
        </p:txBody>
      </p:sp>
    </p:spTree>
    <p:extLst>
      <p:ext uri="{BB962C8B-B14F-4D97-AF65-F5344CB8AC3E}">
        <p14:creationId xmlns:p14="http://schemas.microsoft.com/office/powerpoint/2010/main" val="603899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a:latin typeface="+mj-lt"/>
              </a:rPr>
              <a:t>Attualizzazione (OIC 15)</a:t>
            </a:r>
          </a:p>
        </p:txBody>
      </p:sp>
      <p:sp>
        <p:nvSpPr>
          <p:cNvPr id="15363" name="Segnaposto contenuto 2"/>
          <p:cNvSpPr>
            <a:spLocks noGrp="1"/>
          </p:cNvSpPr>
          <p:nvPr>
            <p:ph idx="1"/>
          </p:nvPr>
        </p:nvSpPr>
        <p:spPr>
          <a:xfrm>
            <a:off x="711287" y="995168"/>
            <a:ext cx="10450450" cy="4459334"/>
          </a:xfrm>
        </p:spPr>
        <p:txBody>
          <a:bodyPr/>
          <a:lstStyle/>
          <a:p>
            <a:pPr>
              <a:lnSpc>
                <a:spcPct val="100000"/>
              </a:lnSpc>
            </a:pPr>
            <a:r>
              <a:rPr lang="it-IT" altLang="it-IT" sz="2400" dirty="0">
                <a:solidFill>
                  <a:schemeClr val="tx1"/>
                </a:solidFill>
              </a:rPr>
              <a:t>Sono suscettibili di attualizzazione:</a:t>
            </a:r>
          </a:p>
          <a:p>
            <a:pPr lvl="1">
              <a:lnSpc>
                <a:spcPct val="100000"/>
              </a:lnSpc>
            </a:pPr>
            <a:r>
              <a:rPr lang="it-IT" altLang="it-IT" dirty="0"/>
              <a:t>i crediti con interesse esplicito a tasso incongruo; </a:t>
            </a:r>
          </a:p>
          <a:p>
            <a:pPr lvl="1">
              <a:lnSpc>
                <a:spcPct val="100000"/>
              </a:lnSpc>
            </a:pPr>
            <a:r>
              <a:rPr lang="it-IT" altLang="it-IT" dirty="0"/>
              <a:t>i crediti con interesse implicito (formalmente “non sono produttivi di interessi”);</a:t>
            </a:r>
          </a:p>
          <a:p>
            <a:pPr lvl="1">
              <a:lnSpc>
                <a:spcPct val="100000"/>
              </a:lnSpc>
            </a:pPr>
            <a:r>
              <a:rPr lang="it-IT" altLang="it-IT" dirty="0"/>
              <a:t>i crediti infruttiferi (sostanzialmente “non sono produttivi di interessi”).</a:t>
            </a:r>
          </a:p>
          <a:p>
            <a:pPr>
              <a:lnSpc>
                <a:spcPct val="100000"/>
              </a:lnSpc>
            </a:pPr>
            <a:r>
              <a:rPr lang="it-IT" altLang="it-IT" sz="2400" dirty="0">
                <a:solidFill>
                  <a:schemeClr val="tx1"/>
                </a:solidFill>
              </a:rPr>
              <a:t>L’attualizzazione dei crediti può non essere applicata se gli effetti da essa attesi possono considerarsi irrilevanti rispetto al valore non attualizzato.</a:t>
            </a:r>
          </a:p>
          <a:p>
            <a:pPr>
              <a:lnSpc>
                <a:spcPct val="100000"/>
              </a:lnSpc>
            </a:pPr>
            <a:r>
              <a:rPr lang="it-IT" altLang="it-IT" sz="2400" dirty="0">
                <a:solidFill>
                  <a:schemeClr val="tx1"/>
                </a:solidFill>
              </a:rPr>
              <a:t>Peculiarità: crediti verso controllate; crediti verso dipendenti.</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75</a:t>
            </a:fld>
            <a:endParaRPr lang="it-IT"/>
          </a:p>
        </p:txBody>
      </p:sp>
    </p:spTree>
    <p:extLst>
      <p:ext uri="{BB962C8B-B14F-4D97-AF65-F5344CB8AC3E}">
        <p14:creationId xmlns:p14="http://schemas.microsoft.com/office/powerpoint/2010/main" val="23180147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altLang="it-IT" dirty="0">
                <a:latin typeface="+mj-lt"/>
              </a:rPr>
              <a:t>Regole di transizione: d.lgs. 139/2015</a:t>
            </a:r>
          </a:p>
        </p:txBody>
      </p:sp>
      <p:sp>
        <p:nvSpPr>
          <p:cNvPr id="16387" name="Segnaposto contenuto 2"/>
          <p:cNvSpPr>
            <a:spLocks noGrp="1"/>
          </p:cNvSpPr>
          <p:nvPr>
            <p:ph idx="1"/>
          </p:nvPr>
        </p:nvSpPr>
        <p:spPr>
          <a:xfrm>
            <a:off x="956614" y="1908978"/>
            <a:ext cx="10450450" cy="1827173"/>
          </a:xfrm>
        </p:spPr>
        <p:txBody>
          <a:bodyPr/>
          <a:lstStyle/>
          <a:p>
            <a:r>
              <a:rPr lang="it-IT" altLang="it-IT" sz="2400" dirty="0">
                <a:solidFill>
                  <a:schemeClr val="tx1"/>
                </a:solidFill>
              </a:rPr>
              <a:t>Art. 12, co. 2, d.lgs. 139/2015 il criterio del costo ammortizzato e l’attualizzazione possono non essere applicati ai crediti iscritti in bilancio antecedentemente all’esercizio avente inizio a partire dal 1° gennaio 2016</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76</a:t>
            </a:fld>
            <a:endParaRPr lang="it-IT"/>
          </a:p>
        </p:txBody>
      </p:sp>
    </p:spTree>
    <p:extLst>
      <p:ext uri="{BB962C8B-B14F-4D97-AF65-F5344CB8AC3E}">
        <p14:creationId xmlns:p14="http://schemas.microsoft.com/office/powerpoint/2010/main" val="10113715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106326" y="19960"/>
            <a:ext cx="12192000" cy="689811"/>
          </a:xfrm>
        </p:spPr>
        <p:txBody>
          <a:bodyPr/>
          <a:lstStyle/>
          <a:p>
            <a:r>
              <a:rPr lang="it-IT" altLang="it-IT" dirty="0">
                <a:latin typeface="+mj-lt"/>
              </a:rPr>
              <a:t>Casi considerati</a:t>
            </a:r>
          </a:p>
        </p:txBody>
      </p:sp>
      <p:sp>
        <p:nvSpPr>
          <p:cNvPr id="20483" name="Segnaposto contenuto 2"/>
          <p:cNvSpPr>
            <a:spLocks noGrp="1"/>
          </p:cNvSpPr>
          <p:nvPr>
            <p:ph idx="1"/>
          </p:nvPr>
        </p:nvSpPr>
        <p:spPr>
          <a:xfrm>
            <a:off x="870775" y="1824311"/>
            <a:ext cx="10450450" cy="1827173"/>
          </a:xfrm>
        </p:spPr>
        <p:txBody>
          <a:bodyPr/>
          <a:lstStyle/>
          <a:p>
            <a:r>
              <a:rPr lang="it-IT" altLang="it-IT" sz="2400" dirty="0">
                <a:solidFill>
                  <a:schemeClr val="tx1"/>
                </a:solidFill>
              </a:rPr>
              <a:t>(1) Credito di finanziamento a tasso di mercato</a:t>
            </a:r>
          </a:p>
          <a:p>
            <a:r>
              <a:rPr lang="it-IT" altLang="it-IT" sz="2400" dirty="0">
                <a:solidFill>
                  <a:schemeClr val="tx1"/>
                </a:solidFill>
              </a:rPr>
              <a:t>(2) Credito di finanziamento infruttifero</a:t>
            </a:r>
          </a:p>
          <a:p>
            <a:r>
              <a:rPr lang="it-IT" altLang="it-IT" sz="2400" dirty="0">
                <a:solidFill>
                  <a:schemeClr val="tx1"/>
                </a:solidFill>
              </a:rPr>
              <a:t>(3) Credito commerciale infruttifero</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77</a:t>
            </a:fld>
            <a:endParaRPr lang="it-IT"/>
          </a:p>
        </p:txBody>
      </p:sp>
    </p:spTree>
    <p:extLst>
      <p:ext uri="{BB962C8B-B14F-4D97-AF65-F5344CB8AC3E}">
        <p14:creationId xmlns:p14="http://schemas.microsoft.com/office/powerpoint/2010/main" val="18447155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1 </a:t>
            </a:r>
          </a:p>
        </p:txBody>
      </p:sp>
      <p:sp>
        <p:nvSpPr>
          <p:cNvPr id="2" name="Segnaposto testo 1"/>
          <p:cNvSpPr>
            <a:spLocks noGrp="1"/>
          </p:cNvSpPr>
          <p:nvPr>
            <p:ph type="body" idx="1"/>
          </p:nvPr>
        </p:nvSpPr>
        <p:spPr>
          <a:xfrm>
            <a:off x="448733" y="689812"/>
            <a:ext cx="11201400" cy="1028922"/>
          </a:xfrm>
        </p:spPr>
        <p:txBody>
          <a:bodyPr/>
          <a:lstStyle/>
          <a:p>
            <a:endParaRPr lang="it-IT" sz="2400" dirty="0">
              <a:solidFill>
                <a:schemeClr val="tx1"/>
              </a:solidFill>
            </a:endParaRPr>
          </a:p>
          <a:p>
            <a:pPr marL="0" indent="0">
              <a:buNone/>
            </a:pPr>
            <a:r>
              <a:rPr lang="it-IT" sz="2400" dirty="0">
                <a:solidFill>
                  <a:schemeClr val="tx1"/>
                </a:solidFill>
              </a:rPr>
              <a:t>La A&amp;D S.p.A. ha concesso, in data 03/01/X1 un finanziamento a una controllata. Le condizioni sono: </a:t>
            </a:r>
          </a:p>
          <a:p>
            <a:r>
              <a:rPr lang="it-IT" sz="2400" dirty="0">
                <a:solidFill>
                  <a:schemeClr val="tx1"/>
                </a:solidFill>
              </a:rPr>
              <a:t>valore nominale €.200.000; </a:t>
            </a:r>
          </a:p>
          <a:p>
            <a:r>
              <a:rPr lang="it-IT" sz="2400" dirty="0">
                <a:solidFill>
                  <a:schemeClr val="tx1"/>
                </a:solidFill>
              </a:rPr>
              <a:t>costi iniziali €.1.000; </a:t>
            </a:r>
          </a:p>
          <a:p>
            <a:r>
              <a:rPr lang="it-IT" sz="2400" dirty="0">
                <a:solidFill>
                  <a:schemeClr val="tx1"/>
                </a:solidFill>
              </a:rPr>
              <a:t>durata 4 anni; </a:t>
            </a:r>
          </a:p>
          <a:p>
            <a:r>
              <a:rPr lang="it-IT" sz="2400" dirty="0">
                <a:solidFill>
                  <a:schemeClr val="tx1"/>
                </a:solidFill>
              </a:rPr>
              <a:t>tasso nominale annuo 1,5% (in linea con i saggi di mercato); </a:t>
            </a:r>
          </a:p>
          <a:p>
            <a:r>
              <a:rPr lang="it-IT" sz="2400" dirty="0">
                <a:solidFill>
                  <a:schemeClr val="tx1"/>
                </a:solidFill>
              </a:rPr>
              <a:t>rimborso in un’unica soluzione al termine del quarto anno.</a:t>
            </a:r>
          </a:p>
          <a:p>
            <a:pPr marL="0" indent="0">
              <a:buNone/>
            </a:pPr>
            <a:endParaRPr lang="it-IT" sz="2400" dirty="0">
              <a:solidFill>
                <a:schemeClr val="tx1"/>
              </a:solidFill>
            </a:endParaRPr>
          </a:p>
        </p:txBody>
      </p:sp>
      <p:sp>
        <p:nvSpPr>
          <p:cNvPr id="6" name="Segnaposto numero diapositiva 5"/>
          <p:cNvSpPr>
            <a:spLocks noGrp="1"/>
          </p:cNvSpPr>
          <p:nvPr>
            <p:ph type="sldNum" sz="quarter" idx="7"/>
          </p:nvPr>
        </p:nvSpPr>
        <p:spPr/>
        <p:txBody>
          <a:bodyPr/>
          <a:lstStyle/>
          <a:p>
            <a:fld id="{B6F15528-21DE-4FAA-801E-634DDDAF4B2B}" type="slidenum">
              <a:rPr lang="it-IT" smtClean="0"/>
              <a:pPr/>
              <a:t>78</a:t>
            </a:fld>
            <a:endParaRPr lang="it-IT"/>
          </a:p>
        </p:txBody>
      </p:sp>
    </p:spTree>
    <p:extLst>
      <p:ext uri="{BB962C8B-B14F-4D97-AF65-F5344CB8AC3E}">
        <p14:creationId xmlns:p14="http://schemas.microsoft.com/office/powerpoint/2010/main" val="4040385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t>Esempio 1: determinazione del TIR </a:t>
            </a:r>
          </a:p>
        </p:txBody>
      </p:sp>
      <p:graphicFrame>
        <p:nvGraphicFramePr>
          <p:cNvPr id="4" name="Tabella 3"/>
          <p:cNvGraphicFramePr>
            <a:graphicFrameLocks noGrp="1"/>
          </p:cNvGraphicFramePr>
          <p:nvPr>
            <p:extLst>
              <p:ext uri="{D42A27DB-BD31-4B8C-83A1-F6EECF244321}">
                <p14:modId xmlns:p14="http://schemas.microsoft.com/office/powerpoint/2010/main" val="2102450290"/>
              </p:ext>
            </p:extLst>
          </p:nvPr>
        </p:nvGraphicFramePr>
        <p:xfrm>
          <a:off x="582706" y="907181"/>
          <a:ext cx="9635181" cy="2699004"/>
        </p:xfrm>
        <a:graphic>
          <a:graphicData uri="http://schemas.openxmlformats.org/drawingml/2006/table">
            <a:tbl>
              <a:tblPr firstRow="1" firstCol="1" bandRow="1"/>
              <a:tblGrid>
                <a:gridCol w="3179104">
                  <a:extLst>
                    <a:ext uri="{9D8B030D-6E8A-4147-A177-3AD203B41FA5}">
                      <a16:colId xmlns:a16="http://schemas.microsoft.com/office/drawing/2014/main" xmlns="" val="20000"/>
                    </a:ext>
                  </a:extLst>
                </a:gridCol>
                <a:gridCol w="2658385">
                  <a:extLst>
                    <a:ext uri="{9D8B030D-6E8A-4147-A177-3AD203B41FA5}">
                      <a16:colId xmlns:a16="http://schemas.microsoft.com/office/drawing/2014/main" xmlns="" val="20001"/>
                    </a:ext>
                  </a:extLst>
                </a:gridCol>
                <a:gridCol w="3797692">
                  <a:extLst>
                    <a:ext uri="{9D8B030D-6E8A-4147-A177-3AD203B41FA5}">
                      <a16:colId xmlns:a16="http://schemas.microsoft.com/office/drawing/2014/main" xmlns="" val="20002"/>
                    </a:ext>
                  </a:extLst>
                </a:gridCol>
              </a:tblGrid>
              <a:tr h="144145">
                <a:tc>
                  <a:txBody>
                    <a:bodyPr/>
                    <a:lstStyle/>
                    <a:p>
                      <a:pPr algn="ctr">
                        <a:lnSpc>
                          <a:spcPct val="115000"/>
                        </a:lnSpc>
                        <a:spcAft>
                          <a:spcPts val="0"/>
                        </a:spcAft>
                      </a:pPr>
                      <a:r>
                        <a:rPr lang="it-IT" sz="2200" dirty="0">
                          <a:solidFill>
                            <a:srgbClr val="000000"/>
                          </a:solidFill>
                          <a:effectLst/>
                          <a:latin typeface="Arial Narrow" panose="020B0606020202030204" pitchFamily="34" charset="0"/>
                          <a:ea typeface="Times New Roman"/>
                          <a:cs typeface="Times New Roman"/>
                        </a:rPr>
                        <a:t>Date</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200" dirty="0">
                          <a:solidFill>
                            <a:srgbClr val="000000"/>
                          </a:solidFill>
                          <a:effectLst/>
                          <a:latin typeface="Arial Narrow" panose="020B0606020202030204" pitchFamily="34" charset="0"/>
                          <a:ea typeface="Times New Roman"/>
                          <a:cs typeface="Times New Roman"/>
                        </a:rPr>
                        <a:t>Uscite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200" dirty="0">
                          <a:solidFill>
                            <a:srgbClr val="000000"/>
                          </a:solidFill>
                          <a:effectLst/>
                          <a:latin typeface="Arial Narrow" panose="020B0606020202030204" pitchFamily="34" charset="0"/>
                          <a:ea typeface="Times New Roman"/>
                          <a:cs typeface="Times New Roman"/>
                        </a:rPr>
                        <a:t>Entrate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4145">
                <a:tc>
                  <a:txBody>
                    <a:bodyPr/>
                    <a:lstStyle/>
                    <a:p>
                      <a:pP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03/01/X1</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a:solidFill>
                            <a:srgbClr val="000000"/>
                          </a:solidFill>
                          <a:effectLst/>
                          <a:latin typeface="Arial Narrow" panose="020B0606020202030204" pitchFamily="34" charset="0"/>
                          <a:ea typeface="Times New Roman"/>
                          <a:cs typeface="Times New Roman"/>
                        </a:rPr>
                        <a:t>-201.000</a:t>
                      </a:r>
                      <a:endParaRPr lang="it-IT" sz="220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 </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4145">
                <a:tc>
                  <a:txBody>
                    <a:bodyPr/>
                    <a:lstStyle/>
                    <a:p>
                      <a:pP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31/12/X1</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a:solidFill>
                            <a:srgbClr val="000000"/>
                          </a:solidFill>
                          <a:effectLst/>
                          <a:latin typeface="Arial Narrow" panose="020B0606020202030204" pitchFamily="34" charset="0"/>
                          <a:ea typeface="Times New Roman"/>
                          <a:cs typeface="Times New Roman"/>
                        </a:rPr>
                        <a:t> </a:t>
                      </a:r>
                      <a:endParaRPr lang="it-IT" sz="220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3.000</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4145">
                <a:tc>
                  <a:txBody>
                    <a:bodyPr/>
                    <a:lstStyle/>
                    <a:p>
                      <a:pP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31/12/X2</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a:solidFill>
                            <a:srgbClr val="000000"/>
                          </a:solidFill>
                          <a:effectLst/>
                          <a:latin typeface="Arial Narrow" panose="020B0606020202030204" pitchFamily="34" charset="0"/>
                          <a:ea typeface="Times New Roman"/>
                          <a:cs typeface="Times New Roman"/>
                        </a:rPr>
                        <a:t> </a:t>
                      </a:r>
                      <a:endParaRPr lang="it-IT" sz="220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3.000</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4145">
                <a:tc>
                  <a:txBody>
                    <a:bodyPr/>
                    <a:lstStyle/>
                    <a:p>
                      <a:pP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31/12/X3</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a:solidFill>
                            <a:srgbClr val="000000"/>
                          </a:solidFill>
                          <a:effectLst/>
                          <a:latin typeface="Arial Narrow" panose="020B0606020202030204" pitchFamily="34" charset="0"/>
                          <a:ea typeface="Times New Roman"/>
                          <a:cs typeface="Times New Roman"/>
                        </a:rPr>
                        <a:t> </a:t>
                      </a:r>
                      <a:endParaRPr lang="it-IT" sz="220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3.000</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4145">
                <a:tc>
                  <a:txBody>
                    <a:bodyPr/>
                    <a:lstStyle/>
                    <a:p>
                      <a:pP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31/12/X4</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a:solidFill>
                            <a:srgbClr val="000000"/>
                          </a:solidFill>
                          <a:effectLst/>
                          <a:latin typeface="Arial Narrow" panose="020B0606020202030204" pitchFamily="34" charset="0"/>
                          <a:ea typeface="Times New Roman"/>
                          <a:cs typeface="Times New Roman"/>
                        </a:rPr>
                        <a:t> </a:t>
                      </a:r>
                      <a:endParaRPr lang="it-IT" sz="220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203.000</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44145">
                <a:tc>
                  <a:txBody>
                    <a:bodyPr/>
                    <a:lstStyle/>
                    <a:p>
                      <a:pP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TIR</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 </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Arial Narrow" panose="020B0606020202030204" pitchFamily="34" charset="0"/>
                          <a:ea typeface="Times New Roman"/>
                          <a:cs typeface="Times New Roman"/>
                        </a:rPr>
                        <a:t>1,37069%</a:t>
                      </a: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Segnaposto numero diapositiva 5"/>
          <p:cNvSpPr>
            <a:spLocks noGrp="1"/>
          </p:cNvSpPr>
          <p:nvPr>
            <p:ph type="sldNum" sz="quarter" idx="7"/>
          </p:nvPr>
        </p:nvSpPr>
        <p:spPr/>
        <p:txBody>
          <a:bodyPr/>
          <a:lstStyle/>
          <a:p>
            <a:fld id="{B6F15528-21DE-4FAA-801E-634DDDAF4B2B}" type="slidenum">
              <a:rPr lang="it-IT" smtClean="0"/>
              <a:pPr/>
              <a:t>79</a:t>
            </a:fld>
            <a:endParaRPr lang="it-IT"/>
          </a:p>
        </p:txBody>
      </p:sp>
    </p:spTree>
    <p:extLst>
      <p:ext uri="{BB962C8B-B14F-4D97-AF65-F5344CB8AC3E}">
        <p14:creationId xmlns:p14="http://schemas.microsoft.com/office/powerpoint/2010/main" val="98900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it-IT" altLang="it-IT"/>
              <a:t>Relazione governativa</a:t>
            </a:r>
          </a:p>
        </p:txBody>
      </p:sp>
      <p:sp>
        <p:nvSpPr>
          <p:cNvPr id="11267" name="Segnaposto contenuto 2"/>
          <p:cNvSpPr>
            <a:spLocks noGrp="1"/>
          </p:cNvSpPr>
          <p:nvPr>
            <p:ph idx="1"/>
          </p:nvPr>
        </p:nvSpPr>
        <p:spPr>
          <a:xfrm>
            <a:off x="870775" y="1082233"/>
            <a:ext cx="10450450" cy="1827173"/>
          </a:xfrm>
        </p:spPr>
        <p:txBody>
          <a:bodyPr/>
          <a:lstStyle/>
          <a:p>
            <a:r>
              <a:rPr lang="it-IT" sz="2400" dirty="0">
                <a:solidFill>
                  <a:schemeClr val="tx1"/>
                </a:solidFill>
              </a:rPr>
              <a:t>Essa consiste nella possibilità di non rispettare gli obblighi di rilevazione, valutazione, presentazione e informativa quando la loro osservanza abbia effetti irrilevanti. La disposizione recepisce il principio della rilevanza introdotto dall'articolo 6 (paragrafo l, lettera j) della direttiva 2013/34/UE. La modifica apportata all’art. 2423 c.c. è accompagnata dalla richiesta di illustrare in nota integrativa i criteri con i quali le società hanno dato attuazione a tale disposizione. Il testo della norma ribadisce, inoltre, in linea con quanto già chiarito nel considerando 17 della direttiva, che il criterio della rilevanza non mette in alcun modo in discussione gli obblighi relativi alla tenuta di una corretta contabilità. L’introduzione del principio generale della rilevanza ha comportato l’eliminazione, in quanto ridondanti, dei riferimenti a tale principio contenuti in specifiche regole di informativa del codice civile nonché di una norma in tema di valutazione delle rimanenze, contenuta nel </a:t>
            </a:r>
            <a:r>
              <a:rPr lang="it-IT" sz="2400" dirty="0" err="1">
                <a:solidFill>
                  <a:schemeClr val="tx1"/>
                </a:solidFill>
              </a:rPr>
              <a:t>D.Lgs.</a:t>
            </a:r>
            <a:r>
              <a:rPr lang="it-IT" sz="2400" dirty="0">
                <a:solidFill>
                  <a:schemeClr val="tx1"/>
                </a:solidFill>
              </a:rPr>
              <a:t> 127/1991, che appunto invocava la irrilevanza di quelle poste.</a:t>
            </a:r>
            <a:endParaRPr lang="it-IT" altLang="it-IT" sz="2400" dirty="0">
              <a:solidFill>
                <a:schemeClr val="tx1"/>
              </a:solidFill>
            </a:endParaRPr>
          </a:p>
        </p:txBody>
      </p:sp>
      <p:sp>
        <p:nvSpPr>
          <p:cNvPr id="5" name="Segnaposto numero diapositiva 4"/>
          <p:cNvSpPr>
            <a:spLocks noGrp="1"/>
          </p:cNvSpPr>
          <p:nvPr>
            <p:ph type="sldNum" sz="quarter" idx="7"/>
          </p:nvPr>
        </p:nvSpPr>
        <p:spPr/>
        <p:txBody>
          <a:bodyPr/>
          <a:lstStyle/>
          <a:p>
            <a:fld id="{B6F15528-21DE-4FAA-801E-634DDDAF4B2B}" type="slidenum">
              <a:rPr lang="it-IT" smtClean="0"/>
              <a:pPr/>
              <a:t>8</a:t>
            </a:fld>
            <a:endParaRPr lang="it-IT"/>
          </a:p>
        </p:txBody>
      </p:sp>
    </p:spTree>
    <p:extLst>
      <p:ext uri="{BB962C8B-B14F-4D97-AF65-F5344CB8AC3E}">
        <p14:creationId xmlns:p14="http://schemas.microsoft.com/office/powerpoint/2010/main" val="27464956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latin typeface="+mj-lt"/>
              </a:rPr>
              <a:t>Esempio 1: determinazione del valore del credito e degli interessi </a:t>
            </a:r>
          </a:p>
        </p:txBody>
      </p:sp>
      <p:graphicFrame>
        <p:nvGraphicFramePr>
          <p:cNvPr id="4" name="Tabella 3"/>
          <p:cNvGraphicFramePr>
            <a:graphicFrameLocks noGrp="1"/>
          </p:cNvGraphicFramePr>
          <p:nvPr>
            <p:extLst>
              <p:ext uri="{D42A27DB-BD31-4B8C-83A1-F6EECF244321}">
                <p14:modId xmlns:p14="http://schemas.microsoft.com/office/powerpoint/2010/main" val="3489113208"/>
              </p:ext>
            </p:extLst>
          </p:nvPr>
        </p:nvGraphicFramePr>
        <p:xfrm>
          <a:off x="473879" y="872482"/>
          <a:ext cx="11038680" cy="3820668"/>
        </p:xfrm>
        <a:graphic>
          <a:graphicData uri="http://schemas.openxmlformats.org/drawingml/2006/table">
            <a:tbl>
              <a:tblPr firstRow="1" firstCol="1" bandRow="1"/>
              <a:tblGrid>
                <a:gridCol w="1426968">
                  <a:extLst>
                    <a:ext uri="{9D8B030D-6E8A-4147-A177-3AD203B41FA5}">
                      <a16:colId xmlns:a16="http://schemas.microsoft.com/office/drawing/2014/main" xmlns="" val="20000"/>
                    </a:ext>
                  </a:extLst>
                </a:gridCol>
                <a:gridCol w="2541529">
                  <a:extLst>
                    <a:ext uri="{9D8B030D-6E8A-4147-A177-3AD203B41FA5}">
                      <a16:colId xmlns:a16="http://schemas.microsoft.com/office/drawing/2014/main" xmlns="" val="20001"/>
                    </a:ext>
                  </a:extLst>
                </a:gridCol>
                <a:gridCol w="2231428">
                  <a:extLst>
                    <a:ext uri="{9D8B030D-6E8A-4147-A177-3AD203B41FA5}">
                      <a16:colId xmlns:a16="http://schemas.microsoft.com/office/drawing/2014/main" xmlns="" val="274303045"/>
                    </a:ext>
                  </a:extLst>
                </a:gridCol>
                <a:gridCol w="2690877">
                  <a:extLst>
                    <a:ext uri="{9D8B030D-6E8A-4147-A177-3AD203B41FA5}">
                      <a16:colId xmlns:a16="http://schemas.microsoft.com/office/drawing/2014/main" xmlns="" val="1249391227"/>
                    </a:ext>
                  </a:extLst>
                </a:gridCol>
                <a:gridCol w="2147878">
                  <a:extLst>
                    <a:ext uri="{9D8B030D-6E8A-4147-A177-3AD203B41FA5}">
                      <a16:colId xmlns:a16="http://schemas.microsoft.com/office/drawing/2014/main" xmlns="" val="20003"/>
                    </a:ext>
                  </a:extLst>
                </a:gridCol>
              </a:tblGrid>
              <a:tr h="144145">
                <a:tc>
                  <a:txBody>
                    <a:bodyPr/>
                    <a:lstStyle/>
                    <a:p>
                      <a:pPr algn="ctr">
                        <a:lnSpc>
                          <a:spcPct val="115000"/>
                        </a:lnSpc>
                        <a:spcAft>
                          <a:spcPts val="0"/>
                        </a:spcAft>
                      </a:pPr>
                      <a:r>
                        <a:rPr lang="it-IT" sz="2200" dirty="0">
                          <a:solidFill>
                            <a:srgbClr val="000000"/>
                          </a:solidFill>
                          <a:effectLst/>
                          <a:latin typeface="+mn-lt"/>
                          <a:ea typeface="Times New Roman"/>
                          <a:cs typeface="Times New Roman"/>
                        </a:rPr>
                        <a:t>Date</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200" dirty="0">
                          <a:effectLst/>
                          <a:latin typeface="+mn-lt"/>
                          <a:ea typeface="Calibri"/>
                          <a:cs typeface="Times New Roman"/>
                        </a:rPr>
                        <a:t>Valore del credito inizio periodo  (a)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1400" b="1" i="0" dirty="0">
                          <a:solidFill>
                            <a:srgbClr val="000000"/>
                          </a:solidFill>
                          <a:effectLst/>
                          <a:latin typeface="+mn-lt"/>
                          <a:ea typeface="Times New Roman"/>
                          <a:cs typeface="Times New Roman"/>
                        </a:rPr>
                        <a:t>C.16.d) Altri proventi finanziari - da imprese controllate</a:t>
                      </a:r>
                      <a:endParaRPr lang="it-IT" sz="1400" b="1" i="0" dirty="0">
                        <a:effectLst/>
                        <a:latin typeface="+mn-lt"/>
                        <a:ea typeface="Calibri"/>
                        <a:cs typeface="Times New Roman"/>
                      </a:endParaRPr>
                    </a:p>
                    <a:p>
                      <a:pPr algn="ctr">
                        <a:lnSpc>
                          <a:spcPct val="115000"/>
                        </a:lnSpc>
                        <a:spcAft>
                          <a:spcPts val="0"/>
                        </a:spcAft>
                      </a:pPr>
                      <a:r>
                        <a:rPr lang="it-IT" sz="2200" dirty="0">
                          <a:effectLst/>
                          <a:latin typeface="+mn-lt"/>
                          <a:ea typeface="Calibri"/>
                          <a:cs typeface="Times New Roman"/>
                        </a:rPr>
                        <a:t>Interessi attivi al TIR</a:t>
                      </a:r>
                    </a:p>
                    <a:p>
                      <a:pPr marL="0" marR="0" lvl="0" indent="0" algn="ctr" defTabSz="914400" rtl="0" eaLnBrk="1" fontAlgn="auto" latinLnBrk="0" hangingPunct="1">
                        <a:lnSpc>
                          <a:spcPct val="115000"/>
                        </a:lnSpc>
                        <a:spcBef>
                          <a:spcPts val="0"/>
                        </a:spcBef>
                        <a:spcAft>
                          <a:spcPts val="0"/>
                        </a:spcAft>
                        <a:buClrTx/>
                        <a:buSzTx/>
                        <a:buFontTx/>
                        <a:buNone/>
                        <a:tabLst/>
                        <a:defRPr/>
                      </a:pPr>
                      <a:r>
                        <a:rPr lang="it-IT" sz="2200" dirty="0">
                          <a:solidFill>
                            <a:srgbClr val="000000"/>
                          </a:solidFill>
                          <a:effectLst/>
                          <a:latin typeface="+mn-lt"/>
                          <a:ea typeface="Calibri"/>
                          <a:cs typeface="Times New Roman"/>
                        </a:rPr>
                        <a:t>(b) = (a)* </a:t>
                      </a:r>
                      <a:r>
                        <a:rPr lang="en-US" sz="2200" dirty="0">
                          <a:solidFill>
                            <a:srgbClr val="000000"/>
                          </a:solidFill>
                          <a:effectLst/>
                          <a:latin typeface="+mn-lt"/>
                          <a:ea typeface="Times New Roman"/>
                          <a:cs typeface="Times New Roman"/>
                        </a:rPr>
                        <a:t>1,371%</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it-IT" sz="2200" dirty="0">
                          <a:effectLst/>
                          <a:latin typeface="+mn-lt"/>
                          <a:ea typeface="Calibri"/>
                          <a:cs typeface="Times New Roman"/>
                        </a:rPr>
                        <a:t>Entrate di interessi attivi contrattuali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2200" dirty="0">
                          <a:solidFill>
                            <a:srgbClr val="000000"/>
                          </a:solidFill>
                          <a:effectLst/>
                          <a:latin typeface="+mn-lt"/>
                          <a:ea typeface="Times New Roman"/>
                          <a:cs typeface="Times New Roman"/>
                        </a:rPr>
                        <a:t>B.III.2.a) Crediti verso controllate</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44145">
                <a:tc>
                  <a:txBody>
                    <a:bodyPr/>
                    <a:lstStyle/>
                    <a:p>
                      <a:pPr>
                        <a:lnSpc>
                          <a:spcPct val="115000"/>
                        </a:lnSpc>
                        <a:spcAft>
                          <a:spcPts val="0"/>
                        </a:spcAft>
                      </a:pPr>
                      <a:r>
                        <a:rPr lang="en-US" sz="2200" dirty="0">
                          <a:solidFill>
                            <a:srgbClr val="000000"/>
                          </a:solidFill>
                          <a:effectLst/>
                          <a:latin typeface="+mn-lt"/>
                          <a:ea typeface="Times New Roman"/>
                          <a:cs typeface="Times New Roman"/>
                        </a:rPr>
                        <a:t>03/01/X1</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effectLst/>
                          <a:latin typeface="+mn-lt"/>
                          <a:ea typeface="Calibri"/>
                          <a:cs typeface="Times New Roman"/>
                        </a:rPr>
                        <a:t>201.000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it-IT" sz="2200" dirty="0">
                          <a:effectLst/>
                          <a:latin typeface="+mn-lt"/>
                          <a:ea typeface="Calibri"/>
                          <a:cs typeface="Times New Roman"/>
                        </a:rPr>
                        <a:t>Erogazione del finanziamento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it-IT" sz="2200" dirty="0">
                        <a:effectLst/>
                        <a:latin typeface="Arial Narrow" panose="020B0606020202030204" pitchFamily="34"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sz="2200" dirty="0">
                        <a:effectLst/>
                        <a:latin typeface="Arial Narrow" panose="020B0606020202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4145">
                <a:tc>
                  <a:txBody>
                    <a:bodyPr/>
                    <a:lstStyle/>
                    <a:p>
                      <a:pPr>
                        <a:lnSpc>
                          <a:spcPct val="115000"/>
                        </a:lnSpc>
                        <a:spcAft>
                          <a:spcPts val="0"/>
                        </a:spcAft>
                      </a:pPr>
                      <a:r>
                        <a:rPr lang="en-US" sz="2200" dirty="0">
                          <a:solidFill>
                            <a:srgbClr val="000000"/>
                          </a:solidFill>
                          <a:effectLst/>
                          <a:latin typeface="+mn-lt"/>
                          <a:ea typeface="Times New Roman"/>
                          <a:cs typeface="Times New Roman"/>
                        </a:rPr>
                        <a:t>31/12/X1</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it-IT" sz="2200" dirty="0">
                          <a:effectLst/>
                          <a:latin typeface="+mn-lt"/>
                          <a:ea typeface="Calibri"/>
                          <a:cs typeface="Times New Roman"/>
                        </a:rPr>
                        <a:t>201.000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2.755</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3.000</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200.755</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4145">
                <a:tc>
                  <a:txBody>
                    <a:bodyPr/>
                    <a:lstStyle/>
                    <a:p>
                      <a:pPr>
                        <a:lnSpc>
                          <a:spcPct val="115000"/>
                        </a:lnSpc>
                        <a:spcAft>
                          <a:spcPts val="0"/>
                        </a:spcAft>
                      </a:pPr>
                      <a:r>
                        <a:rPr lang="en-US" sz="2200" dirty="0">
                          <a:solidFill>
                            <a:srgbClr val="000000"/>
                          </a:solidFill>
                          <a:effectLst/>
                          <a:latin typeface="+mn-lt"/>
                          <a:ea typeface="Times New Roman"/>
                          <a:cs typeface="Times New Roman"/>
                        </a:rPr>
                        <a:t>31/12/X2</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2200" dirty="0">
                          <a:solidFill>
                            <a:srgbClr val="000000"/>
                          </a:solidFill>
                          <a:effectLst/>
                          <a:latin typeface="+mn-lt"/>
                          <a:ea typeface="Times New Roman"/>
                          <a:cs typeface="Times New Roman"/>
                        </a:rPr>
                        <a:t>200.755</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2.752</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3.000</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200.507</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4145">
                <a:tc>
                  <a:txBody>
                    <a:bodyPr/>
                    <a:lstStyle/>
                    <a:p>
                      <a:pPr>
                        <a:lnSpc>
                          <a:spcPct val="115000"/>
                        </a:lnSpc>
                        <a:spcAft>
                          <a:spcPts val="0"/>
                        </a:spcAft>
                      </a:pPr>
                      <a:r>
                        <a:rPr lang="en-US" sz="2200" dirty="0">
                          <a:solidFill>
                            <a:srgbClr val="000000"/>
                          </a:solidFill>
                          <a:effectLst/>
                          <a:latin typeface="+mn-lt"/>
                          <a:ea typeface="Times New Roman"/>
                          <a:cs typeface="Times New Roman"/>
                        </a:rPr>
                        <a:t>31/12/X3</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2200" dirty="0">
                          <a:solidFill>
                            <a:srgbClr val="000000"/>
                          </a:solidFill>
                          <a:effectLst/>
                          <a:latin typeface="+mn-lt"/>
                          <a:ea typeface="Times New Roman"/>
                          <a:cs typeface="Times New Roman"/>
                        </a:rPr>
                        <a:t>200.255</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2.748</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3.000</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200.255</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4145">
                <a:tc>
                  <a:txBody>
                    <a:bodyPr/>
                    <a:lstStyle/>
                    <a:p>
                      <a:pPr>
                        <a:lnSpc>
                          <a:spcPct val="115000"/>
                        </a:lnSpc>
                        <a:spcAft>
                          <a:spcPts val="0"/>
                        </a:spcAft>
                      </a:pPr>
                      <a:r>
                        <a:rPr lang="en-US" sz="2200" dirty="0">
                          <a:solidFill>
                            <a:srgbClr val="000000"/>
                          </a:solidFill>
                          <a:effectLst/>
                          <a:latin typeface="+mn-lt"/>
                          <a:ea typeface="Times New Roman"/>
                          <a:cs typeface="Times New Roman"/>
                        </a:rPr>
                        <a:t>31/12/X4</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it-IT" sz="22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2.745</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203.000</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2200" dirty="0">
                          <a:solidFill>
                            <a:srgbClr val="000000"/>
                          </a:solidFill>
                          <a:effectLst/>
                          <a:latin typeface="+mn-lt"/>
                          <a:ea typeface="Times New Roman"/>
                          <a:cs typeface="Times New Roman"/>
                        </a:rPr>
                        <a:t>0</a:t>
                      </a:r>
                      <a:endParaRPr lang="it-IT" sz="22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2" name="Ovale 1"/>
          <p:cNvSpPr/>
          <p:nvPr/>
        </p:nvSpPr>
        <p:spPr>
          <a:xfrm>
            <a:off x="10260419" y="2881424"/>
            <a:ext cx="1304260" cy="606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550196" y="4949761"/>
            <a:ext cx="4928190" cy="461665"/>
          </a:xfrm>
          <a:prstGeom prst="rect">
            <a:avLst/>
          </a:prstGeom>
          <a:noFill/>
        </p:spPr>
        <p:txBody>
          <a:bodyPr wrap="square" rtlCol="0">
            <a:spAutoFit/>
          </a:bodyPr>
          <a:lstStyle/>
          <a:p>
            <a:r>
              <a:rPr lang="it-IT" sz="2400" dirty="0"/>
              <a:t>200.755= 201.000+2.755 – 3.000</a:t>
            </a:r>
          </a:p>
        </p:txBody>
      </p:sp>
      <p:sp>
        <p:nvSpPr>
          <p:cNvPr id="11" name="Ovale 10"/>
          <p:cNvSpPr/>
          <p:nvPr/>
        </p:nvSpPr>
        <p:spPr>
          <a:xfrm>
            <a:off x="5351721" y="4877565"/>
            <a:ext cx="1304260" cy="606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a gomito 15"/>
          <p:cNvCxnSpPr>
            <a:cxnSpLocks/>
          </p:cNvCxnSpPr>
          <p:nvPr/>
        </p:nvCxnSpPr>
        <p:spPr>
          <a:xfrm rot="5400000">
            <a:off x="7660683" y="2233067"/>
            <a:ext cx="1630475" cy="380291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a:stCxn id="11" idx="1"/>
          </p:cNvCxnSpPr>
          <p:nvPr/>
        </p:nvCxnSpPr>
        <p:spPr>
          <a:xfrm flipH="1" flipV="1">
            <a:off x="4412512" y="3785191"/>
            <a:ext cx="1130213" cy="11811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egnaposto numero diapositiva 7"/>
          <p:cNvSpPr>
            <a:spLocks noGrp="1"/>
          </p:cNvSpPr>
          <p:nvPr>
            <p:ph type="sldNum" sz="quarter" idx="7"/>
          </p:nvPr>
        </p:nvSpPr>
        <p:spPr/>
        <p:txBody>
          <a:bodyPr/>
          <a:lstStyle/>
          <a:p>
            <a:fld id="{B6F15528-21DE-4FAA-801E-634DDDAF4B2B}" type="slidenum">
              <a:rPr lang="it-IT" smtClean="0"/>
              <a:pPr/>
              <a:t>80</a:t>
            </a:fld>
            <a:endParaRPr lang="it-IT"/>
          </a:p>
        </p:txBody>
      </p:sp>
    </p:spTree>
    <p:extLst>
      <p:ext uri="{BB962C8B-B14F-4D97-AF65-F5344CB8AC3E}">
        <p14:creationId xmlns:p14="http://schemas.microsoft.com/office/powerpoint/2010/main" val="19787571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latin typeface="+mj-lt"/>
              </a:rPr>
              <a:t>Esempio 1: scritture contabili </a:t>
            </a:r>
          </a:p>
        </p:txBody>
      </p:sp>
      <p:sp>
        <p:nvSpPr>
          <p:cNvPr id="2" name="Segnaposto testo 1"/>
          <p:cNvSpPr>
            <a:spLocks noGrp="1"/>
          </p:cNvSpPr>
          <p:nvPr>
            <p:ph type="body" idx="1"/>
          </p:nvPr>
        </p:nvSpPr>
        <p:spPr>
          <a:xfrm>
            <a:off x="544426" y="1689272"/>
            <a:ext cx="11201400" cy="1028922"/>
          </a:xfrm>
        </p:spPr>
        <p:txBody>
          <a:bodyPr/>
          <a:lstStyle/>
          <a:p>
            <a:r>
              <a:rPr lang="it-IT" sz="2400" dirty="0">
                <a:solidFill>
                  <a:schemeClr val="tx1"/>
                </a:solidFill>
                <a:latin typeface="Calibri "/>
              </a:rPr>
              <a:t>03/01/X1</a:t>
            </a:r>
          </a:p>
        </p:txBody>
      </p:sp>
      <p:graphicFrame>
        <p:nvGraphicFramePr>
          <p:cNvPr id="5" name="Tabella 4"/>
          <p:cNvGraphicFramePr>
            <a:graphicFrameLocks noGrp="1"/>
          </p:cNvGraphicFramePr>
          <p:nvPr>
            <p:extLst>
              <p:ext uri="{D42A27DB-BD31-4B8C-83A1-F6EECF244321}">
                <p14:modId xmlns:p14="http://schemas.microsoft.com/office/powerpoint/2010/main" val="3315249434"/>
              </p:ext>
            </p:extLst>
          </p:nvPr>
        </p:nvGraphicFramePr>
        <p:xfrm>
          <a:off x="772403" y="2384507"/>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Crediti</a:t>
                      </a:r>
                      <a:r>
                        <a:rPr lang="it-IT" sz="2400" i="0" baseline="0" dirty="0">
                          <a:latin typeface="Arial Narrow"/>
                        </a:rPr>
                        <a:t> v/controllata</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Banca Y c/c n. 123</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200.000,00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745689278"/>
              </p:ext>
            </p:extLst>
          </p:nvPr>
        </p:nvGraphicFramePr>
        <p:xfrm>
          <a:off x="790332" y="3505096"/>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Crediti</a:t>
                      </a:r>
                      <a:r>
                        <a:rPr lang="it-IT" sz="2400" i="0" baseline="0" dirty="0">
                          <a:latin typeface="Arial Narrow"/>
                        </a:rPr>
                        <a:t> v/controllata</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Banca Y c/c n. 123</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1.000,00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Segnaposto numero diapositiva 7"/>
          <p:cNvSpPr>
            <a:spLocks noGrp="1"/>
          </p:cNvSpPr>
          <p:nvPr>
            <p:ph type="sldNum" sz="quarter" idx="7"/>
          </p:nvPr>
        </p:nvSpPr>
        <p:spPr/>
        <p:txBody>
          <a:bodyPr/>
          <a:lstStyle/>
          <a:p>
            <a:fld id="{B6F15528-21DE-4FAA-801E-634DDDAF4B2B}" type="slidenum">
              <a:rPr lang="it-IT" smtClean="0"/>
              <a:pPr/>
              <a:t>81</a:t>
            </a:fld>
            <a:endParaRPr lang="it-IT"/>
          </a:p>
        </p:txBody>
      </p:sp>
    </p:spTree>
    <p:extLst>
      <p:ext uri="{BB962C8B-B14F-4D97-AF65-F5344CB8AC3E}">
        <p14:creationId xmlns:p14="http://schemas.microsoft.com/office/powerpoint/2010/main" val="39515899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00102309"/>
              </p:ext>
            </p:extLst>
          </p:nvPr>
        </p:nvGraphicFramePr>
        <p:xfrm>
          <a:off x="611036" y="3048797"/>
          <a:ext cx="11015133" cy="9144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31/12/X1</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p>
                      <a:pPr>
                        <a:spcBef>
                          <a:spcPts val="0"/>
                        </a:spcBef>
                        <a:spcAft>
                          <a:spcPts val="0"/>
                        </a:spcAft>
                      </a:pPr>
                      <a:r>
                        <a:rPr lang="it-IT" sz="2000" b="0" dirty="0">
                          <a:latin typeface="Arial Narrow"/>
                          <a:ea typeface="Times New Roman"/>
                          <a:cs typeface="Times New Roman"/>
                        </a:rPr>
                        <a:t>B.III.2a) Crediti verso controllate</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p>
                      <a:pPr algn="r">
                        <a:spcBef>
                          <a:spcPts val="0"/>
                        </a:spcBef>
                        <a:spcAft>
                          <a:spcPts val="0"/>
                        </a:spcAft>
                      </a:pPr>
                      <a:r>
                        <a:rPr lang="it-IT" sz="2000" b="0" dirty="0">
                          <a:latin typeface="Arial Narrow"/>
                          <a:ea typeface="Times New Roman"/>
                          <a:cs typeface="Times New Roman"/>
                        </a:rPr>
                        <a:t>200.755</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497140065"/>
              </p:ext>
            </p:extLst>
          </p:nvPr>
        </p:nvGraphicFramePr>
        <p:xfrm>
          <a:off x="624484" y="4417066"/>
          <a:ext cx="11015133" cy="12192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X1</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imprese controllate</a:t>
                      </a:r>
                      <a:endParaRPr lang="it-IT" sz="2000" dirty="0">
                        <a:effectLst/>
                        <a:latin typeface="Arial Narrow" panose="020B0606020202030204" pitchFamily="34" charset="0"/>
                        <a:ea typeface="Calibri"/>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2.755</a:t>
                      </a: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5" name="Segnaposto testo 1"/>
          <p:cNvSpPr>
            <a:spLocks noGrp="1"/>
          </p:cNvSpPr>
          <p:nvPr>
            <p:ph type="body" idx="1"/>
          </p:nvPr>
        </p:nvSpPr>
        <p:spPr>
          <a:xfrm>
            <a:off x="597589" y="902463"/>
            <a:ext cx="11201400" cy="399400"/>
          </a:xfrm>
        </p:spPr>
        <p:txBody>
          <a:bodyPr/>
          <a:lstStyle/>
          <a:p>
            <a:r>
              <a:rPr lang="it-IT" sz="2400" dirty="0">
                <a:solidFill>
                  <a:schemeClr val="tx1"/>
                </a:solidFill>
                <a:latin typeface="Calibri "/>
              </a:rPr>
              <a:t>31/12/X1</a:t>
            </a:r>
          </a:p>
        </p:txBody>
      </p:sp>
      <p:graphicFrame>
        <p:nvGraphicFramePr>
          <p:cNvPr id="8" name="Tabella 7"/>
          <p:cNvGraphicFramePr>
            <a:graphicFrameLocks noGrp="1"/>
          </p:cNvGraphicFramePr>
          <p:nvPr>
            <p:extLst>
              <p:ext uri="{D42A27DB-BD31-4B8C-83A1-F6EECF244321}">
                <p14:modId xmlns:p14="http://schemas.microsoft.com/office/powerpoint/2010/main" val="1373534548"/>
              </p:ext>
            </p:extLst>
          </p:nvPr>
        </p:nvGraphicFramePr>
        <p:xfrm>
          <a:off x="785225" y="1422887"/>
          <a:ext cx="10661652" cy="109728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Banca Y c/c n. 123</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Diversi</a:t>
                      </a:r>
                    </a:p>
                    <a:p>
                      <a:pPr>
                        <a:spcAft>
                          <a:spcPts val="0"/>
                        </a:spcAft>
                      </a:pPr>
                      <a:r>
                        <a:rPr lang="it-IT" sz="2400" i="0" dirty="0">
                          <a:latin typeface="Arial Narrow" panose="020B0606020202030204" pitchFamily="34" charset="0"/>
                        </a:rPr>
                        <a:t>Interessi attivi v/controllate</a:t>
                      </a:r>
                    </a:p>
                    <a:p>
                      <a:pPr>
                        <a:spcAft>
                          <a:spcPts val="0"/>
                        </a:spcAft>
                      </a:pPr>
                      <a:r>
                        <a:rPr lang="it-IT" sz="2400" i="0" dirty="0">
                          <a:latin typeface="Arial Narrow" panose="020B0606020202030204" pitchFamily="34" charset="0"/>
                        </a:rPr>
                        <a:t>Crediti v/controllata</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p>
                      <a:pPr algn="r">
                        <a:spcAft>
                          <a:spcPts val="0"/>
                        </a:spcAft>
                      </a:pPr>
                      <a:r>
                        <a:rPr lang="it-IT" sz="2400" kern="1200" dirty="0">
                          <a:solidFill>
                            <a:schemeClr val="tx1"/>
                          </a:solidFill>
                          <a:latin typeface="Arial Narrow" panose="020B0606020202030204" pitchFamily="34" charset="0"/>
                          <a:ea typeface="+mn-ea"/>
                          <a:cs typeface="+mn-cs"/>
                        </a:rPr>
                        <a:t>2.755</a:t>
                      </a:r>
                    </a:p>
                    <a:p>
                      <a:pPr algn="r">
                        <a:spcAft>
                          <a:spcPts val="0"/>
                        </a:spcAft>
                      </a:pPr>
                      <a:r>
                        <a:rPr lang="it-IT" sz="2400" kern="1200" dirty="0">
                          <a:solidFill>
                            <a:schemeClr val="tx1"/>
                          </a:solidFill>
                          <a:latin typeface="Arial Narrow" panose="020B0606020202030204" pitchFamily="34" charset="0"/>
                          <a:ea typeface="+mn-ea"/>
                          <a:cs typeface="+mn-cs"/>
                        </a:rPr>
                        <a:t>245</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3.000,00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0" name="Titolo 1"/>
          <p:cNvSpPr>
            <a:spLocks noGrp="1"/>
          </p:cNvSpPr>
          <p:nvPr>
            <p:ph type="title"/>
          </p:nvPr>
        </p:nvSpPr>
        <p:spPr>
          <a:xfrm>
            <a:off x="0" y="0"/>
            <a:ext cx="12192000" cy="689811"/>
          </a:xfrm>
        </p:spPr>
        <p:txBody>
          <a:bodyPr/>
          <a:lstStyle/>
          <a:p>
            <a:r>
              <a:rPr lang="it-IT" altLang="it-IT" dirty="0">
                <a:latin typeface="+mj-lt"/>
              </a:rPr>
              <a:t>Esempio 1: scritture contabili </a:t>
            </a:r>
          </a:p>
        </p:txBody>
      </p:sp>
      <p:sp>
        <p:nvSpPr>
          <p:cNvPr id="9" name="Segnaposto numero diapositiva 8"/>
          <p:cNvSpPr>
            <a:spLocks noGrp="1"/>
          </p:cNvSpPr>
          <p:nvPr>
            <p:ph type="sldNum" sz="quarter" idx="7"/>
          </p:nvPr>
        </p:nvSpPr>
        <p:spPr/>
        <p:txBody>
          <a:bodyPr/>
          <a:lstStyle/>
          <a:p>
            <a:fld id="{B6F15528-21DE-4FAA-801E-634DDDAF4B2B}" type="slidenum">
              <a:rPr lang="it-IT" smtClean="0"/>
              <a:pPr/>
              <a:t>82</a:t>
            </a:fld>
            <a:endParaRPr lang="it-IT"/>
          </a:p>
        </p:txBody>
      </p:sp>
    </p:spTree>
    <p:extLst>
      <p:ext uri="{BB962C8B-B14F-4D97-AF65-F5344CB8AC3E}">
        <p14:creationId xmlns:p14="http://schemas.microsoft.com/office/powerpoint/2010/main" val="38548296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151554966"/>
              </p:ext>
            </p:extLst>
          </p:nvPr>
        </p:nvGraphicFramePr>
        <p:xfrm>
          <a:off x="696096" y="3144490"/>
          <a:ext cx="11015133" cy="9144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31/12/X2</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p>
                      <a:pPr>
                        <a:spcBef>
                          <a:spcPts val="0"/>
                        </a:spcBef>
                        <a:spcAft>
                          <a:spcPts val="0"/>
                        </a:spcAft>
                      </a:pPr>
                      <a:r>
                        <a:rPr lang="it-IT" sz="2000" b="0" dirty="0">
                          <a:latin typeface="Arial Narrow"/>
                          <a:ea typeface="Times New Roman"/>
                          <a:cs typeface="Times New Roman"/>
                        </a:rPr>
                        <a:t>B.III.2a) Crediti verso controllate</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p>
                      <a:pPr algn="r">
                        <a:spcBef>
                          <a:spcPts val="0"/>
                        </a:spcBef>
                        <a:spcAft>
                          <a:spcPts val="0"/>
                        </a:spcAft>
                      </a:pPr>
                      <a:r>
                        <a:rPr lang="it-IT" sz="2000" b="0" dirty="0">
                          <a:latin typeface="Arial Narrow"/>
                          <a:ea typeface="Times New Roman"/>
                          <a:cs typeface="Times New Roman"/>
                        </a:rPr>
                        <a:t>200.507</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4110978506"/>
              </p:ext>
            </p:extLst>
          </p:nvPr>
        </p:nvGraphicFramePr>
        <p:xfrm>
          <a:off x="709544" y="4512759"/>
          <a:ext cx="11015133" cy="12192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X2</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imprese controllate</a:t>
                      </a:r>
                      <a:endParaRPr lang="it-IT" sz="2000" dirty="0">
                        <a:effectLst/>
                        <a:latin typeface="Arial Narrow" panose="020B0606020202030204" pitchFamily="34" charset="0"/>
                        <a:ea typeface="Calibri"/>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2.752</a:t>
                      </a: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5" name="Segnaposto testo 1"/>
          <p:cNvSpPr>
            <a:spLocks noGrp="1"/>
          </p:cNvSpPr>
          <p:nvPr>
            <p:ph type="body" idx="1"/>
          </p:nvPr>
        </p:nvSpPr>
        <p:spPr>
          <a:xfrm>
            <a:off x="682649" y="998156"/>
            <a:ext cx="11201400" cy="399400"/>
          </a:xfrm>
        </p:spPr>
        <p:txBody>
          <a:bodyPr/>
          <a:lstStyle/>
          <a:p>
            <a:r>
              <a:rPr lang="it-IT" sz="2400" dirty="0">
                <a:solidFill>
                  <a:schemeClr val="tx1"/>
                </a:solidFill>
                <a:latin typeface="+mn-lt"/>
              </a:rPr>
              <a:t>31/12/X2</a:t>
            </a:r>
          </a:p>
        </p:txBody>
      </p:sp>
      <p:graphicFrame>
        <p:nvGraphicFramePr>
          <p:cNvPr id="8" name="Tabella 7"/>
          <p:cNvGraphicFramePr>
            <a:graphicFrameLocks noGrp="1"/>
          </p:cNvGraphicFramePr>
          <p:nvPr>
            <p:extLst>
              <p:ext uri="{D42A27DB-BD31-4B8C-83A1-F6EECF244321}">
                <p14:modId xmlns:p14="http://schemas.microsoft.com/office/powerpoint/2010/main" val="2887665677"/>
              </p:ext>
            </p:extLst>
          </p:nvPr>
        </p:nvGraphicFramePr>
        <p:xfrm>
          <a:off x="870285" y="1518580"/>
          <a:ext cx="10661652" cy="109728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Banca Y c/c n. 123</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Diversi</a:t>
                      </a:r>
                    </a:p>
                    <a:p>
                      <a:pPr>
                        <a:spcAft>
                          <a:spcPts val="0"/>
                        </a:spcAft>
                      </a:pPr>
                      <a:r>
                        <a:rPr lang="it-IT" sz="2400" i="0" dirty="0">
                          <a:latin typeface="Arial Narrow" panose="020B0606020202030204" pitchFamily="34" charset="0"/>
                        </a:rPr>
                        <a:t>Interessi attivi v/controllate</a:t>
                      </a:r>
                    </a:p>
                    <a:p>
                      <a:pPr>
                        <a:spcAft>
                          <a:spcPts val="0"/>
                        </a:spcAft>
                      </a:pPr>
                      <a:r>
                        <a:rPr lang="it-IT" sz="2400" i="0" dirty="0">
                          <a:latin typeface="Arial Narrow" panose="020B0606020202030204" pitchFamily="34" charset="0"/>
                        </a:rPr>
                        <a:t>Crediti v/controllata</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p>
                      <a:pPr algn="r">
                        <a:spcAft>
                          <a:spcPts val="0"/>
                        </a:spcAft>
                      </a:pPr>
                      <a:r>
                        <a:rPr lang="it-IT" sz="2400" kern="1200" dirty="0">
                          <a:solidFill>
                            <a:schemeClr val="tx1"/>
                          </a:solidFill>
                          <a:latin typeface="Arial Narrow" panose="020B0606020202030204" pitchFamily="34" charset="0"/>
                          <a:ea typeface="+mn-ea"/>
                          <a:cs typeface="+mn-cs"/>
                        </a:rPr>
                        <a:t>2.752</a:t>
                      </a:r>
                    </a:p>
                    <a:p>
                      <a:pPr algn="r">
                        <a:spcAft>
                          <a:spcPts val="0"/>
                        </a:spcAft>
                      </a:pPr>
                      <a:r>
                        <a:rPr lang="it-IT" sz="2400" kern="1200" dirty="0">
                          <a:solidFill>
                            <a:schemeClr val="tx1"/>
                          </a:solidFill>
                          <a:latin typeface="Arial Narrow" panose="020B0606020202030204" pitchFamily="34" charset="0"/>
                          <a:ea typeface="+mn-ea"/>
                          <a:cs typeface="+mn-cs"/>
                        </a:rPr>
                        <a:t>248</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3.000,00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0" name="Titolo 1"/>
          <p:cNvSpPr>
            <a:spLocks noGrp="1"/>
          </p:cNvSpPr>
          <p:nvPr>
            <p:ph type="title"/>
          </p:nvPr>
        </p:nvSpPr>
        <p:spPr>
          <a:xfrm>
            <a:off x="0" y="0"/>
            <a:ext cx="12192000" cy="689811"/>
          </a:xfrm>
        </p:spPr>
        <p:txBody>
          <a:bodyPr/>
          <a:lstStyle/>
          <a:p>
            <a:r>
              <a:rPr lang="it-IT" altLang="it-IT" dirty="0">
                <a:latin typeface="+mj-lt"/>
              </a:rPr>
              <a:t>Esempio 1: scritture contabili </a:t>
            </a:r>
          </a:p>
        </p:txBody>
      </p:sp>
      <p:sp>
        <p:nvSpPr>
          <p:cNvPr id="9" name="Segnaposto numero diapositiva 8"/>
          <p:cNvSpPr>
            <a:spLocks noGrp="1"/>
          </p:cNvSpPr>
          <p:nvPr>
            <p:ph type="sldNum" sz="quarter" idx="7"/>
          </p:nvPr>
        </p:nvSpPr>
        <p:spPr/>
        <p:txBody>
          <a:bodyPr/>
          <a:lstStyle/>
          <a:p>
            <a:fld id="{B6F15528-21DE-4FAA-801E-634DDDAF4B2B}" type="slidenum">
              <a:rPr lang="it-IT" smtClean="0"/>
              <a:pPr/>
              <a:t>83</a:t>
            </a:fld>
            <a:endParaRPr lang="it-IT"/>
          </a:p>
        </p:txBody>
      </p:sp>
    </p:spTree>
    <p:extLst>
      <p:ext uri="{BB962C8B-B14F-4D97-AF65-F5344CB8AC3E}">
        <p14:creationId xmlns:p14="http://schemas.microsoft.com/office/powerpoint/2010/main" val="39275044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1988793515"/>
              </p:ext>
            </p:extLst>
          </p:nvPr>
        </p:nvGraphicFramePr>
        <p:xfrm>
          <a:off x="494078" y="3208285"/>
          <a:ext cx="11015133" cy="9144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31/12/X3</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p>
                      <a:pPr>
                        <a:spcBef>
                          <a:spcPts val="0"/>
                        </a:spcBef>
                        <a:spcAft>
                          <a:spcPts val="0"/>
                        </a:spcAft>
                      </a:pPr>
                      <a:r>
                        <a:rPr lang="it-IT" sz="2000" b="0" dirty="0">
                          <a:latin typeface="Arial Narrow"/>
                          <a:ea typeface="Times New Roman"/>
                          <a:cs typeface="Times New Roman"/>
                        </a:rPr>
                        <a:t>B.III.2a) Crediti verso controllate</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p>
                      <a:pPr algn="r">
                        <a:spcBef>
                          <a:spcPts val="0"/>
                        </a:spcBef>
                        <a:spcAft>
                          <a:spcPts val="0"/>
                        </a:spcAft>
                      </a:pPr>
                      <a:r>
                        <a:rPr lang="it-IT" sz="2000" b="0" dirty="0">
                          <a:latin typeface="Arial Narrow"/>
                          <a:ea typeface="Times New Roman"/>
                          <a:cs typeface="Times New Roman"/>
                        </a:rPr>
                        <a:t>200.255</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530863490"/>
              </p:ext>
            </p:extLst>
          </p:nvPr>
        </p:nvGraphicFramePr>
        <p:xfrm>
          <a:off x="507526" y="4576554"/>
          <a:ext cx="11015133" cy="12192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X3</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imprese controllate</a:t>
                      </a:r>
                      <a:endParaRPr lang="it-IT" sz="2000" dirty="0">
                        <a:effectLst/>
                        <a:latin typeface="Arial Narrow" panose="020B0606020202030204" pitchFamily="34" charset="0"/>
                        <a:ea typeface="Calibri"/>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2.748</a:t>
                      </a: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5" name="Segnaposto testo 1"/>
          <p:cNvSpPr>
            <a:spLocks noGrp="1"/>
          </p:cNvSpPr>
          <p:nvPr>
            <p:ph type="body" idx="1"/>
          </p:nvPr>
        </p:nvSpPr>
        <p:spPr>
          <a:xfrm>
            <a:off x="480631" y="1061951"/>
            <a:ext cx="11201400" cy="399400"/>
          </a:xfrm>
        </p:spPr>
        <p:txBody>
          <a:bodyPr/>
          <a:lstStyle/>
          <a:p>
            <a:r>
              <a:rPr lang="it-IT" sz="2400" dirty="0">
                <a:solidFill>
                  <a:schemeClr val="tx1"/>
                </a:solidFill>
              </a:rPr>
              <a:t>31/12/X3</a:t>
            </a:r>
          </a:p>
        </p:txBody>
      </p:sp>
      <p:graphicFrame>
        <p:nvGraphicFramePr>
          <p:cNvPr id="8" name="Tabella 7"/>
          <p:cNvGraphicFramePr>
            <a:graphicFrameLocks noGrp="1"/>
          </p:cNvGraphicFramePr>
          <p:nvPr>
            <p:extLst>
              <p:ext uri="{D42A27DB-BD31-4B8C-83A1-F6EECF244321}">
                <p14:modId xmlns:p14="http://schemas.microsoft.com/office/powerpoint/2010/main" val="101778896"/>
              </p:ext>
            </p:extLst>
          </p:nvPr>
        </p:nvGraphicFramePr>
        <p:xfrm>
          <a:off x="668267" y="1582375"/>
          <a:ext cx="10661652" cy="109728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Banca Y c/c n. 123</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Diversi</a:t>
                      </a:r>
                    </a:p>
                    <a:p>
                      <a:pPr>
                        <a:spcAft>
                          <a:spcPts val="0"/>
                        </a:spcAft>
                      </a:pPr>
                      <a:r>
                        <a:rPr lang="it-IT" sz="2400" i="0" dirty="0">
                          <a:latin typeface="Arial Narrow" panose="020B0606020202030204" pitchFamily="34" charset="0"/>
                        </a:rPr>
                        <a:t>Interessi attivi v/controllate</a:t>
                      </a:r>
                    </a:p>
                    <a:p>
                      <a:pPr>
                        <a:spcAft>
                          <a:spcPts val="0"/>
                        </a:spcAft>
                      </a:pPr>
                      <a:r>
                        <a:rPr lang="it-IT" sz="2400" i="0" dirty="0">
                          <a:latin typeface="Arial Narrow" panose="020B0606020202030204" pitchFamily="34" charset="0"/>
                        </a:rPr>
                        <a:t>Crediti v/controllata</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p>
                      <a:pPr algn="r">
                        <a:spcAft>
                          <a:spcPts val="0"/>
                        </a:spcAft>
                      </a:pPr>
                      <a:r>
                        <a:rPr lang="it-IT" sz="2400" kern="1200" dirty="0">
                          <a:solidFill>
                            <a:schemeClr val="tx1"/>
                          </a:solidFill>
                          <a:latin typeface="Arial Narrow" panose="020B0606020202030204" pitchFamily="34" charset="0"/>
                          <a:ea typeface="+mn-ea"/>
                          <a:cs typeface="+mn-cs"/>
                        </a:rPr>
                        <a:t>2.748</a:t>
                      </a:r>
                    </a:p>
                    <a:p>
                      <a:pPr algn="r">
                        <a:spcAft>
                          <a:spcPts val="0"/>
                        </a:spcAft>
                      </a:pPr>
                      <a:r>
                        <a:rPr lang="it-IT" sz="2400" kern="1200" dirty="0">
                          <a:solidFill>
                            <a:schemeClr val="tx1"/>
                          </a:solidFill>
                          <a:latin typeface="Arial Narrow" panose="020B0606020202030204" pitchFamily="34" charset="0"/>
                          <a:ea typeface="+mn-ea"/>
                          <a:cs typeface="+mn-cs"/>
                        </a:rPr>
                        <a:t>252</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3.000,00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9" name="Titolo 1"/>
          <p:cNvSpPr>
            <a:spLocks noGrp="1"/>
          </p:cNvSpPr>
          <p:nvPr>
            <p:ph type="title"/>
          </p:nvPr>
        </p:nvSpPr>
        <p:spPr>
          <a:xfrm>
            <a:off x="0" y="0"/>
            <a:ext cx="12192000" cy="689811"/>
          </a:xfrm>
        </p:spPr>
        <p:txBody>
          <a:bodyPr/>
          <a:lstStyle/>
          <a:p>
            <a:r>
              <a:rPr lang="it-IT" altLang="it-IT" dirty="0">
                <a:latin typeface="+mj-lt"/>
              </a:rPr>
              <a:t>Esempio 1: scritture contabili </a:t>
            </a:r>
          </a:p>
        </p:txBody>
      </p:sp>
      <p:sp>
        <p:nvSpPr>
          <p:cNvPr id="10" name="Segnaposto numero diapositiva 9"/>
          <p:cNvSpPr>
            <a:spLocks noGrp="1"/>
          </p:cNvSpPr>
          <p:nvPr>
            <p:ph type="sldNum" sz="quarter" idx="7"/>
          </p:nvPr>
        </p:nvSpPr>
        <p:spPr/>
        <p:txBody>
          <a:bodyPr/>
          <a:lstStyle/>
          <a:p>
            <a:fld id="{B6F15528-21DE-4FAA-801E-634DDDAF4B2B}" type="slidenum">
              <a:rPr lang="it-IT" smtClean="0"/>
              <a:pPr/>
              <a:t>84</a:t>
            </a:fld>
            <a:endParaRPr lang="it-IT"/>
          </a:p>
        </p:txBody>
      </p:sp>
    </p:spTree>
    <p:extLst>
      <p:ext uri="{BB962C8B-B14F-4D97-AF65-F5344CB8AC3E}">
        <p14:creationId xmlns:p14="http://schemas.microsoft.com/office/powerpoint/2010/main" val="42652415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val="1471708115"/>
              </p:ext>
            </p:extLst>
          </p:nvPr>
        </p:nvGraphicFramePr>
        <p:xfrm>
          <a:off x="475628" y="4204415"/>
          <a:ext cx="11015133" cy="12192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X3</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imprese controllate</a:t>
                      </a:r>
                      <a:endParaRPr lang="it-IT" sz="2000" dirty="0">
                        <a:effectLst/>
                        <a:latin typeface="Arial Narrow" panose="020B0606020202030204" pitchFamily="34" charset="0"/>
                        <a:ea typeface="Calibri"/>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2.745</a:t>
                      </a: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5" name="Segnaposto testo 1"/>
          <p:cNvSpPr>
            <a:spLocks noGrp="1"/>
          </p:cNvSpPr>
          <p:nvPr>
            <p:ph type="body" idx="1"/>
          </p:nvPr>
        </p:nvSpPr>
        <p:spPr>
          <a:xfrm>
            <a:off x="204184" y="1638261"/>
            <a:ext cx="11201400" cy="399400"/>
          </a:xfrm>
        </p:spPr>
        <p:txBody>
          <a:bodyPr/>
          <a:lstStyle/>
          <a:p>
            <a:r>
              <a:rPr lang="it-IT" sz="2400" dirty="0">
                <a:solidFill>
                  <a:schemeClr val="tx1"/>
                </a:solidFill>
              </a:rPr>
              <a:t>31/12/X4</a:t>
            </a:r>
          </a:p>
        </p:txBody>
      </p:sp>
      <p:graphicFrame>
        <p:nvGraphicFramePr>
          <p:cNvPr id="8" name="Tabella 7"/>
          <p:cNvGraphicFramePr>
            <a:graphicFrameLocks noGrp="1"/>
          </p:cNvGraphicFramePr>
          <p:nvPr>
            <p:extLst>
              <p:ext uri="{D42A27DB-BD31-4B8C-83A1-F6EECF244321}">
                <p14:modId xmlns:p14="http://schemas.microsoft.com/office/powerpoint/2010/main" val="1552549871"/>
              </p:ext>
            </p:extLst>
          </p:nvPr>
        </p:nvGraphicFramePr>
        <p:xfrm>
          <a:off x="391820" y="2158685"/>
          <a:ext cx="10661652" cy="109728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Banca Y c/c n. 123</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Diversi</a:t>
                      </a:r>
                    </a:p>
                    <a:p>
                      <a:pPr>
                        <a:spcAft>
                          <a:spcPts val="0"/>
                        </a:spcAft>
                      </a:pPr>
                      <a:r>
                        <a:rPr lang="it-IT" sz="2400" i="0" dirty="0">
                          <a:latin typeface="Arial Narrow" panose="020B0606020202030204" pitchFamily="34" charset="0"/>
                        </a:rPr>
                        <a:t>Interessi attivi v/controllate</a:t>
                      </a:r>
                    </a:p>
                    <a:p>
                      <a:pPr>
                        <a:spcAft>
                          <a:spcPts val="0"/>
                        </a:spcAft>
                      </a:pPr>
                      <a:r>
                        <a:rPr lang="it-IT" sz="2400" i="0" dirty="0">
                          <a:latin typeface="Arial Narrow" panose="020B0606020202030204" pitchFamily="34" charset="0"/>
                        </a:rPr>
                        <a:t>Crediti v/controllata</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p>
                      <a:pPr algn="r">
                        <a:spcAft>
                          <a:spcPts val="0"/>
                        </a:spcAft>
                      </a:pPr>
                      <a:r>
                        <a:rPr lang="it-IT" sz="2400" kern="1200" dirty="0">
                          <a:solidFill>
                            <a:schemeClr val="tx1"/>
                          </a:solidFill>
                          <a:latin typeface="Arial Narrow" panose="020B0606020202030204" pitchFamily="34" charset="0"/>
                          <a:ea typeface="+mn-ea"/>
                          <a:cs typeface="+mn-cs"/>
                        </a:rPr>
                        <a:t>2.745</a:t>
                      </a:r>
                    </a:p>
                    <a:p>
                      <a:pPr algn="r">
                        <a:spcAft>
                          <a:spcPts val="0"/>
                        </a:spcAft>
                      </a:pPr>
                      <a:r>
                        <a:rPr lang="it-IT" sz="2400" kern="1200" dirty="0">
                          <a:solidFill>
                            <a:schemeClr val="tx1"/>
                          </a:solidFill>
                          <a:latin typeface="Arial Narrow" panose="020B0606020202030204" pitchFamily="34" charset="0"/>
                          <a:ea typeface="+mn-ea"/>
                          <a:cs typeface="+mn-cs"/>
                        </a:rPr>
                        <a:t>200.255</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203.000,00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9" name="Titolo 1"/>
          <p:cNvSpPr>
            <a:spLocks noGrp="1"/>
          </p:cNvSpPr>
          <p:nvPr>
            <p:ph type="title"/>
          </p:nvPr>
        </p:nvSpPr>
        <p:spPr>
          <a:xfrm>
            <a:off x="0" y="0"/>
            <a:ext cx="12192000" cy="689811"/>
          </a:xfrm>
        </p:spPr>
        <p:txBody>
          <a:bodyPr/>
          <a:lstStyle/>
          <a:p>
            <a:r>
              <a:rPr lang="it-IT" altLang="it-IT" dirty="0">
                <a:latin typeface="+mj-lt"/>
              </a:rPr>
              <a:t>Esempio 1: scritture contabili </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85</a:t>
            </a:fld>
            <a:endParaRPr lang="it-IT"/>
          </a:p>
        </p:txBody>
      </p:sp>
    </p:spTree>
    <p:extLst>
      <p:ext uri="{BB962C8B-B14F-4D97-AF65-F5344CB8AC3E}">
        <p14:creationId xmlns:p14="http://schemas.microsoft.com/office/powerpoint/2010/main" val="25436866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latin typeface="+mj-lt"/>
              </a:rPr>
              <a:t>Esempio 2 </a:t>
            </a:r>
          </a:p>
        </p:txBody>
      </p:sp>
      <p:sp>
        <p:nvSpPr>
          <p:cNvPr id="2" name="Segnaposto testo 1"/>
          <p:cNvSpPr>
            <a:spLocks noGrp="1"/>
          </p:cNvSpPr>
          <p:nvPr>
            <p:ph type="body" idx="1"/>
          </p:nvPr>
        </p:nvSpPr>
        <p:spPr>
          <a:xfrm>
            <a:off x="409157" y="1285234"/>
            <a:ext cx="11373686" cy="2223509"/>
          </a:xfrm>
        </p:spPr>
        <p:txBody>
          <a:bodyPr/>
          <a:lstStyle/>
          <a:p>
            <a:pPr algn="just"/>
            <a:endParaRPr lang="it-IT" sz="2400" dirty="0">
              <a:solidFill>
                <a:schemeClr val="tx1"/>
              </a:solidFill>
              <a:latin typeface="Calibri "/>
            </a:endParaRPr>
          </a:p>
          <a:p>
            <a:pPr algn="just"/>
            <a:r>
              <a:rPr lang="it-IT" sz="2400" dirty="0">
                <a:solidFill>
                  <a:schemeClr val="tx1"/>
                </a:solidFill>
                <a:latin typeface="Calibri "/>
              </a:rPr>
              <a:t>La A&amp;D S.p.A. ha concesso, in data 03/01/X1 un finanziamento infruttifero a una controllata (nella quale si detiene una partecipazione per €. 100.000), per €.300.000, con scadenza il 31/12/X3. </a:t>
            </a:r>
          </a:p>
          <a:p>
            <a:pPr algn="just"/>
            <a:r>
              <a:rPr lang="it-IT" sz="2400" dirty="0">
                <a:solidFill>
                  <a:schemeClr val="tx1"/>
                </a:solidFill>
                <a:latin typeface="Calibri "/>
              </a:rPr>
              <a:t>Il saggio di interesse di mercato è pari al 5% annuo.</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86</a:t>
            </a:fld>
            <a:endParaRPr lang="it-IT"/>
          </a:p>
        </p:txBody>
      </p:sp>
    </p:spTree>
    <p:extLst>
      <p:ext uri="{BB962C8B-B14F-4D97-AF65-F5344CB8AC3E}">
        <p14:creationId xmlns:p14="http://schemas.microsoft.com/office/powerpoint/2010/main" val="5636812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494800017"/>
              </p:ext>
            </p:extLst>
          </p:nvPr>
        </p:nvGraphicFramePr>
        <p:xfrm>
          <a:off x="520162" y="1367549"/>
          <a:ext cx="10972798" cy="2723170"/>
        </p:xfrm>
        <a:graphic>
          <a:graphicData uri="http://schemas.openxmlformats.org/drawingml/2006/table">
            <a:tbl>
              <a:tblPr firstRow="1" firstCol="1" bandRow="1"/>
              <a:tblGrid>
                <a:gridCol w="1533997">
                  <a:extLst>
                    <a:ext uri="{9D8B030D-6E8A-4147-A177-3AD203B41FA5}">
                      <a16:colId xmlns:a16="http://schemas.microsoft.com/office/drawing/2014/main" xmlns="" val="20000"/>
                    </a:ext>
                  </a:extLst>
                </a:gridCol>
                <a:gridCol w="1533997">
                  <a:extLst>
                    <a:ext uri="{9D8B030D-6E8A-4147-A177-3AD203B41FA5}">
                      <a16:colId xmlns:a16="http://schemas.microsoft.com/office/drawing/2014/main" xmlns="" val="20001"/>
                    </a:ext>
                  </a:extLst>
                </a:gridCol>
                <a:gridCol w="1533997">
                  <a:extLst>
                    <a:ext uri="{9D8B030D-6E8A-4147-A177-3AD203B41FA5}">
                      <a16:colId xmlns:a16="http://schemas.microsoft.com/office/drawing/2014/main" xmlns="" val="20002"/>
                    </a:ext>
                  </a:extLst>
                </a:gridCol>
                <a:gridCol w="1610807">
                  <a:extLst>
                    <a:ext uri="{9D8B030D-6E8A-4147-A177-3AD203B41FA5}">
                      <a16:colId xmlns:a16="http://schemas.microsoft.com/office/drawing/2014/main" xmlns="" val="20003"/>
                    </a:ext>
                  </a:extLst>
                </a:gridCol>
                <a:gridCol w="1533997">
                  <a:extLst>
                    <a:ext uri="{9D8B030D-6E8A-4147-A177-3AD203B41FA5}">
                      <a16:colId xmlns:a16="http://schemas.microsoft.com/office/drawing/2014/main" xmlns="" val="20004"/>
                    </a:ext>
                  </a:extLst>
                </a:gridCol>
                <a:gridCol w="1533997">
                  <a:extLst>
                    <a:ext uri="{9D8B030D-6E8A-4147-A177-3AD203B41FA5}">
                      <a16:colId xmlns:a16="http://schemas.microsoft.com/office/drawing/2014/main" xmlns="" val="20005"/>
                    </a:ext>
                  </a:extLst>
                </a:gridCol>
                <a:gridCol w="1692006">
                  <a:extLst>
                    <a:ext uri="{9D8B030D-6E8A-4147-A177-3AD203B41FA5}">
                      <a16:colId xmlns:a16="http://schemas.microsoft.com/office/drawing/2014/main" xmlns="" val="20006"/>
                    </a:ext>
                  </a:extLst>
                </a:gridCol>
              </a:tblGrid>
              <a:tr h="928534">
                <a:tc>
                  <a:txBody>
                    <a:bodyPr/>
                    <a:lstStyle/>
                    <a:p>
                      <a:pPr>
                        <a:lnSpc>
                          <a:spcPct val="115000"/>
                        </a:lnSpc>
                        <a:spcAft>
                          <a:spcPts val="0"/>
                        </a:spcAft>
                      </a:pPr>
                      <a:r>
                        <a:rPr lang="it-IT" sz="2200" dirty="0">
                          <a:solidFill>
                            <a:srgbClr val="000000"/>
                          </a:solidFill>
                          <a:effectLst/>
                          <a:latin typeface="Arial Narrow"/>
                          <a:ea typeface="Times New Roman"/>
                          <a:cs typeface="Times New Roman"/>
                        </a:rPr>
                        <a:t> </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Erogazioni</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Rimborsi</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Coefficiente di attualizzazione</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Valore attuale</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Differenza finanziaria</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Interesse attivo</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8659">
                <a:tc>
                  <a:txBody>
                    <a:bodyPr/>
                    <a:lstStyle/>
                    <a:p>
                      <a:pPr>
                        <a:lnSpc>
                          <a:spcPct val="115000"/>
                        </a:lnSpc>
                        <a:spcAft>
                          <a:spcPts val="0"/>
                        </a:spcAft>
                      </a:pPr>
                      <a:r>
                        <a:rPr lang="it-IT" sz="2200">
                          <a:solidFill>
                            <a:srgbClr val="000000"/>
                          </a:solidFill>
                          <a:effectLst/>
                          <a:latin typeface="Arial Narrow"/>
                          <a:ea typeface="Times New Roman"/>
                          <a:cs typeface="Times New Roman"/>
                        </a:rPr>
                        <a:t>03/01/X1</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300.000,00</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0,86384</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259.151,28</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40.848,72</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48659">
                <a:tc>
                  <a:txBody>
                    <a:bodyPr/>
                    <a:lstStyle/>
                    <a:p>
                      <a:pPr>
                        <a:lnSpc>
                          <a:spcPct val="115000"/>
                        </a:lnSpc>
                        <a:spcAft>
                          <a:spcPts val="0"/>
                        </a:spcAft>
                      </a:pPr>
                      <a:r>
                        <a:rPr lang="it-IT" sz="2200" dirty="0">
                          <a:solidFill>
                            <a:srgbClr val="000000"/>
                          </a:solidFill>
                          <a:effectLst/>
                          <a:latin typeface="Arial Narrow"/>
                          <a:ea typeface="Times New Roman"/>
                          <a:cs typeface="Times New Roman"/>
                        </a:rPr>
                        <a:t>31/12/X1</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0,90703</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272.108,84</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12.957,56</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8659">
                <a:tc>
                  <a:txBody>
                    <a:bodyPr/>
                    <a:lstStyle/>
                    <a:p>
                      <a:pPr>
                        <a:lnSpc>
                          <a:spcPct val="115000"/>
                        </a:lnSpc>
                        <a:spcAft>
                          <a:spcPts val="0"/>
                        </a:spcAft>
                      </a:pPr>
                      <a:r>
                        <a:rPr lang="it-IT" sz="2200">
                          <a:solidFill>
                            <a:srgbClr val="000000"/>
                          </a:solidFill>
                          <a:effectLst/>
                          <a:latin typeface="Arial Narrow"/>
                          <a:ea typeface="Times New Roman"/>
                          <a:cs typeface="Times New Roman"/>
                        </a:rPr>
                        <a:t>31/12/X2</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0,95238</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285.714,29</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a:solidFill>
                            <a:srgbClr val="000000"/>
                          </a:solidFill>
                          <a:effectLst/>
                          <a:latin typeface="Arial Narrow"/>
                          <a:ea typeface="Times New Roman"/>
                          <a:cs typeface="Times New Roman"/>
                        </a:rPr>
                        <a:t> </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13.605,44</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8659">
                <a:tc>
                  <a:txBody>
                    <a:bodyPr/>
                    <a:lstStyle/>
                    <a:p>
                      <a:pPr>
                        <a:lnSpc>
                          <a:spcPct val="115000"/>
                        </a:lnSpc>
                        <a:spcAft>
                          <a:spcPts val="0"/>
                        </a:spcAft>
                      </a:pPr>
                      <a:r>
                        <a:rPr lang="it-IT" sz="2200">
                          <a:solidFill>
                            <a:srgbClr val="000000"/>
                          </a:solidFill>
                          <a:effectLst/>
                          <a:latin typeface="Arial Narrow"/>
                          <a:ea typeface="Times New Roman"/>
                          <a:cs typeface="Times New Roman"/>
                        </a:rPr>
                        <a:t>31/12/X3</a:t>
                      </a:r>
                      <a:endParaRPr lang="it-IT" sz="2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 </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300.000,00</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 </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 </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 </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200" dirty="0">
                          <a:solidFill>
                            <a:srgbClr val="000000"/>
                          </a:solidFill>
                          <a:effectLst/>
                          <a:latin typeface="Arial Narrow"/>
                          <a:ea typeface="Times New Roman"/>
                          <a:cs typeface="Times New Roman"/>
                        </a:rPr>
                        <a:t>14.285,71</a:t>
                      </a:r>
                      <a:endParaRPr lang="it-IT" sz="2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olo 1"/>
          <p:cNvSpPr>
            <a:spLocks noGrp="1"/>
          </p:cNvSpPr>
          <p:nvPr>
            <p:ph type="title"/>
          </p:nvPr>
        </p:nvSpPr>
        <p:spPr>
          <a:xfrm>
            <a:off x="0" y="0"/>
            <a:ext cx="12192000" cy="689811"/>
          </a:xfrm>
        </p:spPr>
        <p:txBody>
          <a:bodyPr/>
          <a:lstStyle/>
          <a:p>
            <a:r>
              <a:rPr lang="it-IT" altLang="it-IT" dirty="0">
                <a:latin typeface="+mj-lt"/>
              </a:rPr>
              <a:t>Esempio 2: la determinazione del credito e degli interessi </a:t>
            </a:r>
          </a:p>
        </p:txBody>
      </p:sp>
      <p:sp>
        <p:nvSpPr>
          <p:cNvPr id="7" name="Segnaposto numero diapositiva 6"/>
          <p:cNvSpPr>
            <a:spLocks noGrp="1"/>
          </p:cNvSpPr>
          <p:nvPr>
            <p:ph type="sldNum" sz="quarter" idx="7"/>
          </p:nvPr>
        </p:nvSpPr>
        <p:spPr/>
        <p:txBody>
          <a:bodyPr/>
          <a:lstStyle/>
          <a:p>
            <a:fld id="{B6F15528-21DE-4FAA-801E-634DDDAF4B2B}" type="slidenum">
              <a:rPr lang="it-IT" smtClean="0"/>
              <a:pPr/>
              <a:t>87</a:t>
            </a:fld>
            <a:endParaRPr lang="it-IT"/>
          </a:p>
        </p:txBody>
      </p:sp>
    </p:spTree>
    <p:extLst>
      <p:ext uri="{BB962C8B-B14F-4D97-AF65-F5344CB8AC3E}">
        <p14:creationId xmlns:p14="http://schemas.microsoft.com/office/powerpoint/2010/main" val="6393460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480743" y="1313492"/>
            <a:ext cx="11201400" cy="1028922"/>
          </a:xfrm>
        </p:spPr>
        <p:txBody>
          <a:bodyPr/>
          <a:lstStyle/>
          <a:p>
            <a:r>
              <a:rPr lang="it-IT" sz="2400" dirty="0">
                <a:solidFill>
                  <a:schemeClr val="tx1"/>
                </a:solidFill>
              </a:rPr>
              <a:t>03/01/X1</a:t>
            </a:r>
          </a:p>
        </p:txBody>
      </p:sp>
      <p:graphicFrame>
        <p:nvGraphicFramePr>
          <p:cNvPr id="5" name="Tabella 4"/>
          <p:cNvGraphicFramePr>
            <a:graphicFrameLocks noGrp="1"/>
          </p:cNvGraphicFramePr>
          <p:nvPr>
            <p:extLst>
              <p:ext uri="{D42A27DB-BD31-4B8C-83A1-F6EECF244321}">
                <p14:modId xmlns:p14="http://schemas.microsoft.com/office/powerpoint/2010/main" val="3265237192"/>
              </p:ext>
            </p:extLst>
          </p:nvPr>
        </p:nvGraphicFramePr>
        <p:xfrm>
          <a:off x="719240" y="1874144"/>
          <a:ext cx="10661652" cy="146304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Diversi</a:t>
                      </a:r>
                    </a:p>
                    <a:p>
                      <a:pPr>
                        <a:spcAft>
                          <a:spcPts val="0"/>
                        </a:spcAft>
                      </a:pPr>
                      <a:r>
                        <a:rPr lang="it-IT" sz="2400" i="0" dirty="0">
                          <a:latin typeface="Arial Narrow"/>
                        </a:rPr>
                        <a:t>Crediti</a:t>
                      </a:r>
                      <a:r>
                        <a:rPr lang="it-IT" sz="2400" i="0" baseline="0" dirty="0">
                          <a:latin typeface="Arial Narrow"/>
                        </a:rPr>
                        <a:t> v/controllata</a:t>
                      </a:r>
                    </a:p>
                    <a:p>
                      <a:pPr>
                        <a:spcAft>
                          <a:spcPts val="0"/>
                        </a:spcAft>
                      </a:pPr>
                      <a:r>
                        <a:rPr lang="it-IT" sz="2400" i="0" baseline="0" dirty="0">
                          <a:latin typeface="Arial Narrow"/>
                        </a:rPr>
                        <a:t>Partecipazioni in imprese controllate</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Banca Y c/c n. 123</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dirty="0">
                          <a:solidFill>
                            <a:srgbClr val="000000"/>
                          </a:solidFill>
                          <a:effectLst/>
                          <a:latin typeface="Arial Narrow"/>
                          <a:ea typeface="Times New Roman"/>
                          <a:cs typeface="Times New Roman"/>
                        </a:rPr>
                        <a:t>259.151,28</a:t>
                      </a:r>
                      <a:endParaRPr lang="it-IT" sz="2400" kern="1200" dirty="0">
                        <a:solidFill>
                          <a:schemeClr val="tx1"/>
                        </a:solidFill>
                        <a:latin typeface="Arial Narrow"/>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it-IT" sz="2400" dirty="0">
                        <a:solidFill>
                          <a:srgbClr val="000000"/>
                        </a:solidFill>
                        <a:effectLst/>
                        <a:latin typeface="Arial Narrow"/>
                        <a:ea typeface="Times New Roman"/>
                        <a:cs typeface="Times New Roman"/>
                      </a:endParaRPr>
                    </a:p>
                    <a:p>
                      <a:pPr marL="0" marR="0" indent="0" algn="r" defTabSz="914400" rtl="0" eaLnBrk="1" fontAlgn="auto" latinLnBrk="0" hangingPunct="1">
                        <a:lnSpc>
                          <a:spcPct val="100000"/>
                        </a:lnSpc>
                        <a:spcBef>
                          <a:spcPts val="0"/>
                        </a:spcBef>
                        <a:spcAft>
                          <a:spcPts val="0"/>
                        </a:spcAft>
                        <a:buClrTx/>
                        <a:buSzTx/>
                        <a:buFontTx/>
                        <a:buNone/>
                        <a:tabLst/>
                        <a:defRPr/>
                      </a:pPr>
                      <a:r>
                        <a:rPr lang="it-IT" sz="2400" dirty="0">
                          <a:solidFill>
                            <a:srgbClr val="000000"/>
                          </a:solidFill>
                          <a:effectLst/>
                          <a:latin typeface="Arial Narrow"/>
                          <a:ea typeface="Times New Roman"/>
                          <a:cs typeface="Times New Roman"/>
                        </a:rPr>
                        <a:t>40.848,72</a:t>
                      </a:r>
                      <a:endParaRPr lang="it-IT" sz="2400" kern="1200" dirty="0">
                        <a:solidFill>
                          <a:schemeClr val="tx1"/>
                        </a:solidFill>
                        <a:latin typeface="Arial Narrow"/>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300.000,00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197281605"/>
              </p:ext>
            </p:extLst>
          </p:nvPr>
        </p:nvGraphicFramePr>
        <p:xfrm>
          <a:off x="750617" y="4635274"/>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Crediti</a:t>
                      </a:r>
                      <a:r>
                        <a:rPr lang="it-IT" sz="2400" i="0" baseline="0" dirty="0">
                          <a:latin typeface="Arial Narrow"/>
                        </a:rPr>
                        <a:t> v/controllata</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Interessi attivi v/controllate</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lnSpc>
                          <a:spcPct val="115000"/>
                        </a:lnSpc>
                        <a:spcAft>
                          <a:spcPts val="0"/>
                        </a:spcAft>
                      </a:pPr>
                      <a:r>
                        <a:rPr lang="it-IT" sz="2400" dirty="0">
                          <a:solidFill>
                            <a:srgbClr val="000000"/>
                          </a:solidFill>
                          <a:effectLst/>
                          <a:latin typeface="Arial Narrow"/>
                          <a:ea typeface="Times New Roman"/>
                          <a:cs typeface="Times New Roman"/>
                        </a:rPr>
                        <a:t>12.957,56</a:t>
                      </a:r>
                      <a:endParaRPr lang="it-IT" sz="2400" dirty="0">
                        <a:effectLst/>
                        <a:latin typeface="+mn-lt"/>
                        <a:ea typeface="Calibri"/>
                        <a:cs typeface="Times New Roman"/>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Titolo 1"/>
          <p:cNvSpPr>
            <a:spLocks noGrp="1"/>
          </p:cNvSpPr>
          <p:nvPr>
            <p:ph type="title"/>
          </p:nvPr>
        </p:nvSpPr>
        <p:spPr>
          <a:xfrm>
            <a:off x="0" y="0"/>
            <a:ext cx="12192000" cy="689811"/>
          </a:xfrm>
        </p:spPr>
        <p:txBody>
          <a:bodyPr/>
          <a:lstStyle/>
          <a:p>
            <a:r>
              <a:rPr lang="it-IT" altLang="it-IT" dirty="0">
                <a:latin typeface="+mj-lt"/>
              </a:rPr>
              <a:t>Esempio 2: le scritture contabili</a:t>
            </a:r>
          </a:p>
        </p:txBody>
      </p:sp>
      <p:sp>
        <p:nvSpPr>
          <p:cNvPr id="9" name="Segnaposto numero diapositiva 8"/>
          <p:cNvSpPr>
            <a:spLocks noGrp="1"/>
          </p:cNvSpPr>
          <p:nvPr>
            <p:ph type="sldNum" sz="quarter" idx="7"/>
          </p:nvPr>
        </p:nvSpPr>
        <p:spPr/>
        <p:txBody>
          <a:bodyPr/>
          <a:lstStyle/>
          <a:p>
            <a:fld id="{B6F15528-21DE-4FAA-801E-634DDDAF4B2B}" type="slidenum">
              <a:rPr lang="it-IT" smtClean="0"/>
              <a:pPr/>
              <a:t>88</a:t>
            </a:fld>
            <a:endParaRPr lang="it-IT"/>
          </a:p>
        </p:txBody>
      </p:sp>
    </p:spTree>
    <p:extLst>
      <p:ext uri="{BB962C8B-B14F-4D97-AF65-F5344CB8AC3E}">
        <p14:creationId xmlns:p14="http://schemas.microsoft.com/office/powerpoint/2010/main" val="7384948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4070357365"/>
              </p:ext>
            </p:extLst>
          </p:nvPr>
        </p:nvGraphicFramePr>
        <p:xfrm>
          <a:off x="448733" y="1639358"/>
          <a:ext cx="11015133" cy="126492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31/12/X1</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r>
                        <a:rPr lang="it-IT" sz="2000" b="0" dirty="0">
                          <a:latin typeface="Arial Narrow"/>
                          <a:ea typeface="Times New Roman"/>
                          <a:cs typeface="Times New Roman"/>
                        </a:rPr>
                        <a:t>B.III.1.a) Partecipazioni in imprese controllate</a:t>
                      </a:r>
                    </a:p>
                    <a:p>
                      <a:pPr>
                        <a:spcBef>
                          <a:spcPts val="0"/>
                        </a:spcBef>
                        <a:spcAft>
                          <a:spcPts val="0"/>
                        </a:spcAft>
                      </a:pPr>
                      <a:r>
                        <a:rPr lang="it-IT" sz="2000" b="0" dirty="0">
                          <a:latin typeface="Arial Narrow"/>
                          <a:ea typeface="Times New Roman"/>
                          <a:cs typeface="Times New Roman"/>
                        </a:rPr>
                        <a:t>B.III.2a) Crediti verso controllate</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p>
                      <a:pPr algn="r">
                        <a:spcBef>
                          <a:spcPts val="0"/>
                        </a:spcBef>
                        <a:spcAft>
                          <a:spcPts val="0"/>
                        </a:spcAft>
                      </a:pPr>
                      <a:r>
                        <a:rPr lang="it-IT" sz="2000" b="0" dirty="0">
                          <a:latin typeface="Arial Narrow"/>
                          <a:ea typeface="Times New Roman"/>
                          <a:cs typeface="Times New Roman"/>
                        </a:rPr>
                        <a:t>140.840</a:t>
                      </a:r>
                    </a:p>
                    <a:p>
                      <a:pPr algn="r">
                        <a:lnSpc>
                          <a:spcPct val="115000"/>
                        </a:lnSpc>
                        <a:spcAft>
                          <a:spcPts val="0"/>
                        </a:spcAft>
                      </a:pPr>
                      <a:r>
                        <a:rPr lang="it-IT" sz="2000" dirty="0">
                          <a:solidFill>
                            <a:srgbClr val="000000"/>
                          </a:solidFill>
                          <a:effectLst/>
                          <a:latin typeface="Arial Narrow"/>
                          <a:ea typeface="Times New Roman"/>
                          <a:cs typeface="Times New Roman"/>
                        </a:rPr>
                        <a:t>272.109</a:t>
                      </a:r>
                      <a:endParaRPr lang="it-IT" sz="2000" dirty="0">
                        <a:effectLst/>
                        <a:latin typeface="+mn-lt"/>
                        <a:ea typeface="Calibri"/>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54383803"/>
              </p:ext>
            </p:extLst>
          </p:nvPr>
        </p:nvGraphicFramePr>
        <p:xfrm>
          <a:off x="448733" y="3343804"/>
          <a:ext cx="11015133" cy="12192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X1</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imprese controllate</a:t>
                      </a:r>
                      <a:endParaRPr lang="it-IT" sz="2000" dirty="0">
                        <a:effectLst/>
                        <a:latin typeface="Arial Narrow" panose="020B0606020202030204" pitchFamily="34" charset="0"/>
                        <a:ea typeface="Calibri"/>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12.958</a:t>
                      </a: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Titolo 1"/>
          <p:cNvSpPr>
            <a:spLocks noGrp="1"/>
          </p:cNvSpPr>
          <p:nvPr>
            <p:ph type="title"/>
          </p:nvPr>
        </p:nvSpPr>
        <p:spPr>
          <a:xfrm>
            <a:off x="0" y="0"/>
            <a:ext cx="12192000" cy="689811"/>
          </a:xfrm>
        </p:spPr>
        <p:txBody>
          <a:bodyPr/>
          <a:lstStyle/>
          <a:p>
            <a:r>
              <a:rPr lang="it-IT" altLang="it-IT" dirty="0">
                <a:latin typeface="+mj-lt"/>
              </a:rPr>
              <a:t>Esempio 2: le scritture contabili</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89</a:t>
            </a:fld>
            <a:endParaRPr lang="it-IT"/>
          </a:p>
        </p:txBody>
      </p:sp>
    </p:spTree>
    <p:extLst>
      <p:ext uri="{BB962C8B-B14F-4D97-AF65-F5344CB8AC3E}">
        <p14:creationId xmlns:p14="http://schemas.microsoft.com/office/powerpoint/2010/main" val="689437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ctrTitle"/>
          </p:nvPr>
        </p:nvSpPr>
        <p:spPr>
          <a:xfrm>
            <a:off x="1862430" y="2131153"/>
            <a:ext cx="8467140" cy="1468659"/>
          </a:xfrm>
        </p:spPr>
        <p:txBody>
          <a:bodyPr/>
          <a:lstStyle/>
          <a:p>
            <a:r>
              <a:rPr lang="it-IT" altLang="it-IT" dirty="0">
                <a:cs typeface="Arial" panose="020B0604020202020204" pitchFamily="34" charset="0"/>
              </a:rPr>
              <a:t>Il principio della prevalenza </a:t>
            </a:r>
            <a:br>
              <a:rPr lang="it-IT" altLang="it-IT" dirty="0">
                <a:cs typeface="Arial" panose="020B0604020202020204" pitchFamily="34" charset="0"/>
              </a:rPr>
            </a:br>
            <a:r>
              <a:rPr lang="it-IT" altLang="it-IT" dirty="0">
                <a:cs typeface="Arial" panose="020B0604020202020204" pitchFamily="34" charset="0"/>
              </a:rPr>
              <a:t>della sostanza sulla forma</a:t>
            </a:r>
          </a:p>
        </p:txBody>
      </p:sp>
    </p:spTree>
    <p:extLst>
      <p:ext uri="{BB962C8B-B14F-4D97-AF65-F5344CB8AC3E}">
        <p14:creationId xmlns:p14="http://schemas.microsoft.com/office/powerpoint/2010/main" val="2833878610"/>
      </p:ext>
    </p:extLst>
  </p:cSld>
  <p:clrMapOvr>
    <a:masterClrMapping/>
  </p:clrMapOvr>
  <p:transition>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607406602"/>
              </p:ext>
            </p:extLst>
          </p:nvPr>
        </p:nvGraphicFramePr>
        <p:xfrm>
          <a:off x="462180" y="2634440"/>
          <a:ext cx="11015133" cy="12192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129594">
                <a:tc gridSpan="4">
                  <a:txBody>
                    <a:bodyPr/>
                    <a:lstStyle/>
                    <a:p>
                      <a:pPr algn="ctr">
                        <a:spcBef>
                          <a:spcPts val="1200"/>
                        </a:spcBef>
                        <a:spcAft>
                          <a:spcPts val="0"/>
                        </a:spcAft>
                      </a:pPr>
                      <a:r>
                        <a:rPr lang="it-IT" sz="2000" b="1" dirty="0">
                          <a:latin typeface="Arial Narrow"/>
                          <a:ea typeface="Times New Roman"/>
                          <a:cs typeface="Times New Roman"/>
                        </a:rPr>
                        <a:t>Stato patrimoniale al 31/12/X2</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59188">
                <a:tc>
                  <a:txBody>
                    <a:bodyPr/>
                    <a:lstStyle/>
                    <a:p>
                      <a:pPr>
                        <a:spcBef>
                          <a:spcPts val="0"/>
                        </a:spcBef>
                        <a:spcAft>
                          <a:spcPts val="0"/>
                        </a:spcAft>
                      </a:pPr>
                      <a:r>
                        <a:rPr lang="it-IT" sz="2000" b="0" dirty="0">
                          <a:latin typeface="Arial Narrow"/>
                          <a:ea typeface="Times New Roman"/>
                          <a:cs typeface="Times New Roman"/>
                        </a:rPr>
                        <a:t>B.III.1.a) Partecipazioni in imprese controllate</a:t>
                      </a:r>
                    </a:p>
                    <a:p>
                      <a:pPr>
                        <a:spcBef>
                          <a:spcPts val="0"/>
                        </a:spcBef>
                        <a:spcAft>
                          <a:spcPts val="0"/>
                        </a:spcAft>
                      </a:pPr>
                      <a:r>
                        <a:rPr lang="it-IT" sz="2000" b="0" dirty="0">
                          <a:latin typeface="Arial Narrow"/>
                          <a:ea typeface="Times New Roman"/>
                          <a:cs typeface="Times New Roman"/>
                        </a:rPr>
                        <a:t>B.III.2a) Crediti verso controllate</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p>
                      <a:pPr algn="r">
                        <a:spcBef>
                          <a:spcPts val="0"/>
                        </a:spcBef>
                        <a:spcAft>
                          <a:spcPts val="0"/>
                        </a:spcAft>
                      </a:pPr>
                      <a:r>
                        <a:rPr lang="it-IT" sz="2000" b="0" dirty="0">
                          <a:latin typeface="Arial Narrow"/>
                          <a:ea typeface="Times New Roman"/>
                          <a:cs typeface="Times New Roman"/>
                        </a:rPr>
                        <a:t>140.840</a:t>
                      </a:r>
                    </a:p>
                    <a:p>
                      <a:pPr algn="r">
                        <a:spcBef>
                          <a:spcPts val="0"/>
                        </a:spcBef>
                        <a:spcAft>
                          <a:spcPts val="0"/>
                        </a:spcAft>
                      </a:pPr>
                      <a:r>
                        <a:rPr lang="it-IT" sz="2000" dirty="0">
                          <a:solidFill>
                            <a:srgbClr val="000000"/>
                          </a:solidFill>
                          <a:effectLst/>
                          <a:latin typeface="Arial Narrow"/>
                          <a:ea typeface="Times New Roman"/>
                          <a:cs typeface="Times New Roman"/>
                        </a:rPr>
                        <a:t>285.714</a:t>
                      </a:r>
                      <a:endParaRPr lang="it-IT" sz="2000" b="0" dirty="0">
                        <a:latin typeface="Arial Narrow"/>
                        <a:ea typeface="Times New Roman"/>
                        <a:cs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2515261928"/>
              </p:ext>
            </p:extLst>
          </p:nvPr>
        </p:nvGraphicFramePr>
        <p:xfrm>
          <a:off x="448733" y="4164074"/>
          <a:ext cx="11015133" cy="15240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X2</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imprese</a:t>
                      </a:r>
                      <a:r>
                        <a:rPr lang="it-IT" sz="2000" baseline="0" dirty="0">
                          <a:solidFill>
                            <a:srgbClr val="000000"/>
                          </a:solidFill>
                          <a:effectLst/>
                          <a:latin typeface="Arial Narrow" panose="020B0606020202030204" pitchFamily="34" charset="0"/>
                          <a:ea typeface="Times New Roman"/>
                          <a:cs typeface="Times New Roman"/>
                        </a:rPr>
                        <a:t> controllate</a:t>
                      </a:r>
                      <a:endParaRPr lang="it-IT" sz="2000" dirty="0">
                        <a:solidFill>
                          <a:srgbClr val="000000"/>
                        </a:solidFill>
                        <a:effectLst/>
                        <a:latin typeface="Arial Narrow" panose="020B0606020202030204" pitchFamily="34" charset="0"/>
                        <a:ea typeface="Times New Roman"/>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13.605</a:t>
                      </a:r>
                    </a:p>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4025043521"/>
              </p:ext>
            </p:extLst>
          </p:nvPr>
        </p:nvGraphicFramePr>
        <p:xfrm>
          <a:off x="461557" y="1398493"/>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Crediti v/controllate</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Interessi attivi v/controllate</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effectLst/>
                          <a:latin typeface="Arial Narrow" panose="020B0606020202030204" pitchFamily="34" charset="0"/>
                          <a:ea typeface="+mn-ea"/>
                          <a:cs typeface="+mn-cs"/>
                        </a:rPr>
                        <a:t>13.605,44</a:t>
                      </a: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Segnaposto testo 1"/>
          <p:cNvSpPr txBox="1">
            <a:spLocks/>
          </p:cNvSpPr>
          <p:nvPr/>
        </p:nvSpPr>
        <p:spPr>
          <a:xfrm>
            <a:off x="453215" y="798650"/>
            <a:ext cx="11201400" cy="514461"/>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Tahoma"/>
                <a:ea typeface="+mn-ea"/>
                <a:cs typeface="Tahom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tx1"/>
                </a:solidFill>
              </a:rPr>
              <a:t>31/12/X2</a:t>
            </a:r>
          </a:p>
        </p:txBody>
      </p:sp>
      <p:sp>
        <p:nvSpPr>
          <p:cNvPr id="9" name="Titolo 1"/>
          <p:cNvSpPr>
            <a:spLocks noGrp="1"/>
          </p:cNvSpPr>
          <p:nvPr>
            <p:ph type="title"/>
          </p:nvPr>
        </p:nvSpPr>
        <p:spPr>
          <a:xfrm>
            <a:off x="0" y="0"/>
            <a:ext cx="12192000" cy="689811"/>
          </a:xfrm>
        </p:spPr>
        <p:txBody>
          <a:bodyPr/>
          <a:lstStyle/>
          <a:p>
            <a:r>
              <a:rPr lang="it-IT" altLang="it-IT" dirty="0">
                <a:latin typeface="+mj-lt"/>
              </a:rPr>
              <a:t>Esempio 2: le scritture contabili</a:t>
            </a:r>
          </a:p>
        </p:txBody>
      </p:sp>
      <p:sp>
        <p:nvSpPr>
          <p:cNvPr id="10" name="Segnaposto numero diapositiva 9"/>
          <p:cNvSpPr>
            <a:spLocks noGrp="1"/>
          </p:cNvSpPr>
          <p:nvPr>
            <p:ph type="sldNum" sz="quarter" idx="7"/>
          </p:nvPr>
        </p:nvSpPr>
        <p:spPr/>
        <p:txBody>
          <a:bodyPr/>
          <a:lstStyle/>
          <a:p>
            <a:fld id="{B6F15528-21DE-4FAA-801E-634DDDAF4B2B}" type="slidenum">
              <a:rPr lang="it-IT" smtClean="0"/>
              <a:pPr/>
              <a:t>90</a:t>
            </a:fld>
            <a:endParaRPr lang="it-IT"/>
          </a:p>
        </p:txBody>
      </p:sp>
    </p:spTree>
    <p:extLst>
      <p:ext uri="{BB962C8B-B14F-4D97-AF65-F5344CB8AC3E}">
        <p14:creationId xmlns:p14="http://schemas.microsoft.com/office/powerpoint/2010/main" val="16478698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val="1030165231"/>
              </p:ext>
            </p:extLst>
          </p:nvPr>
        </p:nvGraphicFramePr>
        <p:xfrm>
          <a:off x="448733" y="3908581"/>
          <a:ext cx="11015133" cy="15240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X3</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imprese</a:t>
                      </a:r>
                      <a:r>
                        <a:rPr lang="it-IT" sz="2000" baseline="0" dirty="0">
                          <a:solidFill>
                            <a:srgbClr val="000000"/>
                          </a:solidFill>
                          <a:effectLst/>
                          <a:latin typeface="Arial Narrow" panose="020B0606020202030204" pitchFamily="34" charset="0"/>
                          <a:ea typeface="Times New Roman"/>
                          <a:cs typeface="Times New Roman"/>
                        </a:rPr>
                        <a:t> controllate</a:t>
                      </a:r>
                      <a:endParaRPr lang="it-IT" sz="2000" dirty="0">
                        <a:solidFill>
                          <a:srgbClr val="000000"/>
                        </a:solidFill>
                        <a:effectLst/>
                        <a:latin typeface="Arial Narrow" panose="020B0606020202030204" pitchFamily="34" charset="0"/>
                        <a:ea typeface="Times New Roman"/>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14.286</a:t>
                      </a:r>
                    </a:p>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3790567473"/>
              </p:ext>
            </p:extLst>
          </p:nvPr>
        </p:nvGraphicFramePr>
        <p:xfrm>
          <a:off x="461557" y="1398493"/>
          <a:ext cx="10661652" cy="109728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Banca Y c/c n. 123</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Diversi</a:t>
                      </a:r>
                    </a:p>
                    <a:p>
                      <a:pPr>
                        <a:spcAft>
                          <a:spcPts val="0"/>
                        </a:spcAft>
                      </a:pPr>
                      <a:r>
                        <a:rPr lang="it-IT" sz="2400" i="0" dirty="0">
                          <a:latin typeface="Arial Narrow" panose="020B0606020202030204" pitchFamily="34" charset="0"/>
                        </a:rPr>
                        <a:t>Crediti v/controllate</a:t>
                      </a:r>
                    </a:p>
                    <a:p>
                      <a:pPr>
                        <a:spcAft>
                          <a:spcPts val="0"/>
                        </a:spcAft>
                      </a:pPr>
                      <a:r>
                        <a:rPr lang="it-IT" sz="2400" i="0" dirty="0">
                          <a:latin typeface="Arial Narrow" panose="020B0606020202030204" pitchFamily="34" charset="0"/>
                        </a:rPr>
                        <a:t>Interessi attivi v/controllate</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p>
                      <a:pPr algn="r">
                        <a:spcAft>
                          <a:spcPts val="0"/>
                        </a:spcAft>
                      </a:pPr>
                      <a:r>
                        <a:rPr lang="it-IT" sz="2400" kern="1200" dirty="0">
                          <a:solidFill>
                            <a:schemeClr val="tx1"/>
                          </a:solidFill>
                          <a:effectLst/>
                          <a:latin typeface="Arial Narrow" panose="020B0606020202030204" pitchFamily="34" charset="0"/>
                          <a:ea typeface="+mn-ea"/>
                          <a:cs typeface="+mn-cs"/>
                        </a:rPr>
                        <a:t>285.714,29</a:t>
                      </a:r>
                    </a:p>
                    <a:p>
                      <a:pPr algn="r">
                        <a:spcAft>
                          <a:spcPts val="0"/>
                        </a:spcAft>
                      </a:pPr>
                      <a:r>
                        <a:rPr lang="it-IT" sz="2400" kern="1200" dirty="0">
                          <a:solidFill>
                            <a:schemeClr val="tx1"/>
                          </a:solidFill>
                          <a:effectLst/>
                          <a:latin typeface="Arial Narrow" panose="020B0606020202030204" pitchFamily="34" charset="0"/>
                          <a:ea typeface="+mn-ea"/>
                          <a:cs typeface="+mn-cs"/>
                        </a:rPr>
                        <a:t>14.285,71</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effectLst/>
                          <a:latin typeface="Arial Narrow" panose="020B0606020202030204" pitchFamily="34" charset="0"/>
                          <a:ea typeface="+mn-ea"/>
                          <a:cs typeface="+mn-cs"/>
                        </a:rPr>
                        <a:t>300.000,00</a:t>
                      </a: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Segnaposto testo 1"/>
          <p:cNvSpPr txBox="1">
            <a:spLocks/>
          </p:cNvSpPr>
          <p:nvPr/>
        </p:nvSpPr>
        <p:spPr>
          <a:xfrm>
            <a:off x="495300" y="786921"/>
            <a:ext cx="11201400" cy="514461"/>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Tahoma"/>
                <a:ea typeface="+mn-ea"/>
                <a:cs typeface="Tahom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tx1"/>
                </a:solidFill>
              </a:rPr>
              <a:t>31/12/X3</a:t>
            </a:r>
          </a:p>
        </p:txBody>
      </p:sp>
      <p:sp>
        <p:nvSpPr>
          <p:cNvPr id="11" name="Titolo 1"/>
          <p:cNvSpPr>
            <a:spLocks noGrp="1"/>
          </p:cNvSpPr>
          <p:nvPr>
            <p:ph type="title"/>
          </p:nvPr>
        </p:nvSpPr>
        <p:spPr>
          <a:xfrm>
            <a:off x="0" y="0"/>
            <a:ext cx="12192000" cy="689811"/>
          </a:xfrm>
        </p:spPr>
        <p:txBody>
          <a:bodyPr/>
          <a:lstStyle/>
          <a:p>
            <a:r>
              <a:rPr lang="it-IT" altLang="it-IT" dirty="0">
                <a:latin typeface="+mj-lt"/>
              </a:rPr>
              <a:t>Esempio 2: le scritture contabili</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91</a:t>
            </a:fld>
            <a:endParaRPr lang="it-IT"/>
          </a:p>
        </p:txBody>
      </p:sp>
    </p:spTree>
    <p:extLst>
      <p:ext uri="{BB962C8B-B14F-4D97-AF65-F5344CB8AC3E}">
        <p14:creationId xmlns:p14="http://schemas.microsoft.com/office/powerpoint/2010/main" val="164907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r>
              <a:rPr lang="it-IT" altLang="it-IT" dirty="0">
                <a:latin typeface="+mj-lt"/>
              </a:rPr>
              <a:t>Esempio 3 </a:t>
            </a:r>
          </a:p>
        </p:txBody>
      </p:sp>
      <p:sp>
        <p:nvSpPr>
          <p:cNvPr id="2" name="Segnaposto testo 1"/>
          <p:cNvSpPr>
            <a:spLocks noGrp="1"/>
          </p:cNvSpPr>
          <p:nvPr>
            <p:ph type="body" idx="1"/>
          </p:nvPr>
        </p:nvSpPr>
        <p:spPr>
          <a:xfrm>
            <a:off x="448733" y="689812"/>
            <a:ext cx="11201400" cy="1028922"/>
          </a:xfrm>
        </p:spPr>
        <p:txBody>
          <a:bodyPr/>
          <a:lstStyle/>
          <a:p>
            <a:endParaRPr lang="it-IT" sz="2400" dirty="0">
              <a:solidFill>
                <a:schemeClr val="tx1"/>
              </a:solidFill>
            </a:endParaRPr>
          </a:p>
          <a:p>
            <a:pPr marL="0" indent="0">
              <a:buNone/>
            </a:pPr>
            <a:r>
              <a:rPr lang="it-IT" sz="2400" dirty="0">
                <a:solidFill>
                  <a:schemeClr val="tx1"/>
                </a:solidFill>
              </a:rPr>
              <a:t>La A&amp;D S.p.A. ha effettuato, in data 03/01/X1 una vendita per euro 100.000 + IVA 22%, scadenza il 31/12/X3. </a:t>
            </a:r>
          </a:p>
          <a:p>
            <a:pPr marL="0" indent="0">
              <a:buNone/>
            </a:pPr>
            <a:r>
              <a:rPr lang="it-IT" sz="2400" dirty="0">
                <a:solidFill>
                  <a:schemeClr val="tx1"/>
                </a:solidFill>
              </a:rPr>
              <a:t>Il tasso di attualizzazione è pari al 6% annuo (regime di capitalizzazione composta, anni interi)</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92</a:t>
            </a:fld>
            <a:endParaRPr lang="it-IT"/>
          </a:p>
        </p:txBody>
      </p:sp>
    </p:spTree>
    <p:extLst>
      <p:ext uri="{BB962C8B-B14F-4D97-AF65-F5344CB8AC3E}">
        <p14:creationId xmlns:p14="http://schemas.microsoft.com/office/powerpoint/2010/main" val="31496243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872074419"/>
              </p:ext>
            </p:extLst>
          </p:nvPr>
        </p:nvGraphicFramePr>
        <p:xfrm>
          <a:off x="752827" y="1251590"/>
          <a:ext cx="10972801" cy="3761065"/>
        </p:xfrm>
        <a:graphic>
          <a:graphicData uri="http://schemas.openxmlformats.org/drawingml/2006/table">
            <a:tbl>
              <a:tblPr firstRow="1" firstCol="1" bandRow="1"/>
              <a:tblGrid>
                <a:gridCol w="1358705">
                  <a:extLst>
                    <a:ext uri="{9D8B030D-6E8A-4147-A177-3AD203B41FA5}">
                      <a16:colId xmlns:a16="http://schemas.microsoft.com/office/drawing/2014/main" xmlns="" val="20000"/>
                    </a:ext>
                  </a:extLst>
                </a:gridCol>
                <a:gridCol w="1358705">
                  <a:extLst>
                    <a:ext uri="{9D8B030D-6E8A-4147-A177-3AD203B41FA5}">
                      <a16:colId xmlns:a16="http://schemas.microsoft.com/office/drawing/2014/main" xmlns="" val="20001"/>
                    </a:ext>
                  </a:extLst>
                </a:gridCol>
                <a:gridCol w="1097072">
                  <a:extLst>
                    <a:ext uri="{9D8B030D-6E8A-4147-A177-3AD203B41FA5}">
                      <a16:colId xmlns:a16="http://schemas.microsoft.com/office/drawing/2014/main" xmlns="" val="20002"/>
                    </a:ext>
                  </a:extLst>
                </a:gridCol>
                <a:gridCol w="1697162">
                  <a:extLst>
                    <a:ext uri="{9D8B030D-6E8A-4147-A177-3AD203B41FA5}">
                      <a16:colId xmlns:a16="http://schemas.microsoft.com/office/drawing/2014/main" xmlns="" val="20003"/>
                    </a:ext>
                  </a:extLst>
                </a:gridCol>
                <a:gridCol w="1358705">
                  <a:extLst>
                    <a:ext uri="{9D8B030D-6E8A-4147-A177-3AD203B41FA5}">
                      <a16:colId xmlns:a16="http://schemas.microsoft.com/office/drawing/2014/main" xmlns="" val="20004"/>
                    </a:ext>
                  </a:extLst>
                </a:gridCol>
                <a:gridCol w="1385044">
                  <a:extLst>
                    <a:ext uri="{9D8B030D-6E8A-4147-A177-3AD203B41FA5}">
                      <a16:colId xmlns:a16="http://schemas.microsoft.com/office/drawing/2014/main" xmlns="" val="20005"/>
                    </a:ext>
                  </a:extLst>
                </a:gridCol>
                <a:gridCol w="1356509">
                  <a:extLst>
                    <a:ext uri="{9D8B030D-6E8A-4147-A177-3AD203B41FA5}">
                      <a16:colId xmlns:a16="http://schemas.microsoft.com/office/drawing/2014/main" xmlns="" val="20006"/>
                    </a:ext>
                  </a:extLst>
                </a:gridCol>
                <a:gridCol w="1360899">
                  <a:extLst>
                    <a:ext uri="{9D8B030D-6E8A-4147-A177-3AD203B41FA5}">
                      <a16:colId xmlns:a16="http://schemas.microsoft.com/office/drawing/2014/main" xmlns="" val="20007"/>
                    </a:ext>
                  </a:extLst>
                </a:gridCol>
              </a:tblGrid>
              <a:tr h="1786549">
                <a:tc>
                  <a:txBody>
                    <a:bodyPr/>
                    <a:lstStyle/>
                    <a:p>
                      <a:pPr>
                        <a:lnSpc>
                          <a:spcPct val="115000"/>
                        </a:lnSpc>
                        <a:spcAft>
                          <a:spcPts val="0"/>
                        </a:spcAft>
                      </a:pPr>
                      <a:r>
                        <a:rPr lang="it-IT" sz="2000" dirty="0">
                          <a:solidFill>
                            <a:srgbClr val="000000"/>
                          </a:solidFill>
                          <a:effectLst/>
                          <a:latin typeface="Calibri "/>
                          <a:ea typeface="Times New Roman"/>
                          <a:cs typeface="Times New Roman"/>
                        </a:rPr>
                        <a:t>Data di riferimento</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Incasso</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Anni mancanti alla scadenza</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Coefficiente di attualizzazione</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A.1) Ricavi delle vendite e delle prestazioni</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C.17) Interessi e altri oneri finanziari</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C.16.d) Altri proventi finanziari</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C.II.1) Crediti verso clienti</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4492">
                <a:tc>
                  <a:txBody>
                    <a:bodyPr/>
                    <a:lstStyle/>
                    <a:p>
                      <a:pPr algn="ctr">
                        <a:lnSpc>
                          <a:spcPct val="115000"/>
                        </a:lnSpc>
                        <a:spcAft>
                          <a:spcPts val="0"/>
                        </a:spcAft>
                      </a:pPr>
                      <a:r>
                        <a:rPr lang="it-IT" sz="2000" dirty="0">
                          <a:solidFill>
                            <a:srgbClr val="000000"/>
                          </a:solidFill>
                          <a:effectLst/>
                          <a:latin typeface="Calibri "/>
                          <a:ea typeface="Times New Roman"/>
                          <a:cs typeface="Times New Roman"/>
                        </a:rPr>
                        <a:t>03/01/X1</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 </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3</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0,839619283</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83.961,93</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3.528,38</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 </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102.433,55</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4492">
                <a:tc>
                  <a:txBody>
                    <a:bodyPr/>
                    <a:lstStyle/>
                    <a:p>
                      <a:pPr algn="ctr">
                        <a:lnSpc>
                          <a:spcPct val="115000"/>
                        </a:lnSpc>
                        <a:spcAft>
                          <a:spcPts val="0"/>
                        </a:spcAft>
                      </a:pPr>
                      <a:r>
                        <a:rPr lang="it-IT" sz="2000" dirty="0">
                          <a:solidFill>
                            <a:srgbClr val="000000"/>
                          </a:solidFill>
                          <a:effectLst/>
                          <a:latin typeface="Calibri "/>
                          <a:ea typeface="Times New Roman"/>
                          <a:cs typeface="Times New Roman"/>
                        </a:rPr>
                        <a:t>31/12/X1</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 </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2</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0,88999644</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 </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 </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6.146,01</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108.579,57</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4492">
                <a:tc>
                  <a:txBody>
                    <a:bodyPr/>
                    <a:lstStyle/>
                    <a:p>
                      <a:pPr algn="ctr">
                        <a:lnSpc>
                          <a:spcPct val="115000"/>
                        </a:lnSpc>
                        <a:spcAft>
                          <a:spcPts val="0"/>
                        </a:spcAft>
                      </a:pPr>
                      <a:r>
                        <a:rPr lang="it-IT" sz="2000" dirty="0">
                          <a:solidFill>
                            <a:srgbClr val="000000"/>
                          </a:solidFill>
                          <a:effectLst/>
                          <a:latin typeface="Calibri "/>
                          <a:ea typeface="Times New Roman"/>
                          <a:cs typeface="Times New Roman"/>
                        </a:rPr>
                        <a:t>31/12/X2</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 </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1</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0,943396226</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 </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a:solidFill>
                            <a:srgbClr val="000000"/>
                          </a:solidFill>
                          <a:effectLst/>
                          <a:latin typeface="Calibri "/>
                          <a:ea typeface="Times New Roman"/>
                          <a:cs typeface="Times New Roman"/>
                        </a:rPr>
                        <a:t> </a:t>
                      </a:r>
                      <a:endParaRPr lang="it-IT" sz="200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6.514,77</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115.094,34</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24492">
                <a:tc>
                  <a:txBody>
                    <a:bodyPr/>
                    <a:lstStyle/>
                    <a:p>
                      <a:pPr algn="ctr">
                        <a:lnSpc>
                          <a:spcPct val="115000"/>
                        </a:lnSpc>
                        <a:spcAft>
                          <a:spcPts val="0"/>
                        </a:spcAft>
                      </a:pPr>
                      <a:r>
                        <a:rPr lang="it-IT" sz="2000" dirty="0">
                          <a:solidFill>
                            <a:srgbClr val="000000"/>
                          </a:solidFill>
                          <a:effectLst/>
                          <a:latin typeface="Calibri "/>
                          <a:ea typeface="Times New Roman"/>
                          <a:cs typeface="Times New Roman"/>
                        </a:rPr>
                        <a:t>31/12/X3</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122.000,00</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0</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1</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 </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 </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6.905,66</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2000" dirty="0">
                          <a:solidFill>
                            <a:srgbClr val="000000"/>
                          </a:solidFill>
                          <a:effectLst/>
                          <a:latin typeface="Calibri "/>
                          <a:ea typeface="Times New Roman"/>
                          <a:cs typeface="Times New Roman"/>
                        </a:rPr>
                        <a:t>0</a:t>
                      </a:r>
                      <a:endParaRPr lang="it-IT" sz="2000" dirty="0">
                        <a:effectLst/>
                        <a:latin typeface="Calibri "/>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Titolo 1"/>
          <p:cNvSpPr>
            <a:spLocks noGrp="1"/>
          </p:cNvSpPr>
          <p:nvPr>
            <p:ph type="title"/>
          </p:nvPr>
        </p:nvSpPr>
        <p:spPr>
          <a:xfrm>
            <a:off x="0" y="0"/>
            <a:ext cx="12192000" cy="689811"/>
          </a:xfrm>
        </p:spPr>
        <p:txBody>
          <a:bodyPr/>
          <a:lstStyle/>
          <a:p>
            <a:r>
              <a:rPr lang="it-IT" altLang="it-IT" dirty="0">
                <a:latin typeface="+mj-lt"/>
              </a:rPr>
              <a:t>Esempio 3: la determinazione dei crediti e degli interessi</a:t>
            </a:r>
          </a:p>
        </p:txBody>
      </p:sp>
      <p:sp>
        <p:nvSpPr>
          <p:cNvPr id="5" name="Ovale 4"/>
          <p:cNvSpPr/>
          <p:nvPr/>
        </p:nvSpPr>
        <p:spPr>
          <a:xfrm>
            <a:off x="6304086" y="2980594"/>
            <a:ext cx="1404518" cy="5997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a:cxnSpLocks/>
          </p:cNvCxnSpPr>
          <p:nvPr/>
        </p:nvCxnSpPr>
        <p:spPr>
          <a:xfrm>
            <a:off x="6960253" y="3580302"/>
            <a:ext cx="5112" cy="1526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900429" y="5106909"/>
            <a:ext cx="2393604" cy="369332"/>
          </a:xfrm>
          <a:prstGeom prst="rect">
            <a:avLst/>
          </a:prstGeom>
          <a:noFill/>
        </p:spPr>
        <p:txBody>
          <a:bodyPr wrap="none" rtlCol="0">
            <a:spAutoFit/>
          </a:bodyPr>
          <a:lstStyle/>
          <a:p>
            <a:r>
              <a:rPr lang="it-IT" dirty="0"/>
              <a:t>100.000 * 0,839619283</a:t>
            </a:r>
          </a:p>
        </p:txBody>
      </p:sp>
      <p:sp>
        <p:nvSpPr>
          <p:cNvPr id="14" name="Ovale 13"/>
          <p:cNvSpPr/>
          <p:nvPr/>
        </p:nvSpPr>
        <p:spPr>
          <a:xfrm>
            <a:off x="9275133" y="3847998"/>
            <a:ext cx="1126167" cy="4688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p:cNvCxnSpPr>
            <a:cxnSpLocks/>
          </p:cNvCxnSpPr>
          <p:nvPr/>
        </p:nvCxnSpPr>
        <p:spPr>
          <a:xfrm>
            <a:off x="9414088" y="4215649"/>
            <a:ext cx="0" cy="889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9083109" y="5105032"/>
            <a:ext cx="2521844" cy="369332"/>
          </a:xfrm>
          <a:prstGeom prst="rect">
            <a:avLst/>
          </a:prstGeom>
          <a:noFill/>
        </p:spPr>
        <p:txBody>
          <a:bodyPr wrap="none" rtlCol="0">
            <a:spAutoFit/>
          </a:bodyPr>
          <a:lstStyle/>
          <a:p>
            <a:r>
              <a:rPr lang="it-IT" dirty="0"/>
              <a:t>(102.433 + 6.146,01)*6%</a:t>
            </a:r>
          </a:p>
        </p:txBody>
      </p:sp>
      <p:sp>
        <p:nvSpPr>
          <p:cNvPr id="9" name="Segnaposto numero diapositiva 8"/>
          <p:cNvSpPr>
            <a:spLocks noGrp="1"/>
          </p:cNvSpPr>
          <p:nvPr>
            <p:ph type="sldNum" sz="quarter" idx="7"/>
          </p:nvPr>
        </p:nvSpPr>
        <p:spPr/>
        <p:txBody>
          <a:bodyPr/>
          <a:lstStyle/>
          <a:p>
            <a:fld id="{B6F15528-21DE-4FAA-801E-634DDDAF4B2B}" type="slidenum">
              <a:rPr lang="it-IT" smtClean="0"/>
              <a:pPr/>
              <a:t>93</a:t>
            </a:fld>
            <a:endParaRPr lang="it-IT"/>
          </a:p>
        </p:txBody>
      </p:sp>
    </p:spTree>
    <p:extLst>
      <p:ext uri="{BB962C8B-B14F-4D97-AF65-F5344CB8AC3E}">
        <p14:creationId xmlns:p14="http://schemas.microsoft.com/office/powerpoint/2010/main" val="390674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676710" y="781099"/>
            <a:ext cx="11201400" cy="1028922"/>
          </a:xfrm>
        </p:spPr>
        <p:txBody>
          <a:bodyPr/>
          <a:lstStyle/>
          <a:p>
            <a:r>
              <a:rPr lang="it-IT" sz="2400" dirty="0">
                <a:solidFill>
                  <a:schemeClr val="tx1"/>
                </a:solidFill>
              </a:rPr>
              <a:t>03/01/X1</a:t>
            </a:r>
          </a:p>
        </p:txBody>
      </p:sp>
      <p:graphicFrame>
        <p:nvGraphicFramePr>
          <p:cNvPr id="5" name="Tabella 4"/>
          <p:cNvGraphicFramePr>
            <a:graphicFrameLocks noGrp="1"/>
          </p:cNvGraphicFramePr>
          <p:nvPr>
            <p:extLst>
              <p:ext uri="{D42A27DB-BD31-4B8C-83A1-F6EECF244321}">
                <p14:modId xmlns:p14="http://schemas.microsoft.com/office/powerpoint/2010/main" val="622798909"/>
              </p:ext>
            </p:extLst>
          </p:nvPr>
        </p:nvGraphicFramePr>
        <p:xfrm>
          <a:off x="676710" y="1169895"/>
          <a:ext cx="10661652" cy="109728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a:rPr>
                        <a:t>Crediti</a:t>
                      </a:r>
                      <a:r>
                        <a:rPr lang="it-IT" sz="2400" i="0" baseline="0" dirty="0">
                          <a:latin typeface="Arial Narrow"/>
                        </a:rPr>
                        <a:t> v/clienti</a:t>
                      </a:r>
                      <a:endParaRPr lang="it-IT" sz="2400" i="0" dirty="0">
                        <a:latin typeface="Calibri"/>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a:rPr>
                        <a:t>a</a:t>
                      </a:r>
                      <a:endParaRPr lang="it-IT" sz="2400" dirty="0">
                        <a:latin typeface="Calibri"/>
                      </a:endParaRP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a:rPr>
                        <a:t>Diversi</a:t>
                      </a:r>
                    </a:p>
                    <a:p>
                      <a:pPr>
                        <a:spcAft>
                          <a:spcPts val="0"/>
                        </a:spcAft>
                      </a:pPr>
                      <a:r>
                        <a:rPr lang="it-IT" sz="2400" i="0" dirty="0">
                          <a:latin typeface="Arial Narrow"/>
                        </a:rPr>
                        <a:t>Merci c/vendite</a:t>
                      </a:r>
                    </a:p>
                    <a:p>
                      <a:pPr>
                        <a:spcAft>
                          <a:spcPts val="0"/>
                        </a:spcAft>
                      </a:pPr>
                      <a:r>
                        <a:rPr lang="it-IT" sz="2400" i="0" dirty="0">
                          <a:latin typeface="Arial Narrow"/>
                        </a:rPr>
                        <a:t>Iva ns. debito</a:t>
                      </a:r>
                      <a:endParaRPr lang="it-IT" sz="2400" i="0" dirty="0">
                        <a:latin typeface="+mn-lt"/>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kern="1200" dirty="0">
                          <a:solidFill>
                            <a:schemeClr val="tx1"/>
                          </a:solidFill>
                          <a:latin typeface="Arial Narrow"/>
                          <a:ea typeface="+mn-ea"/>
                          <a:cs typeface="+mn-cs"/>
                        </a:rPr>
                        <a:t>100.000,00</a:t>
                      </a:r>
                    </a:p>
                    <a:p>
                      <a:pPr algn="r">
                        <a:spcAft>
                          <a:spcPts val="0"/>
                        </a:spcAft>
                      </a:pPr>
                      <a:r>
                        <a:rPr lang="it-IT" sz="2400" kern="1200" dirty="0">
                          <a:solidFill>
                            <a:schemeClr val="tx1"/>
                          </a:solidFill>
                          <a:latin typeface="Arial Narrow"/>
                          <a:ea typeface="+mn-ea"/>
                          <a:cs typeface="+mn-cs"/>
                        </a:rPr>
                        <a:t>22,000,00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122.000,00</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919536660"/>
              </p:ext>
            </p:extLst>
          </p:nvPr>
        </p:nvGraphicFramePr>
        <p:xfrm>
          <a:off x="681192" y="2438402"/>
          <a:ext cx="10661652" cy="146304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Diversi</a:t>
                      </a:r>
                    </a:p>
                    <a:p>
                      <a:pPr>
                        <a:spcAft>
                          <a:spcPts val="0"/>
                        </a:spcAft>
                      </a:pPr>
                      <a:r>
                        <a:rPr lang="it-IT" sz="2400" i="0" dirty="0">
                          <a:latin typeface="Arial Narrow" panose="020B0606020202030204" pitchFamily="34" charset="0"/>
                        </a:rPr>
                        <a:t>Merci c/vendite</a:t>
                      </a:r>
                    </a:p>
                    <a:p>
                      <a:pPr>
                        <a:spcAft>
                          <a:spcPts val="0"/>
                        </a:spcAft>
                      </a:pPr>
                      <a:r>
                        <a:rPr lang="it-IT" sz="2400" i="0" dirty="0">
                          <a:latin typeface="Arial Narrow" panose="020B0606020202030204" pitchFamily="34" charset="0"/>
                        </a:rPr>
                        <a:t>Interessi passivi per</a:t>
                      </a:r>
                      <a:r>
                        <a:rPr lang="it-IT" sz="2400" i="0" baseline="0" dirty="0">
                          <a:latin typeface="Arial Narrow" panose="020B0606020202030204" pitchFamily="34" charset="0"/>
                        </a:rPr>
                        <a:t> attualizzazione clienti</a:t>
                      </a:r>
                      <a:endParaRPr lang="it-IT" sz="2400" i="0" dirty="0">
                        <a:latin typeface="Arial Narrow" panose="020B0606020202030204" pitchFamily="34" charset="0"/>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Crediti</a:t>
                      </a:r>
                      <a:r>
                        <a:rPr lang="it-IT" sz="2400" i="0" baseline="0" dirty="0">
                          <a:latin typeface="Arial Narrow" panose="020B0606020202030204" pitchFamily="34" charset="0"/>
                        </a:rPr>
                        <a:t> v/clienti</a:t>
                      </a:r>
                      <a:endParaRPr lang="it-IT" sz="2400" i="0" dirty="0">
                        <a:latin typeface="Arial Narrow" panose="020B0606020202030204" pitchFamily="34" charset="0"/>
                      </a:endParaRPr>
                    </a:p>
                    <a:p>
                      <a:pPr>
                        <a:spcAft>
                          <a:spcPts val="0"/>
                        </a:spcAft>
                      </a:pPr>
                      <a:endParaRPr lang="it-IT" sz="2400" i="0" dirty="0">
                        <a:latin typeface="Arial Narrow" panose="020B0606020202030204" pitchFamily="34" charset="0"/>
                      </a:endParaRPr>
                    </a:p>
                    <a:p>
                      <a:pPr>
                        <a:spcAft>
                          <a:spcPts val="0"/>
                        </a:spcAft>
                      </a:pPr>
                      <a:endParaRPr lang="it-IT" sz="2400" i="0" dirty="0">
                        <a:latin typeface="Arial Narrow" panose="020B0606020202030204" pitchFamily="34" charset="0"/>
                      </a:endParaRPr>
                    </a:p>
                    <a:p>
                      <a:pPr>
                        <a:spcAft>
                          <a:spcPts val="0"/>
                        </a:spcAft>
                      </a:pPr>
                      <a:endParaRPr lang="it-IT" sz="2400" i="0" dirty="0">
                        <a:latin typeface="Arial Narrow" panose="020B0606020202030204" pitchFamily="34" charset="0"/>
                      </a:endParaRP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kern="1200" dirty="0">
                          <a:solidFill>
                            <a:schemeClr val="tx1"/>
                          </a:solidFill>
                          <a:latin typeface="Arial Narrow"/>
                          <a:ea typeface="+mn-ea"/>
                          <a:cs typeface="+mn-cs"/>
                        </a:rPr>
                        <a:t>16.038,07</a:t>
                      </a:r>
                    </a:p>
                    <a:p>
                      <a:pPr algn="r">
                        <a:spcAft>
                          <a:spcPts val="0"/>
                        </a:spcAft>
                      </a:pPr>
                      <a:endParaRPr lang="it-IT" sz="2400" kern="1200" dirty="0">
                        <a:solidFill>
                          <a:schemeClr val="tx1"/>
                        </a:solidFill>
                        <a:latin typeface="Arial Narrow"/>
                        <a:ea typeface="+mn-ea"/>
                        <a:cs typeface="+mn-cs"/>
                      </a:endParaRPr>
                    </a:p>
                    <a:p>
                      <a:pPr algn="r">
                        <a:spcAft>
                          <a:spcPts val="0"/>
                        </a:spcAft>
                      </a:pPr>
                      <a:r>
                        <a:rPr lang="it-IT" sz="2400" kern="1200" dirty="0">
                          <a:solidFill>
                            <a:schemeClr val="tx1"/>
                          </a:solidFill>
                          <a:latin typeface="Arial Narrow"/>
                          <a:ea typeface="+mn-ea"/>
                          <a:cs typeface="+mn-cs"/>
                        </a:rPr>
                        <a:t>3.528,38</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a:ea typeface="+mn-ea"/>
                          <a:cs typeface="+mn-cs"/>
                        </a:rPr>
                        <a:t>19.566,45</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1479245747"/>
              </p:ext>
            </p:extLst>
          </p:nvPr>
        </p:nvGraphicFramePr>
        <p:xfrm>
          <a:off x="676710" y="4787152"/>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Crediti v/clienti</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Interessi attivi v/clienti</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latin typeface="Arial Narrow" panose="020B0606020202030204" pitchFamily="34" charset="0"/>
                          <a:ea typeface="+mn-ea"/>
                          <a:cs typeface="+mn-cs"/>
                        </a:rPr>
                        <a:t>6.146,01</a:t>
                      </a: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Segnaposto testo 1"/>
          <p:cNvSpPr txBox="1">
            <a:spLocks/>
          </p:cNvSpPr>
          <p:nvPr/>
        </p:nvSpPr>
        <p:spPr>
          <a:xfrm>
            <a:off x="560792" y="4123294"/>
            <a:ext cx="11201400" cy="1028922"/>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Tahoma"/>
                <a:ea typeface="+mn-ea"/>
                <a:cs typeface="Tahom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tx1"/>
                </a:solidFill>
              </a:rPr>
              <a:t>31/12/X1</a:t>
            </a:r>
          </a:p>
        </p:txBody>
      </p:sp>
      <p:sp>
        <p:nvSpPr>
          <p:cNvPr id="10" name="Titolo 1"/>
          <p:cNvSpPr>
            <a:spLocks noGrp="1"/>
          </p:cNvSpPr>
          <p:nvPr>
            <p:ph type="title"/>
          </p:nvPr>
        </p:nvSpPr>
        <p:spPr>
          <a:xfrm>
            <a:off x="0" y="0"/>
            <a:ext cx="12192000" cy="689811"/>
          </a:xfrm>
        </p:spPr>
        <p:txBody>
          <a:bodyPr/>
          <a:lstStyle/>
          <a:p>
            <a:r>
              <a:rPr lang="it-IT" altLang="it-IT" dirty="0">
                <a:latin typeface="+mj-lt"/>
              </a:rPr>
              <a:t>Esempio 3: le scritture contabili</a:t>
            </a:r>
          </a:p>
        </p:txBody>
      </p:sp>
      <p:sp>
        <p:nvSpPr>
          <p:cNvPr id="11" name="Segnaposto numero diapositiva 10"/>
          <p:cNvSpPr>
            <a:spLocks noGrp="1"/>
          </p:cNvSpPr>
          <p:nvPr>
            <p:ph type="sldNum" sz="quarter" idx="7"/>
          </p:nvPr>
        </p:nvSpPr>
        <p:spPr/>
        <p:txBody>
          <a:bodyPr/>
          <a:lstStyle/>
          <a:p>
            <a:fld id="{B6F15528-21DE-4FAA-801E-634DDDAF4B2B}" type="slidenum">
              <a:rPr lang="it-IT" smtClean="0"/>
              <a:pPr/>
              <a:t>94</a:t>
            </a:fld>
            <a:endParaRPr lang="it-IT"/>
          </a:p>
        </p:txBody>
      </p:sp>
    </p:spTree>
    <p:extLst>
      <p:ext uri="{BB962C8B-B14F-4D97-AF65-F5344CB8AC3E}">
        <p14:creationId xmlns:p14="http://schemas.microsoft.com/office/powerpoint/2010/main" val="17687730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878611346"/>
              </p:ext>
            </p:extLst>
          </p:nvPr>
        </p:nvGraphicFramePr>
        <p:xfrm>
          <a:off x="448733" y="1639358"/>
          <a:ext cx="11015133" cy="9144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276402">
                <a:tc gridSpan="4">
                  <a:txBody>
                    <a:bodyPr/>
                    <a:lstStyle/>
                    <a:p>
                      <a:pPr algn="ctr">
                        <a:spcBef>
                          <a:spcPts val="1200"/>
                        </a:spcBef>
                        <a:spcAft>
                          <a:spcPts val="0"/>
                        </a:spcAft>
                      </a:pPr>
                      <a:r>
                        <a:rPr lang="it-IT" sz="2000" b="1" dirty="0">
                          <a:latin typeface="Arial Narrow"/>
                          <a:ea typeface="Times New Roman"/>
                          <a:cs typeface="Times New Roman"/>
                        </a:rPr>
                        <a:t>Stato patrimoniale al 31/12/X1</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49098">
                <a:tc>
                  <a:txBody>
                    <a:bodyPr/>
                    <a:lstStyle/>
                    <a:p>
                      <a:pPr>
                        <a:spcBef>
                          <a:spcPts val="0"/>
                        </a:spcBef>
                        <a:spcAft>
                          <a:spcPts val="0"/>
                        </a:spcAft>
                      </a:pPr>
                      <a:endParaRPr lang="it-IT" sz="2000" b="0" dirty="0">
                        <a:latin typeface="Arial Narrow"/>
                        <a:ea typeface="Times New Roman"/>
                        <a:cs typeface="Times New Roman"/>
                      </a:endParaRPr>
                    </a:p>
                    <a:p>
                      <a:pPr>
                        <a:spcBef>
                          <a:spcPts val="0"/>
                        </a:spcBef>
                        <a:spcAft>
                          <a:spcPts val="0"/>
                        </a:spcAft>
                      </a:pPr>
                      <a:r>
                        <a:rPr lang="it-IT" sz="2000" b="0" dirty="0">
                          <a:latin typeface="Arial Narrow"/>
                          <a:ea typeface="Times New Roman"/>
                          <a:cs typeface="Times New Roman"/>
                        </a:rPr>
                        <a:t>C.II.1) Crediti verso clienti</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p>
                      <a:pPr algn="r">
                        <a:spcBef>
                          <a:spcPts val="0"/>
                        </a:spcBef>
                        <a:spcAft>
                          <a:spcPts val="0"/>
                        </a:spcAft>
                      </a:pPr>
                      <a:r>
                        <a:rPr lang="it-IT" sz="2000" b="0" dirty="0">
                          <a:latin typeface="Arial Narrow"/>
                          <a:ea typeface="Times New Roman"/>
                          <a:cs typeface="Times New Roman"/>
                        </a:rPr>
                        <a:t>108.580</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490573262"/>
              </p:ext>
            </p:extLst>
          </p:nvPr>
        </p:nvGraphicFramePr>
        <p:xfrm>
          <a:off x="448733" y="3343804"/>
          <a:ext cx="11015133" cy="18288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X1</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r>
                        <a:rPr lang="it-IT" sz="2000" b="0" kern="1200" dirty="0">
                          <a:solidFill>
                            <a:schemeClr val="tx1"/>
                          </a:solidFill>
                          <a:latin typeface="Arial Narrow"/>
                          <a:ea typeface="Times New Roman"/>
                          <a:cs typeface="Times New Roman"/>
                        </a:rPr>
                        <a:t>A.1) Ricavi delle vendite e delle prestazioni</a:t>
                      </a:r>
                    </a:p>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altri</a:t>
                      </a: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Calibri"/>
                          <a:cs typeface="Times New Roman"/>
                        </a:rPr>
                        <a:t>C.17) Interessi e altri oneri finanziari</a:t>
                      </a:r>
                      <a:endParaRPr lang="it-IT" sz="2000" dirty="0">
                        <a:effectLst/>
                        <a:latin typeface="Arial Narrow" panose="020B0606020202030204" pitchFamily="34" charset="0"/>
                        <a:ea typeface="Calibri"/>
                        <a:cs typeface="Times New Roman"/>
                      </a:endParaRP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r>
                        <a:rPr lang="it-IT" sz="2000" b="0" kern="1200" dirty="0">
                          <a:solidFill>
                            <a:schemeClr val="tx1"/>
                          </a:solidFill>
                          <a:latin typeface="Arial Narrow"/>
                          <a:ea typeface="Times New Roman"/>
                          <a:cs typeface="Times New Roman"/>
                        </a:rPr>
                        <a:t>83.962</a:t>
                      </a:r>
                    </a:p>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6.146</a:t>
                      </a:r>
                    </a:p>
                    <a:p>
                      <a:pPr algn="r">
                        <a:spcBef>
                          <a:spcPts val="0"/>
                        </a:spcBef>
                        <a:spcAft>
                          <a:spcPts val="0"/>
                        </a:spcAft>
                      </a:pPr>
                      <a:r>
                        <a:rPr lang="it-IT" sz="2000" b="0" kern="1200" dirty="0">
                          <a:solidFill>
                            <a:schemeClr val="tx1"/>
                          </a:solidFill>
                          <a:latin typeface="Arial Narrow"/>
                          <a:ea typeface="Times New Roman"/>
                          <a:cs typeface="Times New Roman"/>
                        </a:rPr>
                        <a:t>3.528</a:t>
                      </a: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sp>
        <p:nvSpPr>
          <p:cNvPr id="8" name="Titolo 1"/>
          <p:cNvSpPr>
            <a:spLocks noGrp="1"/>
          </p:cNvSpPr>
          <p:nvPr>
            <p:ph type="title"/>
          </p:nvPr>
        </p:nvSpPr>
        <p:spPr>
          <a:xfrm>
            <a:off x="0" y="0"/>
            <a:ext cx="12192000" cy="689811"/>
          </a:xfrm>
        </p:spPr>
        <p:txBody>
          <a:bodyPr/>
          <a:lstStyle/>
          <a:p>
            <a:r>
              <a:rPr lang="it-IT" altLang="it-IT" dirty="0">
                <a:latin typeface="+mj-lt"/>
              </a:rPr>
              <a:t>Esempio 3: le scritture contabili</a:t>
            </a:r>
          </a:p>
        </p:txBody>
      </p:sp>
      <p:sp>
        <p:nvSpPr>
          <p:cNvPr id="5" name="Segnaposto numero diapositiva 4"/>
          <p:cNvSpPr>
            <a:spLocks noGrp="1"/>
          </p:cNvSpPr>
          <p:nvPr>
            <p:ph type="sldNum" sz="quarter" idx="7"/>
          </p:nvPr>
        </p:nvSpPr>
        <p:spPr/>
        <p:txBody>
          <a:bodyPr/>
          <a:lstStyle/>
          <a:p>
            <a:fld id="{B6F15528-21DE-4FAA-801E-634DDDAF4B2B}" type="slidenum">
              <a:rPr lang="it-IT" smtClean="0"/>
              <a:pPr/>
              <a:t>95</a:t>
            </a:fld>
            <a:endParaRPr lang="it-IT"/>
          </a:p>
        </p:txBody>
      </p:sp>
    </p:spTree>
    <p:extLst>
      <p:ext uri="{BB962C8B-B14F-4D97-AF65-F5344CB8AC3E}">
        <p14:creationId xmlns:p14="http://schemas.microsoft.com/office/powerpoint/2010/main" val="3924166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898884951"/>
              </p:ext>
            </p:extLst>
          </p:nvPr>
        </p:nvGraphicFramePr>
        <p:xfrm>
          <a:off x="462180" y="2634440"/>
          <a:ext cx="11015133" cy="914400"/>
        </p:xfrm>
        <a:graphic>
          <a:graphicData uri="http://schemas.openxmlformats.org/drawingml/2006/table">
            <a:tbl>
              <a:tblPr/>
              <a:tblGrid>
                <a:gridCol w="4000128">
                  <a:extLst>
                    <a:ext uri="{9D8B030D-6E8A-4147-A177-3AD203B41FA5}">
                      <a16:colId xmlns:a16="http://schemas.microsoft.com/office/drawing/2014/main" xmlns="" val="20000"/>
                    </a:ext>
                  </a:extLst>
                </a:gridCol>
                <a:gridCol w="1423725">
                  <a:extLst>
                    <a:ext uri="{9D8B030D-6E8A-4147-A177-3AD203B41FA5}">
                      <a16:colId xmlns:a16="http://schemas.microsoft.com/office/drawing/2014/main" xmlns="" val="20001"/>
                    </a:ext>
                  </a:extLst>
                </a:gridCol>
                <a:gridCol w="3995170">
                  <a:extLst>
                    <a:ext uri="{9D8B030D-6E8A-4147-A177-3AD203B41FA5}">
                      <a16:colId xmlns:a16="http://schemas.microsoft.com/office/drawing/2014/main" xmlns="" val="20002"/>
                    </a:ext>
                  </a:extLst>
                </a:gridCol>
                <a:gridCol w="1596110">
                  <a:extLst>
                    <a:ext uri="{9D8B030D-6E8A-4147-A177-3AD203B41FA5}">
                      <a16:colId xmlns:a16="http://schemas.microsoft.com/office/drawing/2014/main" xmlns="" val="20003"/>
                    </a:ext>
                  </a:extLst>
                </a:gridCol>
              </a:tblGrid>
              <a:tr h="129594">
                <a:tc gridSpan="4">
                  <a:txBody>
                    <a:bodyPr/>
                    <a:lstStyle/>
                    <a:p>
                      <a:pPr algn="ctr">
                        <a:spcBef>
                          <a:spcPts val="1200"/>
                        </a:spcBef>
                        <a:spcAft>
                          <a:spcPts val="0"/>
                        </a:spcAft>
                      </a:pPr>
                      <a:r>
                        <a:rPr lang="it-IT" sz="2000" b="1" dirty="0">
                          <a:latin typeface="Arial Narrow"/>
                          <a:ea typeface="Times New Roman"/>
                          <a:cs typeface="Times New Roman"/>
                        </a:rPr>
                        <a:t>Stato patrimoniale al 31/12/X2</a:t>
                      </a:r>
                      <a:endParaRPr lang="it-IT" sz="2000" b="1" dirty="0">
                        <a:latin typeface="Arial"/>
                        <a:ea typeface="Times New Roman"/>
                      </a:endParaRPr>
                    </a:p>
                  </a:txBody>
                  <a:tcPr marL="63293" marR="632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59188">
                <a:tc>
                  <a:txBody>
                    <a:bodyPr/>
                    <a:lstStyle/>
                    <a:p>
                      <a:pPr>
                        <a:spcBef>
                          <a:spcPts val="0"/>
                        </a:spcBef>
                        <a:spcAft>
                          <a:spcPts val="0"/>
                        </a:spcAft>
                      </a:pPr>
                      <a:endParaRPr lang="it-IT" sz="2000" b="0" dirty="0">
                        <a:latin typeface="Arial Narrow"/>
                        <a:ea typeface="Times New Roman"/>
                        <a:cs typeface="Times New Roman"/>
                      </a:endParaRPr>
                    </a:p>
                    <a:p>
                      <a:pPr>
                        <a:spcBef>
                          <a:spcPts val="0"/>
                        </a:spcBef>
                        <a:spcAft>
                          <a:spcPts val="0"/>
                        </a:spcAft>
                      </a:pPr>
                      <a:r>
                        <a:rPr lang="it-IT" sz="2000" b="0" dirty="0">
                          <a:latin typeface="Arial Narrow"/>
                          <a:ea typeface="Times New Roman"/>
                          <a:cs typeface="Times New Roman"/>
                        </a:rPr>
                        <a:t>C.II.1) Crediti verso clienti</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dirty="0">
                        <a:latin typeface="Arial Narrow"/>
                        <a:ea typeface="Times New Roman"/>
                        <a:cs typeface="Times New Roman"/>
                      </a:endParaRPr>
                    </a:p>
                    <a:p>
                      <a:pPr algn="r">
                        <a:spcBef>
                          <a:spcPts val="0"/>
                        </a:spcBef>
                        <a:spcAft>
                          <a:spcPts val="0"/>
                        </a:spcAft>
                      </a:pPr>
                      <a:r>
                        <a:rPr lang="it-IT" sz="2000" b="0" dirty="0">
                          <a:latin typeface="Arial Narrow"/>
                          <a:ea typeface="Times New Roman"/>
                          <a:cs typeface="Times New Roman"/>
                        </a:rPr>
                        <a:t>115.094</a:t>
                      </a: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0"/>
                        </a:spcBef>
                        <a:spcAft>
                          <a:spcPts val="0"/>
                        </a:spcAft>
                      </a:pPr>
                      <a:endParaRPr lang="it-IT" sz="2000" b="1" dirty="0">
                        <a:latin typeface="Arial"/>
                        <a:ea typeface="Times New Roman"/>
                      </a:endParaRPr>
                    </a:p>
                  </a:txBody>
                  <a:tcPr marL="63293" marR="632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1770063893"/>
              </p:ext>
            </p:extLst>
          </p:nvPr>
        </p:nvGraphicFramePr>
        <p:xfrm>
          <a:off x="448733" y="3908581"/>
          <a:ext cx="11015133" cy="15240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X2</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altri</a:t>
                      </a: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6.515</a:t>
                      </a:r>
                    </a:p>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4137038825"/>
              </p:ext>
            </p:extLst>
          </p:nvPr>
        </p:nvGraphicFramePr>
        <p:xfrm>
          <a:off x="461557" y="1398493"/>
          <a:ext cx="10661652" cy="806824"/>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Crediti v/clienti</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Interessi attivi v/clienti</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effectLst/>
                          <a:latin typeface="Arial Narrow" panose="020B0606020202030204" pitchFamily="34" charset="0"/>
                          <a:ea typeface="+mn-ea"/>
                          <a:cs typeface="+mn-cs"/>
                        </a:rPr>
                        <a:t>6.514,77</a:t>
                      </a: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Segnaposto testo 1"/>
          <p:cNvSpPr txBox="1">
            <a:spLocks/>
          </p:cNvSpPr>
          <p:nvPr/>
        </p:nvSpPr>
        <p:spPr>
          <a:xfrm>
            <a:off x="453215" y="798650"/>
            <a:ext cx="11201400" cy="514461"/>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Tahoma"/>
                <a:ea typeface="+mn-ea"/>
                <a:cs typeface="Tahom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tx1"/>
                </a:solidFill>
              </a:rPr>
              <a:t>31/12/X2</a:t>
            </a:r>
          </a:p>
        </p:txBody>
      </p:sp>
      <p:sp>
        <p:nvSpPr>
          <p:cNvPr id="9" name="Titolo 1"/>
          <p:cNvSpPr>
            <a:spLocks noGrp="1"/>
          </p:cNvSpPr>
          <p:nvPr>
            <p:ph type="title"/>
          </p:nvPr>
        </p:nvSpPr>
        <p:spPr>
          <a:xfrm>
            <a:off x="0" y="0"/>
            <a:ext cx="12192000" cy="689811"/>
          </a:xfrm>
        </p:spPr>
        <p:txBody>
          <a:bodyPr/>
          <a:lstStyle/>
          <a:p>
            <a:r>
              <a:rPr lang="it-IT" altLang="it-IT" dirty="0">
                <a:latin typeface="+mj-lt"/>
              </a:rPr>
              <a:t>Esempio 3: le scritture contabili</a:t>
            </a:r>
          </a:p>
        </p:txBody>
      </p:sp>
      <p:sp>
        <p:nvSpPr>
          <p:cNvPr id="10" name="Segnaposto numero diapositiva 9"/>
          <p:cNvSpPr>
            <a:spLocks noGrp="1"/>
          </p:cNvSpPr>
          <p:nvPr>
            <p:ph type="sldNum" sz="quarter" idx="7"/>
          </p:nvPr>
        </p:nvSpPr>
        <p:spPr/>
        <p:txBody>
          <a:bodyPr/>
          <a:lstStyle/>
          <a:p>
            <a:fld id="{B6F15528-21DE-4FAA-801E-634DDDAF4B2B}" type="slidenum">
              <a:rPr lang="it-IT" smtClean="0"/>
              <a:pPr/>
              <a:t>96</a:t>
            </a:fld>
            <a:endParaRPr lang="it-IT"/>
          </a:p>
        </p:txBody>
      </p:sp>
    </p:spTree>
    <p:extLst>
      <p:ext uri="{BB962C8B-B14F-4D97-AF65-F5344CB8AC3E}">
        <p14:creationId xmlns:p14="http://schemas.microsoft.com/office/powerpoint/2010/main" val="36785956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val="2284914174"/>
              </p:ext>
            </p:extLst>
          </p:nvPr>
        </p:nvGraphicFramePr>
        <p:xfrm>
          <a:off x="448733" y="3908581"/>
          <a:ext cx="11015133" cy="1524000"/>
        </p:xfrm>
        <a:graphic>
          <a:graphicData uri="http://schemas.openxmlformats.org/drawingml/2006/table">
            <a:tbl>
              <a:tblPr/>
              <a:tblGrid>
                <a:gridCol w="8768045">
                  <a:extLst>
                    <a:ext uri="{9D8B030D-6E8A-4147-A177-3AD203B41FA5}">
                      <a16:colId xmlns:a16="http://schemas.microsoft.com/office/drawing/2014/main" xmlns="" val="20000"/>
                    </a:ext>
                  </a:extLst>
                </a:gridCol>
                <a:gridCol w="2247088">
                  <a:extLst>
                    <a:ext uri="{9D8B030D-6E8A-4147-A177-3AD203B41FA5}">
                      <a16:colId xmlns:a16="http://schemas.microsoft.com/office/drawing/2014/main" xmlns="" val="20001"/>
                    </a:ext>
                  </a:extLst>
                </a:gridCol>
              </a:tblGrid>
              <a:tr h="275828">
                <a:tc gridSpan="2">
                  <a:txBody>
                    <a:bodyPr/>
                    <a:lstStyle/>
                    <a:p>
                      <a:pPr algn="ctr">
                        <a:spcBef>
                          <a:spcPts val="1200"/>
                        </a:spcBef>
                        <a:spcAft>
                          <a:spcPts val="0"/>
                        </a:spcAft>
                      </a:pPr>
                      <a:r>
                        <a:rPr lang="it-IT" sz="2000" b="1" dirty="0">
                          <a:latin typeface="Arial Narrow"/>
                          <a:ea typeface="Times New Roman"/>
                          <a:cs typeface="Times New Roman"/>
                        </a:rPr>
                        <a:t>Conto economico dell’esercizio X3</a:t>
                      </a:r>
                      <a:endParaRPr lang="it-IT" sz="2000" b="1" dirty="0">
                        <a:latin typeface="Arial"/>
                        <a:ea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xmlns="" val="10000"/>
                  </a:ext>
                </a:extLst>
              </a:tr>
              <a:tr h="827484">
                <a:tc>
                  <a:txBody>
                    <a:bodyPr/>
                    <a:lstStyle/>
                    <a:p>
                      <a:pPr>
                        <a:spcBef>
                          <a:spcPts val="0"/>
                        </a:spcBef>
                        <a:spcAft>
                          <a:spcPts val="0"/>
                        </a:spcAft>
                      </a:pPr>
                      <a:endParaRPr lang="it-IT" sz="2000" b="0" kern="1200" dirty="0">
                        <a:solidFill>
                          <a:schemeClr val="tx1"/>
                        </a:solidFill>
                        <a:latin typeface="Arial Narrow"/>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2000" dirty="0">
                          <a:solidFill>
                            <a:srgbClr val="000000"/>
                          </a:solidFill>
                          <a:effectLst/>
                          <a:latin typeface="Arial Narrow" panose="020B0606020202030204" pitchFamily="34" charset="0"/>
                          <a:ea typeface="Times New Roman"/>
                          <a:cs typeface="Times New Roman"/>
                        </a:rPr>
                        <a:t>C.16.d) Altri proventi finanziari – da altri</a:t>
                      </a:r>
                    </a:p>
                    <a:p>
                      <a:pP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r>
                        <a:rPr lang="it-IT" sz="2000" b="0" kern="1200" dirty="0">
                          <a:solidFill>
                            <a:schemeClr val="tx1"/>
                          </a:solidFill>
                          <a:latin typeface="Arial Narrow"/>
                          <a:ea typeface="Times New Roman"/>
                          <a:cs typeface="Times New Roman"/>
                        </a:rPr>
                        <a:t>6.906</a:t>
                      </a:r>
                    </a:p>
                    <a:p>
                      <a:pPr algn="r">
                        <a:spcBef>
                          <a:spcPts val="0"/>
                        </a:spcBef>
                        <a:spcAft>
                          <a:spcPts val="0"/>
                        </a:spcAft>
                      </a:pPr>
                      <a:endParaRPr lang="it-IT" sz="2000" b="0" kern="1200" dirty="0">
                        <a:solidFill>
                          <a:schemeClr val="tx1"/>
                        </a:solidFill>
                        <a:latin typeface="Arial Narrow"/>
                        <a:ea typeface="Times New Roman"/>
                        <a:cs typeface="Times New Roman"/>
                      </a:endParaRPr>
                    </a:p>
                    <a:p>
                      <a:pPr algn="r">
                        <a:spcBef>
                          <a:spcPts val="0"/>
                        </a:spcBef>
                        <a:spcAft>
                          <a:spcPts val="0"/>
                        </a:spcAft>
                      </a:pPr>
                      <a:endParaRPr lang="it-IT" sz="2000" b="0" kern="1200" dirty="0">
                        <a:solidFill>
                          <a:schemeClr val="tx1"/>
                        </a:solidFill>
                        <a:latin typeface="Arial Narrow"/>
                        <a:ea typeface="Times New Roman"/>
                        <a:cs typeface="Times New Roman"/>
                      </a:endParaRPr>
                    </a:p>
                  </a:txBody>
                  <a:tcPr marL="63302" marR="63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2907348870"/>
              </p:ext>
            </p:extLst>
          </p:nvPr>
        </p:nvGraphicFramePr>
        <p:xfrm>
          <a:off x="461557" y="1398493"/>
          <a:ext cx="10661652" cy="1097280"/>
        </p:xfrm>
        <a:graphic>
          <a:graphicData uri="http://schemas.openxmlformats.org/drawingml/2006/table">
            <a:tbl>
              <a:tblPr/>
              <a:tblGrid>
                <a:gridCol w="3126511">
                  <a:extLst>
                    <a:ext uri="{9D8B030D-6E8A-4147-A177-3AD203B41FA5}">
                      <a16:colId xmlns:a16="http://schemas.microsoft.com/office/drawing/2014/main" xmlns="" val="20000"/>
                    </a:ext>
                  </a:extLst>
                </a:gridCol>
                <a:gridCol w="555587">
                  <a:extLst>
                    <a:ext uri="{9D8B030D-6E8A-4147-A177-3AD203B41FA5}">
                      <a16:colId xmlns:a16="http://schemas.microsoft.com/office/drawing/2014/main" xmlns="" val="20001"/>
                    </a:ext>
                  </a:extLst>
                </a:gridCol>
                <a:gridCol w="3402967">
                  <a:extLst>
                    <a:ext uri="{9D8B030D-6E8A-4147-A177-3AD203B41FA5}">
                      <a16:colId xmlns:a16="http://schemas.microsoft.com/office/drawing/2014/main" xmlns="" val="20002"/>
                    </a:ext>
                  </a:extLst>
                </a:gridCol>
                <a:gridCol w="347242">
                  <a:extLst>
                    <a:ext uri="{9D8B030D-6E8A-4147-A177-3AD203B41FA5}">
                      <a16:colId xmlns:a16="http://schemas.microsoft.com/office/drawing/2014/main" xmlns="" val="20003"/>
                    </a:ext>
                  </a:extLst>
                </a:gridCol>
                <a:gridCol w="1666759">
                  <a:extLst>
                    <a:ext uri="{9D8B030D-6E8A-4147-A177-3AD203B41FA5}">
                      <a16:colId xmlns:a16="http://schemas.microsoft.com/office/drawing/2014/main" xmlns="" val="20004"/>
                    </a:ext>
                  </a:extLst>
                </a:gridCol>
                <a:gridCol w="1562586">
                  <a:extLst>
                    <a:ext uri="{9D8B030D-6E8A-4147-A177-3AD203B41FA5}">
                      <a16:colId xmlns:a16="http://schemas.microsoft.com/office/drawing/2014/main" xmlns="" val="20005"/>
                    </a:ext>
                  </a:extLst>
                </a:gridCol>
              </a:tblGrid>
              <a:tr h="806824">
                <a:tc>
                  <a:txBody>
                    <a:bodyPr/>
                    <a:lstStyle/>
                    <a:p>
                      <a:pPr>
                        <a:spcAft>
                          <a:spcPts val="0"/>
                        </a:spcAft>
                      </a:pPr>
                      <a:r>
                        <a:rPr lang="it-IT" sz="2400" i="0" dirty="0">
                          <a:latin typeface="Arial Narrow" panose="020B0606020202030204" pitchFamily="34" charset="0"/>
                        </a:rPr>
                        <a:t>Banca Y c/c n. 123</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2400" dirty="0">
                          <a:latin typeface="Arial Narrow" panose="020B0606020202030204" pitchFamily="34" charset="0"/>
                        </a:rPr>
                        <a:t>a</a:t>
                      </a:r>
                    </a:p>
                  </a:txBody>
                  <a:tcPr marL="63299" marR="63299" marT="0" marB="0">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spcAft>
                          <a:spcPts val="0"/>
                        </a:spcAft>
                      </a:pPr>
                      <a:r>
                        <a:rPr lang="it-IT" sz="2400" i="0" dirty="0">
                          <a:latin typeface="Arial Narrow" panose="020B0606020202030204" pitchFamily="34" charset="0"/>
                        </a:rPr>
                        <a:t>Diversi</a:t>
                      </a:r>
                    </a:p>
                    <a:p>
                      <a:pPr>
                        <a:spcAft>
                          <a:spcPts val="0"/>
                        </a:spcAft>
                      </a:pPr>
                      <a:r>
                        <a:rPr lang="it-IT" sz="2400" i="0" dirty="0">
                          <a:latin typeface="Arial Narrow" panose="020B0606020202030204" pitchFamily="34" charset="0"/>
                        </a:rPr>
                        <a:t>Crediti v/clienti</a:t>
                      </a:r>
                    </a:p>
                    <a:p>
                      <a:pPr>
                        <a:spcAft>
                          <a:spcPts val="0"/>
                        </a:spcAft>
                      </a:pPr>
                      <a:r>
                        <a:rPr lang="it-IT" sz="2400" i="0" dirty="0">
                          <a:latin typeface="Arial Narrow" panose="020B0606020202030204" pitchFamily="34" charset="0"/>
                        </a:rPr>
                        <a:t>Interessi attivi v/clienti</a:t>
                      </a:r>
                    </a:p>
                  </a:txBody>
                  <a:tcPr marL="63299" marR="632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it-IT" sz="2400" dirty="0">
                        <a:latin typeface="Arial Narrow" panose="020B0606020202030204" pitchFamily="34" charset="0"/>
                      </a:endParaRPr>
                    </a:p>
                  </a:txBody>
                  <a:tcPr marL="63299" marR="63299" marT="0" marB="0">
                    <a:lnL>
                      <a:noFill/>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endParaRPr lang="it-IT" sz="2400" kern="1200" dirty="0">
                        <a:solidFill>
                          <a:schemeClr val="tx1"/>
                        </a:solidFill>
                        <a:latin typeface="Arial Narrow" panose="020B0606020202030204" pitchFamily="34" charset="0"/>
                        <a:ea typeface="+mn-ea"/>
                        <a:cs typeface="+mn-cs"/>
                      </a:endParaRPr>
                    </a:p>
                    <a:p>
                      <a:pPr algn="r">
                        <a:spcAft>
                          <a:spcPts val="0"/>
                        </a:spcAft>
                      </a:pPr>
                      <a:r>
                        <a:rPr lang="it-IT" sz="2400" kern="1200" dirty="0">
                          <a:solidFill>
                            <a:schemeClr val="tx1"/>
                          </a:solidFill>
                          <a:effectLst/>
                          <a:latin typeface="Arial Narrow" panose="020B0606020202030204" pitchFamily="34" charset="0"/>
                          <a:ea typeface="+mn-ea"/>
                          <a:cs typeface="+mn-cs"/>
                        </a:rPr>
                        <a:t>115.094,34</a:t>
                      </a:r>
                    </a:p>
                    <a:p>
                      <a:pPr algn="r">
                        <a:spcAft>
                          <a:spcPts val="0"/>
                        </a:spcAft>
                      </a:pPr>
                      <a:r>
                        <a:rPr lang="it-IT" sz="2400" kern="1200" dirty="0">
                          <a:solidFill>
                            <a:schemeClr val="tx1"/>
                          </a:solidFill>
                          <a:effectLst/>
                          <a:latin typeface="Arial Narrow" panose="020B0606020202030204" pitchFamily="34" charset="0"/>
                          <a:ea typeface="+mn-ea"/>
                          <a:cs typeface="+mn-cs"/>
                        </a:rPr>
                        <a:t>6.905,66</a:t>
                      </a: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tc>
                  <a:txBody>
                    <a:bodyPr/>
                    <a:lstStyle/>
                    <a:p>
                      <a:pPr algn="r">
                        <a:spcAft>
                          <a:spcPts val="0"/>
                        </a:spcAft>
                      </a:pPr>
                      <a:r>
                        <a:rPr lang="it-IT" sz="2400" kern="1200" dirty="0">
                          <a:solidFill>
                            <a:schemeClr val="tx1"/>
                          </a:solidFill>
                          <a:effectLst/>
                          <a:latin typeface="Arial Narrow" panose="020B0606020202030204" pitchFamily="34" charset="0"/>
                          <a:ea typeface="+mn-ea"/>
                          <a:cs typeface="+mn-cs"/>
                        </a:rPr>
                        <a:t>122.000,00</a:t>
                      </a:r>
                      <a:endParaRPr lang="it-IT" sz="2400" kern="1200" dirty="0">
                        <a:solidFill>
                          <a:schemeClr val="tx1"/>
                        </a:solidFill>
                        <a:latin typeface="Arial Narrow" panose="020B0606020202030204" pitchFamily="34" charset="0"/>
                        <a:ea typeface="+mn-ea"/>
                        <a:cs typeface="+mn-cs"/>
                      </a:endParaRPr>
                    </a:p>
                  </a:txBody>
                  <a:tcPr marL="63299" marR="63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8" name="Segnaposto testo 1"/>
          <p:cNvSpPr txBox="1">
            <a:spLocks/>
          </p:cNvSpPr>
          <p:nvPr/>
        </p:nvSpPr>
        <p:spPr>
          <a:xfrm>
            <a:off x="453215" y="798650"/>
            <a:ext cx="11201400" cy="514461"/>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Tahoma"/>
                <a:ea typeface="+mn-ea"/>
                <a:cs typeface="Tahom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tx1"/>
                </a:solidFill>
              </a:rPr>
              <a:t>31/12/X3</a:t>
            </a:r>
          </a:p>
        </p:txBody>
      </p:sp>
      <p:sp>
        <p:nvSpPr>
          <p:cNvPr id="9" name="Titolo 1"/>
          <p:cNvSpPr>
            <a:spLocks noGrp="1"/>
          </p:cNvSpPr>
          <p:nvPr>
            <p:ph type="title"/>
          </p:nvPr>
        </p:nvSpPr>
        <p:spPr>
          <a:xfrm>
            <a:off x="0" y="0"/>
            <a:ext cx="12192000" cy="689811"/>
          </a:xfrm>
        </p:spPr>
        <p:txBody>
          <a:bodyPr/>
          <a:lstStyle/>
          <a:p>
            <a:r>
              <a:rPr lang="it-IT" altLang="it-IT" dirty="0">
                <a:latin typeface="+mj-lt"/>
              </a:rPr>
              <a:t>Esempio 3: le scritture contabili</a:t>
            </a:r>
          </a:p>
        </p:txBody>
      </p:sp>
      <p:sp>
        <p:nvSpPr>
          <p:cNvPr id="6" name="Segnaposto numero diapositiva 5"/>
          <p:cNvSpPr>
            <a:spLocks noGrp="1"/>
          </p:cNvSpPr>
          <p:nvPr>
            <p:ph type="sldNum" sz="quarter" idx="7"/>
          </p:nvPr>
        </p:nvSpPr>
        <p:spPr/>
        <p:txBody>
          <a:bodyPr/>
          <a:lstStyle/>
          <a:p>
            <a:fld id="{B6F15528-21DE-4FAA-801E-634DDDAF4B2B}" type="slidenum">
              <a:rPr lang="it-IT" smtClean="0"/>
              <a:pPr/>
              <a:t>97</a:t>
            </a:fld>
            <a:endParaRPr lang="it-IT"/>
          </a:p>
        </p:txBody>
      </p:sp>
    </p:spTree>
    <p:extLst>
      <p:ext uri="{BB962C8B-B14F-4D97-AF65-F5344CB8AC3E}">
        <p14:creationId xmlns:p14="http://schemas.microsoft.com/office/powerpoint/2010/main" val="30359743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ctrTitle"/>
          </p:nvPr>
        </p:nvSpPr>
        <p:spPr>
          <a:xfrm>
            <a:off x="1862430" y="2131153"/>
            <a:ext cx="8467140" cy="1468659"/>
          </a:xfrm>
        </p:spPr>
        <p:txBody>
          <a:bodyPr/>
          <a:lstStyle/>
          <a:p>
            <a:r>
              <a:rPr lang="it-IT" altLang="it-IT">
                <a:cs typeface="Arial" panose="020B0604020202020204" pitchFamily="34" charset="0"/>
              </a:rPr>
              <a:t>Il criterio del costo ammortizzato e l’attualizzazione (debiti)</a:t>
            </a:r>
          </a:p>
        </p:txBody>
      </p:sp>
    </p:spTree>
    <p:extLst>
      <p:ext uri="{BB962C8B-B14F-4D97-AF65-F5344CB8AC3E}">
        <p14:creationId xmlns:p14="http://schemas.microsoft.com/office/powerpoint/2010/main" val="1091979040"/>
      </p:ext>
    </p:extLst>
  </p:cSld>
  <p:clrMapOvr>
    <a:masterClrMapping/>
  </p:clrMapOvr>
  <p:transition>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a:t>Fonti normative</a:t>
            </a:r>
          </a:p>
        </p:txBody>
      </p:sp>
      <p:graphicFrame>
        <p:nvGraphicFramePr>
          <p:cNvPr id="3" name="Tabella 2"/>
          <p:cNvGraphicFramePr>
            <a:graphicFrameLocks noGrp="1"/>
          </p:cNvGraphicFramePr>
          <p:nvPr>
            <p:extLst>
              <p:ext uri="{D42A27DB-BD31-4B8C-83A1-F6EECF244321}">
                <p14:modId xmlns:p14="http://schemas.microsoft.com/office/powerpoint/2010/main" val="2247518437"/>
              </p:ext>
            </p:extLst>
          </p:nvPr>
        </p:nvGraphicFramePr>
        <p:xfrm>
          <a:off x="1398494" y="1042429"/>
          <a:ext cx="9792533" cy="4416552"/>
        </p:xfrm>
        <a:graphic>
          <a:graphicData uri="http://schemas.openxmlformats.org/drawingml/2006/table">
            <a:tbl>
              <a:tblPr firstRow="1" firstCol="1" bandRow="1"/>
              <a:tblGrid>
                <a:gridCol w="4783967">
                  <a:extLst>
                    <a:ext uri="{9D8B030D-6E8A-4147-A177-3AD203B41FA5}">
                      <a16:colId xmlns:a16="http://schemas.microsoft.com/office/drawing/2014/main" xmlns="" val="20000"/>
                    </a:ext>
                  </a:extLst>
                </a:gridCol>
                <a:gridCol w="5008566">
                  <a:extLst>
                    <a:ext uri="{9D8B030D-6E8A-4147-A177-3AD203B41FA5}">
                      <a16:colId xmlns:a16="http://schemas.microsoft.com/office/drawing/2014/main" xmlns="" val="20001"/>
                    </a:ext>
                  </a:extLst>
                </a:gridCol>
              </a:tblGrid>
              <a:tr h="282062">
                <a:tc>
                  <a:txBody>
                    <a:bodyPr/>
                    <a:lstStyle/>
                    <a:p>
                      <a:pPr>
                        <a:lnSpc>
                          <a:spcPct val="115000"/>
                        </a:lnSpc>
                        <a:spcAft>
                          <a:spcPts val="0"/>
                        </a:spcAft>
                      </a:pPr>
                      <a:r>
                        <a:rPr lang="it-IT" sz="1800" b="1" dirty="0">
                          <a:effectLst/>
                          <a:latin typeface="+mj-lt"/>
                          <a:ea typeface="Calibri"/>
                          <a:cs typeface="Times New Roman"/>
                        </a:rPr>
                        <a:t>Disposizioni del codice civile ante-2016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effectLst/>
                          <a:latin typeface="+mj-lt"/>
                          <a:ea typeface="Calibri"/>
                          <a:cs typeface="Times New Roman"/>
                        </a:rPr>
                        <a:t>Disposizioni del codice civile dal 2016</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27427">
                <a:tc>
                  <a:txBody>
                    <a:bodyPr/>
                    <a:lstStyle/>
                    <a:p>
                      <a:pPr>
                        <a:lnSpc>
                          <a:spcPct val="115000"/>
                        </a:lnSpc>
                        <a:spcAft>
                          <a:spcPts val="0"/>
                        </a:spcAft>
                      </a:pPr>
                      <a:r>
                        <a:rPr lang="it-IT" sz="1800" dirty="0">
                          <a:effectLst/>
                          <a:latin typeface="+mj-lt"/>
                          <a:ea typeface="Calibri"/>
                          <a:cs typeface="Times New Roman"/>
                        </a:rPr>
                        <a:t>--</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solidFill>
                            <a:srgbClr val="FF0000"/>
                          </a:solidFill>
                          <a:effectLst/>
                          <a:latin typeface="+mj-lt"/>
                          <a:ea typeface="Times New Roman"/>
                          <a:cs typeface="Times New Roman"/>
                        </a:rPr>
                        <a:t>I debiti sono rilevati in bilancio secondo il criterio del costo ammortizzato, tenendo conto del fattore temporale </a:t>
                      </a:r>
                      <a:endParaRPr lang="it-IT" sz="1800" b="1" dirty="0">
                        <a:solidFill>
                          <a:srgbClr val="FF0000"/>
                        </a:solidFill>
                        <a:effectLst/>
                        <a:latin typeface="+mj-lt"/>
                        <a:ea typeface="Calibri"/>
                        <a:cs typeface="Times New Roman"/>
                      </a:endParaRPr>
                    </a:p>
                    <a:p>
                      <a:pPr>
                        <a:lnSpc>
                          <a:spcPct val="115000"/>
                        </a:lnSpc>
                        <a:spcAft>
                          <a:spcPts val="0"/>
                        </a:spcAft>
                      </a:pPr>
                      <a:r>
                        <a:rPr lang="en-GB" sz="1800" b="1" dirty="0">
                          <a:solidFill>
                            <a:srgbClr val="FF0000"/>
                          </a:solidFill>
                          <a:effectLst/>
                          <a:latin typeface="+mj-lt"/>
                          <a:ea typeface="Calibri"/>
                          <a:cs typeface="Times New Roman"/>
                        </a:rPr>
                        <a:t>(art. 2426, comma 1, n. 8,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72912">
                <a:tc>
                  <a:txBody>
                    <a:bodyPr/>
                    <a:lstStyle/>
                    <a:p>
                      <a:pPr>
                        <a:lnSpc>
                          <a:spcPct val="115000"/>
                        </a:lnSpc>
                        <a:spcAft>
                          <a:spcPts val="0"/>
                        </a:spcAft>
                      </a:pPr>
                      <a:r>
                        <a:rPr lang="it-IT" sz="1800" dirty="0">
                          <a:effectLst/>
                          <a:latin typeface="+mj-lt"/>
                          <a:ea typeface="Calibri"/>
                          <a:cs typeface="Times New Roman"/>
                        </a:rPr>
                        <a:t>--</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solidFill>
                            <a:srgbClr val="FF0000"/>
                          </a:solidFill>
                          <a:effectLst/>
                          <a:latin typeface="+mj-lt"/>
                          <a:ea typeface="Calibri"/>
                          <a:cs typeface="Times New Roman"/>
                        </a:rPr>
                        <a:t>Le società che redigono il bilancio in forma abbreviata, in deroga a quanto disposto dall’articolo 2426, hanno la facoltà di iscrivere i … debiti al valore nominale.</a:t>
                      </a:r>
                    </a:p>
                    <a:p>
                      <a:pPr>
                        <a:lnSpc>
                          <a:spcPct val="115000"/>
                        </a:lnSpc>
                        <a:spcAft>
                          <a:spcPts val="0"/>
                        </a:spcAft>
                      </a:pPr>
                      <a:r>
                        <a:rPr lang="en-GB" sz="1800" b="1" dirty="0">
                          <a:solidFill>
                            <a:srgbClr val="FF0000"/>
                          </a:solidFill>
                          <a:effectLst/>
                          <a:latin typeface="+mj-lt"/>
                          <a:ea typeface="Calibri"/>
                          <a:cs typeface="Times New Roman"/>
                        </a:rPr>
                        <a:t>(art. 2435-bis, comma 7,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28248">
                <a:tc>
                  <a:txBody>
                    <a:bodyPr/>
                    <a:lstStyle/>
                    <a:p>
                      <a:pPr>
                        <a:lnSpc>
                          <a:spcPct val="115000"/>
                        </a:lnSpc>
                        <a:spcAft>
                          <a:spcPts val="0"/>
                        </a:spcAft>
                      </a:pPr>
                      <a:r>
                        <a:rPr lang="it-IT" sz="1800" dirty="0">
                          <a:effectLst/>
                          <a:latin typeface="+mj-lt"/>
                          <a:ea typeface="Calibri"/>
                          <a:cs typeface="Times New Roman"/>
                        </a:rPr>
                        <a:t>--</a:t>
                      </a: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800" b="1" dirty="0">
                          <a:solidFill>
                            <a:srgbClr val="FF0000"/>
                          </a:solidFill>
                          <a:effectLst/>
                          <a:latin typeface="+mj-lt"/>
                          <a:ea typeface="Times New Roman"/>
                          <a:cs typeface="Times New Roman"/>
                        </a:rPr>
                        <a:t>I criteri di valutazione delle micro-imprese sono determinati secondo quanto disposto dall’art. 2435-bis.</a:t>
                      </a:r>
                      <a:endParaRPr lang="it-IT" sz="1800" b="1" dirty="0">
                        <a:solidFill>
                          <a:srgbClr val="FF0000"/>
                        </a:solidFill>
                        <a:effectLst/>
                        <a:latin typeface="+mj-lt"/>
                        <a:ea typeface="Calibri"/>
                        <a:cs typeface="Times New Roman"/>
                      </a:endParaRPr>
                    </a:p>
                    <a:p>
                      <a:pPr>
                        <a:lnSpc>
                          <a:spcPct val="115000"/>
                        </a:lnSpc>
                        <a:spcAft>
                          <a:spcPts val="0"/>
                        </a:spcAft>
                      </a:pPr>
                      <a:r>
                        <a:rPr lang="en-GB" sz="1800" b="1" dirty="0">
                          <a:solidFill>
                            <a:srgbClr val="FF0000"/>
                          </a:solidFill>
                          <a:effectLst/>
                          <a:latin typeface="+mj-lt"/>
                          <a:ea typeface="Times New Roman"/>
                          <a:cs typeface="Times New Roman"/>
                        </a:rPr>
                        <a:t>(art. 2435-ter, comma 2, c.c.)</a:t>
                      </a:r>
                      <a:endParaRPr lang="it-IT" sz="1800" b="1" dirty="0">
                        <a:solidFill>
                          <a:srgbClr val="FF0000"/>
                        </a:solidFill>
                        <a:effectLst/>
                        <a:latin typeface="+mj-lt"/>
                        <a:ea typeface="Calibri"/>
                        <a:cs typeface="Times New Roman"/>
                      </a:endParaRPr>
                    </a:p>
                  </a:txBody>
                  <a:tcPr marL="68973" marR="68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Segnaposto numero diapositiva 1"/>
          <p:cNvSpPr>
            <a:spLocks noGrp="1"/>
          </p:cNvSpPr>
          <p:nvPr>
            <p:ph type="sldNum" sz="quarter" idx="12"/>
          </p:nvPr>
        </p:nvSpPr>
        <p:spPr/>
        <p:txBody>
          <a:bodyPr/>
          <a:lstStyle/>
          <a:p>
            <a:fld id="{3AAAE0FF-0C63-4367-A140-7DF77F2CA4CC}" type="slidenum">
              <a:rPr lang="it-IT" smtClean="0"/>
              <a:pPr/>
              <a:t>99</a:t>
            </a:fld>
            <a:endParaRPr lang="it-IT"/>
          </a:p>
        </p:txBody>
      </p:sp>
    </p:spTree>
    <p:extLst>
      <p:ext uri="{BB962C8B-B14F-4D97-AF65-F5344CB8AC3E}">
        <p14:creationId xmlns:p14="http://schemas.microsoft.com/office/powerpoint/2010/main" val="410837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26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26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1652</TotalTime>
  <Words>8146</Words>
  <Application>Microsoft Office PowerPoint</Application>
  <PresentationFormat>Widescreen</PresentationFormat>
  <Paragraphs>1318</Paragraphs>
  <Slides>146</Slides>
  <Notes>3</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146</vt:i4>
      </vt:variant>
    </vt:vector>
  </HeadingPairs>
  <TitlesOfParts>
    <vt:vector size="160" baseType="lpstr">
      <vt:lpstr>ＭＳ Ｐゴシック</vt:lpstr>
      <vt:lpstr>Arial</vt:lpstr>
      <vt:lpstr>Arial Narrow</vt:lpstr>
      <vt:lpstr>Calibri</vt:lpstr>
      <vt:lpstr>Calibri </vt:lpstr>
      <vt:lpstr>Calibri Light</vt:lpstr>
      <vt:lpstr>Corbel</vt:lpstr>
      <vt:lpstr>Rotis Semi Sans Std 75 Extra Bo</vt:lpstr>
      <vt:lpstr>Tahoma</vt:lpstr>
      <vt:lpstr>Times New Roman</vt:lpstr>
      <vt:lpstr>Wingdings</vt:lpstr>
      <vt:lpstr>Personalizza struttura</vt:lpstr>
      <vt:lpstr>Office Theme</vt:lpstr>
      <vt:lpstr>1_Office Theme</vt:lpstr>
      <vt:lpstr>Prof. Dott. Raffaele MARCELLO Consigliere Nazionale CNDCEC  Componente Consiglio di Gestione OIC  Membro del Consiglio dei Garanti dell’OVI</vt:lpstr>
      <vt:lpstr>LA RIFORMA APPORTATA DAL D.LGS. 139/2015 Il fascicolo di bilancio</vt:lpstr>
      <vt:lpstr>La «tripartizione» dei bilanci</vt:lpstr>
      <vt:lpstr>Il sistema dei bilanci di impresa in Italia</vt:lpstr>
      <vt:lpstr>La «tripartizione» civilistica</vt:lpstr>
      <vt:lpstr>Il postulato della rilevanza</vt:lpstr>
      <vt:lpstr>Fonti normative</vt:lpstr>
      <vt:lpstr>Relazione governativa</vt:lpstr>
      <vt:lpstr>Il principio della prevalenza  della sostanza sulla forma</vt:lpstr>
      <vt:lpstr>Fonti normative</vt:lpstr>
      <vt:lpstr>Relazione governativa</vt:lpstr>
      <vt:lpstr>Lo schema di stato patrimoniale</vt:lpstr>
      <vt:lpstr>Le modifiche dello schema</vt:lpstr>
      <vt:lpstr>Le modifiche dello schema</vt:lpstr>
      <vt:lpstr>Le modifiche dello schema</vt:lpstr>
      <vt:lpstr>Le modifiche dello schema</vt:lpstr>
      <vt:lpstr>Le modifiche dello schema</vt:lpstr>
      <vt:lpstr>Le modifiche dello schema</vt:lpstr>
      <vt:lpstr>Le modifiche dello schema</vt:lpstr>
      <vt:lpstr>Lo schema di conto economico</vt:lpstr>
      <vt:lpstr>Le modifiche dello schema</vt:lpstr>
      <vt:lpstr>Le modifiche dello schema</vt:lpstr>
      <vt:lpstr>Le modifiche dello schema</vt:lpstr>
      <vt:lpstr>Il rendiconto finanziario</vt:lpstr>
      <vt:lpstr>Rendiconto finanziario</vt:lpstr>
      <vt:lpstr>Rendiconto finanziario</vt:lpstr>
      <vt:lpstr>Rendiconto finanziario</vt:lpstr>
      <vt:lpstr>Rendiconto finanziario</vt:lpstr>
      <vt:lpstr>Rendiconto finanziario</vt:lpstr>
      <vt:lpstr>Rendiconto finanziario</vt:lpstr>
      <vt:lpstr>Rendiconto finanziario</vt:lpstr>
      <vt:lpstr>Rendiconto finanziario</vt:lpstr>
      <vt:lpstr>Rendiconto finanziario</vt:lpstr>
      <vt:lpstr>Rendiconto finanziario</vt:lpstr>
      <vt:lpstr>Rendiconto finanziario</vt:lpstr>
      <vt:lpstr>Rendiconto finanziario</vt:lpstr>
      <vt:lpstr>Rendiconto finanziario</vt:lpstr>
      <vt:lpstr>Il bilancio in forma abbreviata</vt:lpstr>
      <vt:lpstr>I limiti previsti dall’art. 2435-bis c.c.</vt:lpstr>
      <vt:lpstr>Il bilancio in forma abbreviata  (art. 2435-bis c.c.)</vt:lpstr>
      <vt:lpstr>Il bilancio in forma abbreviata  (art. 2435-bis c.c.)</vt:lpstr>
      <vt:lpstr>Il bilancio in forma abbreviata  (art. 2435-bis c.c.)</vt:lpstr>
      <vt:lpstr>Gli altri documenti di bilancio</vt:lpstr>
      <vt:lpstr>Criteri di valutazione</vt:lpstr>
      <vt:lpstr>Il bilancio delle micro-imprese</vt:lpstr>
      <vt:lpstr>I limiti previsti (art. 2435-ter)</vt:lpstr>
      <vt:lpstr>Criteri di valutazione</vt:lpstr>
      <vt:lpstr>Schemi di bilancio</vt:lpstr>
      <vt:lpstr>Schemi di bilancio</vt:lpstr>
      <vt:lpstr>LA RIFORMA APPORTATA DAL D.LGS. 139/2015 Il contenuto della nota integrativa</vt:lpstr>
      <vt:lpstr>Contenuto della nota integrativa: i conti d’ordine</vt:lpstr>
      <vt:lpstr>Contenuto della nota integrativa: ripartizione dei ricavi</vt:lpstr>
      <vt:lpstr>Contenuto della nota integrativa: componenti straordinari</vt:lpstr>
      <vt:lpstr>Contenuto della nota integrativa: compenso ad amministratori e sindaci</vt:lpstr>
      <vt:lpstr>Contenuto della nota integrativa: operazioni con le parti correlate</vt:lpstr>
      <vt:lpstr>Contenuto della nota integrativa: eventi successivi alla chiusura dell’esercizio</vt:lpstr>
      <vt:lpstr>Contenuto della nota integrativa: la proposta di destinazione del risultato di esercizio</vt:lpstr>
      <vt:lpstr>Contenuto della nota integrativa: ordine di presentazioni delle informazioni</vt:lpstr>
      <vt:lpstr>LA RIFORMA APPORTATA DAL D.LGS. 139/2015 Le valutazioni</vt:lpstr>
      <vt:lpstr>Il criterio del costo ammortizzato e l’attualizzazione (aspetti generali)</vt:lpstr>
      <vt:lpstr>Relazione governativa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criterio del costo ammortizzato e l’attualizzazione (crediti)</vt:lpstr>
      <vt:lpstr>Fonti normative</vt:lpstr>
      <vt:lpstr>Principi contabili di riferimento</vt:lpstr>
      <vt:lpstr>Costo ammortizzato (OIC 15)</vt:lpstr>
      <vt:lpstr>Costo ammortizzato (OIC 15)</vt:lpstr>
      <vt:lpstr>Attualizzazione (OIC 15)</vt:lpstr>
      <vt:lpstr>Regole di transizione: d.lgs. 139/2015</vt:lpstr>
      <vt:lpstr>Casi considerati</vt:lpstr>
      <vt:lpstr>Esempio 1 </vt:lpstr>
      <vt:lpstr>Esempio 1: determinazione del TIR </vt:lpstr>
      <vt:lpstr>Esempio 1: determinazione del valore del credito e degli interessi </vt:lpstr>
      <vt:lpstr>Esempio 1: scritture contabili </vt:lpstr>
      <vt:lpstr>Esempio 1: scritture contabili </vt:lpstr>
      <vt:lpstr>Esempio 1: scritture contabili </vt:lpstr>
      <vt:lpstr>Esempio 1: scritture contabili </vt:lpstr>
      <vt:lpstr>Esempio 1: scritture contabili </vt:lpstr>
      <vt:lpstr>Esempio 2 </vt:lpstr>
      <vt:lpstr>Esempio 2: la determinazione del credito e degli interessi </vt:lpstr>
      <vt:lpstr>Esempio 2: le scritture contabili</vt:lpstr>
      <vt:lpstr>Esempio 2: le scritture contabili</vt:lpstr>
      <vt:lpstr>Esempio 2: le scritture contabili</vt:lpstr>
      <vt:lpstr>Esempio 2: le scritture contabili</vt:lpstr>
      <vt:lpstr>Esempio 3 </vt:lpstr>
      <vt:lpstr>Esempio 3: la determinazione dei crediti e degli interessi</vt:lpstr>
      <vt:lpstr>Esempio 3: le scritture contabili</vt:lpstr>
      <vt:lpstr>Esempio 3: le scritture contabili</vt:lpstr>
      <vt:lpstr>Esempio 3: le scritture contabili</vt:lpstr>
      <vt:lpstr>Esempio 3: le scritture contabili</vt:lpstr>
      <vt:lpstr>Il criterio del costo ammortizzato e l’attualizzazione (debiti)</vt:lpstr>
      <vt:lpstr>Fonti normative</vt:lpstr>
      <vt:lpstr>Principi contabili di riferimento</vt:lpstr>
      <vt:lpstr>Costo ammortizzato (OIC 19)</vt:lpstr>
      <vt:lpstr>Costo ammortizzato (OIC 19)</vt:lpstr>
      <vt:lpstr>Attualizzazione (OIC 19)</vt:lpstr>
      <vt:lpstr>Regole di transizione: d.lgs. 139/2015</vt:lpstr>
      <vt:lpstr>Il criterio del costo ammortizzato  (titoli di debito)</vt:lpstr>
      <vt:lpstr>Fonti normative</vt:lpstr>
      <vt:lpstr>Principi contabili di riferimento</vt:lpstr>
      <vt:lpstr>Costo ammortizzato (OIC 20)</vt:lpstr>
      <vt:lpstr>Costo ammortizzato (OIC 20)</vt:lpstr>
      <vt:lpstr>Regole di transizione: d.lgs. 139/2015</vt:lpstr>
      <vt:lpstr>La «derecognition» e l’ammortamento  dei costi pluriennali</vt:lpstr>
      <vt:lpstr>Fonti normative</vt:lpstr>
      <vt:lpstr>Principi contabili di riferimento</vt:lpstr>
      <vt:lpstr>Costi di sviluppo (OIC 24)</vt:lpstr>
      <vt:lpstr>Costi di sviluppo (OIC 24)</vt:lpstr>
      <vt:lpstr>Regole di transizione: OIC 24 (Costi di pubblicità)</vt:lpstr>
      <vt:lpstr>Regole di transizione: OIC 24 (Costi di ricerca)</vt:lpstr>
      <vt:lpstr>Ammortamento costi di sviluppo (OIC 24)</vt:lpstr>
      <vt:lpstr>L’ammortamento dell’avviamento</vt:lpstr>
      <vt:lpstr>Fonti normative</vt:lpstr>
      <vt:lpstr>Principi contabili di riferimento</vt:lpstr>
      <vt:lpstr>Ammortamento dell’avviamento (OIC 24)</vt:lpstr>
      <vt:lpstr>Ammortamento dell’avviamento (OIC 24)</vt:lpstr>
      <vt:lpstr>Regole di transizione: OIC 24 (Avviamento)</vt:lpstr>
      <vt:lpstr>Le azioni proprie</vt:lpstr>
      <vt:lpstr>Fonti normative</vt:lpstr>
      <vt:lpstr>Principi contabili di riferimento</vt:lpstr>
      <vt:lpstr>Azioni proprie (OIC 28)</vt:lpstr>
      <vt:lpstr>Azioni proprie (OIC 28)</vt:lpstr>
      <vt:lpstr>Azioni proprie (OIC 28)</vt:lpstr>
      <vt:lpstr>Regole di transizione: OIC 28 (Azioni proprie)</vt:lpstr>
      <vt:lpstr>Esempio 1.1</vt:lpstr>
      <vt:lpstr>Esempio 1.1</vt:lpstr>
      <vt:lpstr>Esempio 1.2</vt:lpstr>
      <vt:lpstr>Esempio 1.2</vt:lpstr>
      <vt:lpstr>Esempio 2.1</vt:lpstr>
      <vt:lpstr>Esempio 2.1</vt:lpstr>
      <vt:lpstr>Esempio 2.2</vt:lpstr>
      <vt:lpstr>Esempio 2.2</vt:lpstr>
      <vt:lpstr>Le poste in valuta</vt:lpstr>
      <vt:lpstr>Fonti normative</vt:lpstr>
      <vt:lpstr>Principi contabili di riferimento</vt:lpstr>
      <vt:lpstr>Le poste in valuta nell’OIC 26</vt:lpstr>
      <vt:lpstr>Attività e passività monetarie in valuta (OIC 26)</vt:lpstr>
      <vt:lpstr>Attività e passività non monetarie in valuta (OIC 26)</vt:lpstr>
      <vt:lpstr>Regole di transizione: OIC 26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Prof. Raffaele D'Alessio</dc:creator>
  <cp:lastModifiedBy>computer2</cp:lastModifiedBy>
  <cp:revision>351</cp:revision>
  <cp:lastPrinted>2017-03-08T08:15:55Z</cp:lastPrinted>
  <dcterms:created xsi:type="dcterms:W3CDTF">2015-09-20T15:15:30Z</dcterms:created>
  <dcterms:modified xsi:type="dcterms:W3CDTF">2017-03-24T12:26:26Z</dcterms:modified>
</cp:coreProperties>
</file>