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9" r:id="rId1"/>
  </p:sldMasterIdLst>
  <p:notesMasterIdLst>
    <p:notesMasterId r:id="rId91"/>
  </p:notesMasterIdLst>
  <p:handoutMasterIdLst>
    <p:handoutMasterId r:id="rId92"/>
  </p:handoutMasterIdLst>
  <p:sldIdLst>
    <p:sldId id="573" r:id="rId2"/>
    <p:sldId id="374" r:id="rId3"/>
    <p:sldId id="349" r:id="rId4"/>
    <p:sldId id="350" r:id="rId5"/>
    <p:sldId id="376" r:id="rId6"/>
    <p:sldId id="644" r:id="rId7"/>
    <p:sldId id="645" r:id="rId8"/>
    <p:sldId id="646" r:id="rId9"/>
    <p:sldId id="669" r:id="rId10"/>
    <p:sldId id="670" r:id="rId11"/>
    <p:sldId id="671" r:id="rId12"/>
    <p:sldId id="672" r:id="rId13"/>
    <p:sldId id="647" r:id="rId14"/>
    <p:sldId id="648" r:id="rId15"/>
    <p:sldId id="360" r:id="rId16"/>
    <p:sldId id="431" r:id="rId17"/>
    <p:sldId id="445" r:id="rId18"/>
    <p:sldId id="446" r:id="rId19"/>
    <p:sldId id="447" r:id="rId20"/>
    <p:sldId id="448" r:id="rId21"/>
    <p:sldId id="449" r:id="rId22"/>
    <p:sldId id="450" r:id="rId23"/>
    <p:sldId id="451" r:id="rId24"/>
    <p:sldId id="444" r:id="rId25"/>
    <p:sldId id="439" r:id="rId26"/>
    <p:sldId id="649" r:id="rId27"/>
    <p:sldId id="453" r:id="rId28"/>
    <p:sldId id="454" r:id="rId29"/>
    <p:sldId id="455" r:id="rId30"/>
    <p:sldId id="456" r:id="rId31"/>
    <p:sldId id="337" r:id="rId32"/>
    <p:sldId id="674" r:id="rId33"/>
    <p:sldId id="650" r:id="rId34"/>
    <p:sldId id="651" r:id="rId35"/>
    <p:sldId id="652" r:id="rId36"/>
    <p:sldId id="653" r:id="rId37"/>
    <p:sldId id="662" r:id="rId38"/>
    <p:sldId id="667" r:id="rId39"/>
    <p:sldId id="663" r:id="rId40"/>
    <p:sldId id="678" r:id="rId41"/>
    <p:sldId id="679" r:id="rId42"/>
    <p:sldId id="680" r:id="rId43"/>
    <p:sldId id="404" r:id="rId44"/>
    <p:sldId id="405" r:id="rId45"/>
    <p:sldId id="432" r:id="rId46"/>
    <p:sldId id="433" r:id="rId47"/>
    <p:sldId id="434" r:id="rId48"/>
    <p:sldId id="681" r:id="rId49"/>
    <p:sldId id="380" r:id="rId50"/>
    <p:sldId id="436" r:id="rId51"/>
    <p:sldId id="381" r:id="rId52"/>
    <p:sldId id="382" r:id="rId53"/>
    <p:sldId id="383" r:id="rId54"/>
    <p:sldId id="384" r:id="rId55"/>
    <p:sldId id="470" r:id="rId56"/>
    <p:sldId id="385" r:id="rId57"/>
    <p:sldId id="386" r:id="rId58"/>
    <p:sldId id="387" r:id="rId59"/>
    <p:sldId id="388" r:id="rId60"/>
    <p:sldId id="389" r:id="rId61"/>
    <p:sldId id="390" r:id="rId62"/>
    <p:sldId id="471" r:id="rId63"/>
    <p:sldId id="472" r:id="rId64"/>
    <p:sldId id="473" r:id="rId65"/>
    <p:sldId id="425" r:id="rId66"/>
    <p:sldId id="682" r:id="rId67"/>
    <p:sldId id="668" r:id="rId68"/>
    <p:sldId id="581" r:id="rId69"/>
    <p:sldId id="582" r:id="rId70"/>
    <p:sldId id="583" r:id="rId71"/>
    <p:sldId id="584" r:id="rId72"/>
    <p:sldId id="585" r:id="rId73"/>
    <p:sldId id="677" r:id="rId74"/>
    <p:sldId id="586" r:id="rId75"/>
    <p:sldId id="587" r:id="rId76"/>
    <p:sldId id="588" r:id="rId77"/>
    <p:sldId id="589" r:id="rId78"/>
    <p:sldId id="590" r:id="rId79"/>
    <p:sldId id="673" r:id="rId80"/>
    <p:sldId id="683" r:id="rId81"/>
    <p:sldId id="604" r:id="rId82"/>
    <p:sldId id="684" r:id="rId83"/>
    <p:sldId id="626" r:id="rId84"/>
    <p:sldId id="627" r:id="rId85"/>
    <p:sldId id="628" r:id="rId86"/>
    <p:sldId id="629" r:id="rId87"/>
    <p:sldId id="630" r:id="rId88"/>
    <p:sldId id="631" r:id="rId89"/>
    <p:sldId id="632" r:id="rId90"/>
  </p:sldIdLst>
  <p:sldSz cx="9144000" cy="6858000" type="screen4x3"/>
  <p:notesSz cx="6797675" cy="9926638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434">
          <p15:clr>
            <a:srgbClr val="A4A3A4"/>
          </p15:clr>
        </p15:guide>
        <p15:guide id="4" orient="horz" pos="11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0000"/>
    <a:srgbClr val="6AB1E2"/>
    <a:srgbClr val="3F5C58"/>
    <a:srgbClr val="89A927"/>
    <a:srgbClr val="FFFF99"/>
    <a:srgbClr val="358DD1"/>
    <a:srgbClr val="CCFFCC"/>
    <a:srgbClr val="364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25" autoAdjust="0"/>
    <p:restoredTop sz="93325" autoAdjust="0"/>
  </p:normalViewPr>
  <p:slideViewPr>
    <p:cSldViewPr snapToObjects="1">
      <p:cViewPr varScale="1">
        <p:scale>
          <a:sx n="102" d="100"/>
          <a:sy n="102" d="100"/>
        </p:scale>
        <p:origin x="570" y="96"/>
      </p:cViewPr>
      <p:guideLst>
        <p:guide orient="horz" pos="2160"/>
        <p:guide pos="2880"/>
        <p:guide orient="horz" pos="1434"/>
        <p:guide orient="horz" pos="11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1"/>
    </p:cViewPr>
  </p:sorterViewPr>
  <p:notesViewPr>
    <p:cSldViewPr snapToObjects="1">
      <p:cViewPr varScale="1">
        <p:scale>
          <a:sx n="67" d="100"/>
          <a:sy n="67" d="100"/>
        </p:scale>
        <p:origin x="-279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19D4D7-3BEA-4085-A91C-628B1FB62481}" type="doc">
      <dgm:prSet loTypeId="urn:microsoft.com/office/officeart/2005/8/layout/cycle8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E07AB85-AEC1-447A-88D7-96D71E1E3C3E}">
      <dgm:prSet custT="1"/>
      <dgm:spPr>
        <a:solidFill>
          <a:srgbClr val="3F5C58"/>
        </a:solidFill>
      </dgm:spPr>
      <dgm:t>
        <a:bodyPr/>
        <a:lstStyle/>
        <a:p>
          <a:pPr rtl="0"/>
          <a:r>
            <a:rPr lang="en-US" sz="1000" b="1" dirty="0" err="1" smtClean="0">
              <a:latin typeface="Arial"/>
              <a:cs typeface="Arial"/>
            </a:rPr>
            <a:t>Gestione</a:t>
          </a:r>
          <a:r>
            <a:rPr lang="en-US" sz="1000" b="1" dirty="0" smtClean="0">
              <a:latin typeface="Arial"/>
              <a:cs typeface="Arial"/>
            </a:rPr>
            <a:t> </a:t>
          </a:r>
          <a:r>
            <a:rPr lang="en-US" sz="1000" b="1" dirty="0" err="1" smtClean="0">
              <a:latin typeface="Arial"/>
              <a:cs typeface="Arial"/>
            </a:rPr>
            <a:t>reddituale</a:t>
          </a:r>
          <a:r>
            <a:rPr lang="en-US" sz="1000" b="1" dirty="0" smtClean="0">
              <a:latin typeface="Arial"/>
              <a:cs typeface="Arial"/>
            </a:rPr>
            <a:t>: FLUSSO POSITIVO</a:t>
          </a:r>
          <a:endParaRPr lang="en-US" sz="1000" b="1" dirty="0">
            <a:latin typeface="Arial"/>
            <a:cs typeface="Arial"/>
          </a:endParaRPr>
        </a:p>
      </dgm:t>
    </dgm:pt>
    <dgm:pt modelId="{D2A82514-9098-4BA9-B3AB-164EEADE5DE7}" type="parTrans" cxnId="{6289E232-CB71-4EFD-818E-5E48DDDCD23F}">
      <dgm:prSet/>
      <dgm:spPr/>
      <dgm:t>
        <a:bodyPr/>
        <a:lstStyle/>
        <a:p>
          <a:endParaRPr lang="en-US"/>
        </a:p>
      </dgm:t>
    </dgm:pt>
    <dgm:pt modelId="{D0DD6200-EE1C-4EDA-86E9-4C04F8E31F89}" type="sibTrans" cxnId="{6289E232-CB71-4EFD-818E-5E48DDDCD23F}">
      <dgm:prSet/>
      <dgm:spPr/>
      <dgm:t>
        <a:bodyPr/>
        <a:lstStyle/>
        <a:p>
          <a:endParaRPr lang="en-US"/>
        </a:p>
      </dgm:t>
    </dgm:pt>
    <dgm:pt modelId="{E1A3560E-3352-4B2C-A1AB-C1A4E7DA6DF2}">
      <dgm:prSet custT="1"/>
      <dgm:spPr>
        <a:solidFill>
          <a:srgbClr val="3F5C58"/>
        </a:solidFill>
      </dgm:spPr>
      <dgm:t>
        <a:bodyPr/>
        <a:lstStyle/>
        <a:p>
          <a:pPr rtl="0"/>
          <a:r>
            <a:rPr lang="en-US" sz="1000" b="1" dirty="0" err="1" smtClean="0">
              <a:latin typeface="Arial"/>
              <a:cs typeface="Arial"/>
            </a:rPr>
            <a:t>Attività</a:t>
          </a:r>
          <a:r>
            <a:rPr lang="en-US" sz="1000" b="1" dirty="0" smtClean="0">
              <a:latin typeface="Arial"/>
              <a:cs typeface="Arial"/>
            </a:rPr>
            <a:t> di </a:t>
          </a:r>
          <a:r>
            <a:rPr lang="en-US" sz="1000" b="1" dirty="0" err="1" smtClean="0">
              <a:latin typeface="Arial"/>
              <a:cs typeface="Arial"/>
            </a:rPr>
            <a:t>finanziamento</a:t>
          </a:r>
          <a:r>
            <a:rPr lang="en-US" sz="1000" b="1" dirty="0" smtClean="0">
              <a:latin typeface="Arial"/>
              <a:cs typeface="Arial"/>
            </a:rPr>
            <a:t>: </a:t>
          </a:r>
          <a:r>
            <a:rPr lang="en-US" sz="1000" b="1" dirty="0" err="1" smtClean="0">
              <a:latin typeface="Arial"/>
              <a:cs typeface="Arial"/>
            </a:rPr>
            <a:t>meno</a:t>
          </a:r>
          <a:r>
            <a:rPr lang="en-US" sz="1000" b="1" dirty="0" smtClean="0">
              <a:latin typeface="Arial"/>
              <a:cs typeface="Arial"/>
            </a:rPr>
            <a:t> </a:t>
          </a:r>
          <a:r>
            <a:rPr lang="en-US" sz="1000" b="1" dirty="0" err="1" smtClean="0">
              <a:latin typeface="Arial"/>
              <a:cs typeface="Arial"/>
            </a:rPr>
            <a:t>ricorso</a:t>
          </a:r>
          <a:r>
            <a:rPr lang="en-US" sz="1000" b="1" dirty="0" smtClean="0">
              <a:latin typeface="Arial"/>
              <a:cs typeface="Arial"/>
            </a:rPr>
            <a:t> </a:t>
          </a:r>
          <a:r>
            <a:rPr lang="en-US" sz="1000" b="1" dirty="0" err="1" smtClean="0">
              <a:latin typeface="Arial"/>
              <a:cs typeface="Arial"/>
            </a:rPr>
            <a:t>ai</a:t>
          </a:r>
          <a:r>
            <a:rPr lang="en-US" sz="1000" b="1" dirty="0" smtClean="0">
              <a:latin typeface="Arial"/>
              <a:cs typeface="Arial"/>
            </a:rPr>
            <a:t> </a:t>
          </a:r>
          <a:r>
            <a:rPr lang="en-US" sz="1000" b="1" dirty="0" err="1" smtClean="0">
              <a:latin typeface="Arial"/>
              <a:cs typeface="Arial"/>
            </a:rPr>
            <a:t>terzi</a:t>
          </a:r>
          <a:endParaRPr lang="en-US" sz="1000" b="1" dirty="0">
            <a:latin typeface="Arial"/>
            <a:cs typeface="Arial"/>
          </a:endParaRPr>
        </a:p>
      </dgm:t>
    </dgm:pt>
    <dgm:pt modelId="{D860C09F-1FE8-48D7-BFE4-7B3A334C81EA}" type="parTrans" cxnId="{ED117734-525B-4EEF-ADB5-99183562EE94}">
      <dgm:prSet/>
      <dgm:spPr/>
      <dgm:t>
        <a:bodyPr/>
        <a:lstStyle/>
        <a:p>
          <a:endParaRPr lang="en-US"/>
        </a:p>
      </dgm:t>
    </dgm:pt>
    <dgm:pt modelId="{3E4D4B7F-3E84-44E6-9253-FE273C7185A6}" type="sibTrans" cxnId="{ED117734-525B-4EEF-ADB5-99183562EE94}">
      <dgm:prSet/>
      <dgm:spPr/>
      <dgm:t>
        <a:bodyPr/>
        <a:lstStyle/>
        <a:p>
          <a:endParaRPr lang="en-US"/>
        </a:p>
      </dgm:t>
    </dgm:pt>
    <dgm:pt modelId="{A2EC5720-8985-49DE-95EB-B292A0FCE7CE}">
      <dgm:prSet custT="1"/>
      <dgm:spPr>
        <a:solidFill>
          <a:srgbClr val="3F5C58"/>
        </a:solidFill>
      </dgm:spPr>
      <dgm:t>
        <a:bodyPr/>
        <a:lstStyle/>
        <a:p>
          <a:pPr rtl="0"/>
          <a:r>
            <a:rPr lang="en-US" sz="1000" b="1" dirty="0" err="1" smtClean="0">
              <a:latin typeface="Arial"/>
              <a:cs typeface="Arial"/>
            </a:rPr>
            <a:t>Attività</a:t>
          </a:r>
          <a:r>
            <a:rPr lang="en-US" sz="1000" b="1" dirty="0" smtClean="0">
              <a:latin typeface="Arial"/>
              <a:cs typeface="Arial"/>
            </a:rPr>
            <a:t> di </a:t>
          </a:r>
          <a:r>
            <a:rPr lang="en-US" sz="1000" b="1" dirty="0" err="1" smtClean="0">
              <a:latin typeface="Arial"/>
              <a:cs typeface="Arial"/>
            </a:rPr>
            <a:t>investimento</a:t>
          </a:r>
          <a:r>
            <a:rPr lang="en-US" sz="1000" b="1" dirty="0" smtClean="0">
              <a:latin typeface="Arial"/>
              <a:cs typeface="Arial"/>
            </a:rPr>
            <a:t>: </a:t>
          </a:r>
          <a:r>
            <a:rPr lang="en-US" sz="1000" b="1" dirty="0" err="1" smtClean="0">
              <a:latin typeface="Arial"/>
              <a:cs typeface="Arial"/>
            </a:rPr>
            <a:t>più</a:t>
          </a:r>
          <a:r>
            <a:rPr lang="en-US" sz="1000" b="1" dirty="0" smtClean="0">
              <a:latin typeface="Arial"/>
              <a:cs typeface="Arial"/>
            </a:rPr>
            <a:t> </a:t>
          </a:r>
          <a:r>
            <a:rPr lang="en-US" sz="1000" b="1" dirty="0" err="1" smtClean="0">
              <a:latin typeface="Arial"/>
              <a:cs typeface="Arial"/>
            </a:rPr>
            <a:t>investimenti</a:t>
          </a:r>
          <a:endParaRPr lang="en-US" sz="1000" b="1" dirty="0">
            <a:latin typeface="Arial"/>
            <a:cs typeface="Arial"/>
          </a:endParaRPr>
        </a:p>
      </dgm:t>
    </dgm:pt>
    <dgm:pt modelId="{FABFA2DD-85AD-4E26-BF78-645B4C16AD93}" type="parTrans" cxnId="{97392572-5033-44EE-BC5F-D07DA51B6C4B}">
      <dgm:prSet/>
      <dgm:spPr/>
      <dgm:t>
        <a:bodyPr/>
        <a:lstStyle/>
        <a:p>
          <a:endParaRPr lang="en-US"/>
        </a:p>
      </dgm:t>
    </dgm:pt>
    <dgm:pt modelId="{F4E20BBE-E899-452A-A52B-F141374A345D}" type="sibTrans" cxnId="{97392572-5033-44EE-BC5F-D07DA51B6C4B}">
      <dgm:prSet/>
      <dgm:spPr/>
      <dgm:t>
        <a:bodyPr/>
        <a:lstStyle/>
        <a:p>
          <a:endParaRPr lang="en-US"/>
        </a:p>
      </dgm:t>
    </dgm:pt>
    <dgm:pt modelId="{2AC888DB-A362-4F6B-A1C6-7635EA94AFDA}">
      <dgm:prSet custT="1"/>
      <dgm:spPr>
        <a:solidFill>
          <a:srgbClr val="3F5C58"/>
        </a:solidFill>
      </dgm:spPr>
      <dgm:t>
        <a:bodyPr/>
        <a:lstStyle/>
        <a:p>
          <a:pPr rtl="0"/>
          <a:r>
            <a:rPr lang="en-US" sz="1000" b="1" dirty="0" err="1" smtClean="0">
              <a:latin typeface="Arial"/>
              <a:cs typeface="Arial"/>
            </a:rPr>
            <a:t>Meno</a:t>
          </a:r>
          <a:r>
            <a:rPr lang="en-US" sz="1000" b="1" dirty="0" smtClean="0">
              <a:latin typeface="Arial"/>
              <a:cs typeface="Arial"/>
            </a:rPr>
            <a:t> </a:t>
          </a:r>
          <a:r>
            <a:rPr lang="en-US" sz="1000" b="1" dirty="0" err="1" smtClean="0">
              <a:latin typeface="Arial"/>
              <a:cs typeface="Arial"/>
            </a:rPr>
            <a:t>oneri</a:t>
          </a:r>
          <a:r>
            <a:rPr lang="en-US" sz="1000" b="1" dirty="0" smtClean="0">
              <a:latin typeface="Arial"/>
              <a:cs typeface="Arial"/>
            </a:rPr>
            <a:t> </a:t>
          </a:r>
          <a:r>
            <a:rPr lang="en-US" sz="1000" b="1" dirty="0" err="1" smtClean="0">
              <a:latin typeface="Arial"/>
              <a:cs typeface="Arial"/>
            </a:rPr>
            <a:t>finanziari</a:t>
          </a:r>
          <a:endParaRPr lang="en-US" sz="1000" b="1" dirty="0">
            <a:latin typeface="Arial"/>
            <a:cs typeface="Arial"/>
          </a:endParaRPr>
        </a:p>
      </dgm:t>
    </dgm:pt>
    <dgm:pt modelId="{93C79F90-03F1-4DB6-B56B-DF0E3500473E}" type="parTrans" cxnId="{F2F306A4-0808-4B2D-88DF-D2372C3ED313}">
      <dgm:prSet/>
      <dgm:spPr/>
      <dgm:t>
        <a:bodyPr/>
        <a:lstStyle/>
        <a:p>
          <a:endParaRPr lang="en-US"/>
        </a:p>
      </dgm:t>
    </dgm:pt>
    <dgm:pt modelId="{11E34875-F833-47F3-AD1D-F5DFCEF35406}" type="sibTrans" cxnId="{F2F306A4-0808-4B2D-88DF-D2372C3ED313}">
      <dgm:prSet/>
      <dgm:spPr/>
      <dgm:t>
        <a:bodyPr/>
        <a:lstStyle/>
        <a:p>
          <a:endParaRPr lang="en-US"/>
        </a:p>
      </dgm:t>
    </dgm:pt>
    <dgm:pt modelId="{964300E2-4512-454A-8BC1-516F66BF4C05}">
      <dgm:prSet custT="1"/>
      <dgm:spPr>
        <a:solidFill>
          <a:srgbClr val="3F5C58"/>
        </a:solidFill>
      </dgm:spPr>
      <dgm:t>
        <a:bodyPr/>
        <a:lstStyle/>
        <a:p>
          <a:pPr rtl="0"/>
          <a:r>
            <a:rPr lang="en-US" sz="1000" b="1" dirty="0" err="1" smtClean="0">
              <a:latin typeface="Arial"/>
              <a:cs typeface="Arial"/>
            </a:rPr>
            <a:t>Più</a:t>
          </a:r>
          <a:r>
            <a:rPr lang="en-US" sz="1000" b="1" dirty="0" smtClean="0">
              <a:latin typeface="Arial"/>
              <a:cs typeface="Arial"/>
            </a:rPr>
            <a:t> </a:t>
          </a:r>
          <a:r>
            <a:rPr lang="en-US" sz="1000" b="1" dirty="0" err="1" smtClean="0">
              <a:latin typeface="Arial"/>
              <a:cs typeface="Arial"/>
            </a:rPr>
            <a:t>ricavi</a:t>
          </a:r>
          <a:r>
            <a:rPr lang="en-US" sz="1000" b="1" dirty="0" smtClean="0">
              <a:latin typeface="Arial"/>
              <a:cs typeface="Arial"/>
            </a:rPr>
            <a:t> </a:t>
          </a:r>
          <a:r>
            <a:rPr lang="en-US" sz="1000" b="1" dirty="0" err="1" smtClean="0">
              <a:latin typeface="Arial"/>
              <a:cs typeface="Arial"/>
            </a:rPr>
            <a:t>operativi</a:t>
          </a:r>
          <a:r>
            <a:rPr lang="en-US" sz="1000" b="1" dirty="0" smtClean="0">
              <a:latin typeface="Arial"/>
              <a:cs typeface="Arial"/>
            </a:rPr>
            <a:t> (</a:t>
          </a:r>
          <a:r>
            <a:rPr lang="en-US" sz="1000" b="1" dirty="0" err="1" smtClean="0">
              <a:latin typeface="Arial"/>
              <a:cs typeface="Arial"/>
            </a:rPr>
            <a:t>entrate</a:t>
          </a:r>
          <a:r>
            <a:rPr lang="en-US" sz="1000" b="1" dirty="0" smtClean="0">
              <a:latin typeface="Arial"/>
              <a:cs typeface="Arial"/>
            </a:rPr>
            <a:t>)</a:t>
          </a:r>
          <a:endParaRPr lang="en-US" sz="1000" b="1" dirty="0">
            <a:latin typeface="Arial"/>
            <a:cs typeface="Arial"/>
          </a:endParaRPr>
        </a:p>
      </dgm:t>
    </dgm:pt>
    <dgm:pt modelId="{C5822691-A16E-4245-B874-50F86A34A404}" type="parTrans" cxnId="{519DDDEB-6D43-4B6F-83FE-55FA28F7DD0E}">
      <dgm:prSet/>
      <dgm:spPr/>
      <dgm:t>
        <a:bodyPr/>
        <a:lstStyle/>
        <a:p>
          <a:endParaRPr lang="en-US"/>
        </a:p>
      </dgm:t>
    </dgm:pt>
    <dgm:pt modelId="{C079CBB2-32FF-4465-85B3-1CFEBF5A1652}" type="sibTrans" cxnId="{519DDDEB-6D43-4B6F-83FE-55FA28F7DD0E}">
      <dgm:prSet/>
      <dgm:spPr/>
      <dgm:t>
        <a:bodyPr/>
        <a:lstStyle/>
        <a:p>
          <a:endParaRPr lang="en-US"/>
        </a:p>
      </dgm:t>
    </dgm:pt>
    <dgm:pt modelId="{9111BDEF-FE51-4ADB-989C-A15B2DE5E93B}">
      <dgm:prSet custT="1"/>
      <dgm:spPr>
        <a:solidFill>
          <a:srgbClr val="3F5C58"/>
        </a:solidFill>
      </dgm:spPr>
      <dgm:t>
        <a:bodyPr/>
        <a:lstStyle/>
        <a:p>
          <a:pPr rtl="0"/>
          <a:r>
            <a:rPr lang="en-US" sz="1000" b="1" dirty="0" err="1" smtClean="0">
              <a:latin typeface="Arial"/>
              <a:cs typeface="Arial"/>
            </a:rPr>
            <a:t>Meno</a:t>
          </a:r>
          <a:r>
            <a:rPr lang="en-US" sz="1000" b="1" dirty="0" smtClean="0">
              <a:latin typeface="Arial"/>
              <a:cs typeface="Arial"/>
            </a:rPr>
            <a:t> </a:t>
          </a:r>
          <a:r>
            <a:rPr lang="en-US" sz="1000" b="1" dirty="0" err="1" smtClean="0">
              <a:latin typeface="Arial"/>
              <a:cs typeface="Arial"/>
            </a:rPr>
            <a:t>costi</a:t>
          </a:r>
          <a:r>
            <a:rPr lang="en-US" sz="1000" b="1" dirty="0" smtClean="0">
              <a:latin typeface="Arial"/>
              <a:cs typeface="Arial"/>
            </a:rPr>
            <a:t> </a:t>
          </a:r>
          <a:r>
            <a:rPr lang="en-US" sz="1000" b="1" dirty="0" err="1" smtClean="0">
              <a:latin typeface="Arial"/>
              <a:cs typeface="Arial"/>
            </a:rPr>
            <a:t>operativi</a:t>
          </a:r>
          <a:r>
            <a:rPr lang="en-US" sz="1000" b="1" dirty="0" smtClean="0">
              <a:latin typeface="Arial"/>
              <a:cs typeface="Arial"/>
            </a:rPr>
            <a:t> (</a:t>
          </a:r>
          <a:r>
            <a:rPr lang="en-US" sz="1000" b="1" dirty="0" err="1" smtClean="0">
              <a:latin typeface="Arial"/>
              <a:cs typeface="Arial"/>
            </a:rPr>
            <a:t>uscite</a:t>
          </a:r>
          <a:r>
            <a:rPr lang="en-US" sz="1000" b="1" dirty="0" smtClean="0">
              <a:latin typeface="Arial"/>
              <a:cs typeface="Arial"/>
            </a:rPr>
            <a:t>)</a:t>
          </a:r>
          <a:endParaRPr lang="en-US" sz="1000" b="1" dirty="0">
            <a:latin typeface="Arial"/>
            <a:cs typeface="Arial"/>
          </a:endParaRPr>
        </a:p>
      </dgm:t>
    </dgm:pt>
    <dgm:pt modelId="{237AE62E-F7A9-4052-96DD-C54871789B81}" type="parTrans" cxnId="{113EC24E-076C-4019-BC29-6ED4246A61D8}">
      <dgm:prSet/>
      <dgm:spPr/>
      <dgm:t>
        <a:bodyPr/>
        <a:lstStyle/>
        <a:p>
          <a:endParaRPr lang="en-US"/>
        </a:p>
      </dgm:t>
    </dgm:pt>
    <dgm:pt modelId="{A172ED31-809C-4AAB-A618-7E1A39D99C81}" type="sibTrans" cxnId="{113EC24E-076C-4019-BC29-6ED4246A61D8}">
      <dgm:prSet/>
      <dgm:spPr/>
      <dgm:t>
        <a:bodyPr/>
        <a:lstStyle/>
        <a:p>
          <a:endParaRPr lang="en-US"/>
        </a:p>
      </dgm:t>
    </dgm:pt>
    <dgm:pt modelId="{4D9D0DC1-08DD-4DBA-80A4-1FDE04CDC473}" type="pres">
      <dgm:prSet presAssocID="{5019D4D7-3BEA-4085-A91C-628B1FB6248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40A598-F963-4711-BA54-4E86F2365B72}" type="pres">
      <dgm:prSet presAssocID="{5019D4D7-3BEA-4085-A91C-628B1FB62481}" presName="wedge1" presStyleLbl="node1" presStyleIdx="0" presStyleCnt="3"/>
      <dgm:spPr/>
      <dgm:t>
        <a:bodyPr/>
        <a:lstStyle/>
        <a:p>
          <a:endParaRPr lang="en-US"/>
        </a:p>
      </dgm:t>
    </dgm:pt>
    <dgm:pt modelId="{F41A2F15-E924-4DC4-AF3A-553C5DB2CFC5}" type="pres">
      <dgm:prSet presAssocID="{5019D4D7-3BEA-4085-A91C-628B1FB62481}" presName="dummy1a" presStyleCnt="0"/>
      <dgm:spPr/>
      <dgm:t>
        <a:bodyPr/>
        <a:lstStyle/>
        <a:p>
          <a:endParaRPr lang="en-US"/>
        </a:p>
      </dgm:t>
    </dgm:pt>
    <dgm:pt modelId="{C3C0164C-D514-45B1-8865-9E6393A49B5B}" type="pres">
      <dgm:prSet presAssocID="{5019D4D7-3BEA-4085-A91C-628B1FB62481}" presName="dummy1b" presStyleCnt="0"/>
      <dgm:spPr/>
      <dgm:t>
        <a:bodyPr/>
        <a:lstStyle/>
        <a:p>
          <a:endParaRPr lang="en-US"/>
        </a:p>
      </dgm:t>
    </dgm:pt>
    <dgm:pt modelId="{9855C228-FEA0-4A39-A0E2-0ABFEF556853}" type="pres">
      <dgm:prSet presAssocID="{5019D4D7-3BEA-4085-A91C-628B1FB6248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6B4F7-AD8D-445E-99DC-A4A51EABC72C}" type="pres">
      <dgm:prSet presAssocID="{5019D4D7-3BEA-4085-A91C-628B1FB62481}" presName="wedge2" presStyleLbl="node1" presStyleIdx="1" presStyleCnt="3"/>
      <dgm:spPr/>
      <dgm:t>
        <a:bodyPr/>
        <a:lstStyle/>
        <a:p>
          <a:endParaRPr lang="en-US"/>
        </a:p>
      </dgm:t>
    </dgm:pt>
    <dgm:pt modelId="{7614E7E8-B232-4299-B90D-FACEF33EBF3D}" type="pres">
      <dgm:prSet presAssocID="{5019D4D7-3BEA-4085-A91C-628B1FB62481}" presName="dummy2a" presStyleCnt="0"/>
      <dgm:spPr/>
      <dgm:t>
        <a:bodyPr/>
        <a:lstStyle/>
        <a:p>
          <a:endParaRPr lang="en-US"/>
        </a:p>
      </dgm:t>
    </dgm:pt>
    <dgm:pt modelId="{96F56519-C600-4B0A-8CA6-68547D1C5025}" type="pres">
      <dgm:prSet presAssocID="{5019D4D7-3BEA-4085-A91C-628B1FB62481}" presName="dummy2b" presStyleCnt="0"/>
      <dgm:spPr/>
      <dgm:t>
        <a:bodyPr/>
        <a:lstStyle/>
        <a:p>
          <a:endParaRPr lang="en-US"/>
        </a:p>
      </dgm:t>
    </dgm:pt>
    <dgm:pt modelId="{CE28EED2-8219-4094-8276-2E57D69A072B}" type="pres">
      <dgm:prSet presAssocID="{5019D4D7-3BEA-4085-A91C-628B1FB6248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BAA653-3C2A-42A9-B0AE-E662F097A373}" type="pres">
      <dgm:prSet presAssocID="{5019D4D7-3BEA-4085-A91C-628B1FB62481}" presName="wedge3" presStyleLbl="node1" presStyleIdx="2" presStyleCnt="3"/>
      <dgm:spPr/>
      <dgm:t>
        <a:bodyPr/>
        <a:lstStyle/>
        <a:p>
          <a:endParaRPr lang="en-US"/>
        </a:p>
      </dgm:t>
    </dgm:pt>
    <dgm:pt modelId="{E8870943-554A-462C-9C6A-52A67ABAE427}" type="pres">
      <dgm:prSet presAssocID="{5019D4D7-3BEA-4085-A91C-628B1FB62481}" presName="dummy3a" presStyleCnt="0"/>
      <dgm:spPr/>
      <dgm:t>
        <a:bodyPr/>
        <a:lstStyle/>
        <a:p>
          <a:endParaRPr lang="en-US"/>
        </a:p>
      </dgm:t>
    </dgm:pt>
    <dgm:pt modelId="{110110FC-D861-47C9-B6A7-2130EF60A164}" type="pres">
      <dgm:prSet presAssocID="{5019D4D7-3BEA-4085-A91C-628B1FB62481}" presName="dummy3b" presStyleCnt="0"/>
      <dgm:spPr/>
      <dgm:t>
        <a:bodyPr/>
        <a:lstStyle/>
        <a:p>
          <a:endParaRPr lang="en-US"/>
        </a:p>
      </dgm:t>
    </dgm:pt>
    <dgm:pt modelId="{C3ADDA0C-E277-45EC-AD83-27F73E6696C5}" type="pres">
      <dgm:prSet presAssocID="{5019D4D7-3BEA-4085-A91C-628B1FB6248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77C9B-5A5A-4F18-AD5A-054B2C6B99F6}" type="pres">
      <dgm:prSet presAssocID="{D0DD6200-EE1C-4EDA-86E9-4C04F8E31F89}" presName="arrowWedge1" presStyleLbl="fgSibTrans2D1" presStyleIdx="0" presStyleCnt="3"/>
      <dgm:spPr>
        <a:solidFill>
          <a:srgbClr val="89A927"/>
        </a:solidFill>
      </dgm:spPr>
      <dgm:t>
        <a:bodyPr/>
        <a:lstStyle/>
        <a:p>
          <a:endParaRPr lang="en-US"/>
        </a:p>
      </dgm:t>
    </dgm:pt>
    <dgm:pt modelId="{F4F110B5-B41A-415F-82D0-25695CC4D742}" type="pres">
      <dgm:prSet presAssocID="{3E4D4B7F-3E84-44E6-9253-FE273C7185A6}" presName="arrowWedge2" presStyleLbl="fgSibTrans2D1" presStyleIdx="1" presStyleCnt="3"/>
      <dgm:spPr>
        <a:solidFill>
          <a:srgbClr val="89A927"/>
        </a:solidFill>
      </dgm:spPr>
      <dgm:t>
        <a:bodyPr/>
        <a:lstStyle/>
        <a:p>
          <a:endParaRPr lang="en-US"/>
        </a:p>
      </dgm:t>
    </dgm:pt>
    <dgm:pt modelId="{673068F3-9DF1-42FA-B1F5-515C246D89AC}" type="pres">
      <dgm:prSet presAssocID="{F4E20BBE-E899-452A-A52B-F141374A345D}" presName="arrowWedge3" presStyleLbl="fgSibTrans2D1" presStyleIdx="2" presStyleCnt="3"/>
      <dgm:spPr>
        <a:solidFill>
          <a:srgbClr val="89A927"/>
        </a:solidFill>
      </dgm:spPr>
      <dgm:t>
        <a:bodyPr/>
        <a:lstStyle/>
        <a:p>
          <a:endParaRPr lang="en-US"/>
        </a:p>
      </dgm:t>
    </dgm:pt>
  </dgm:ptLst>
  <dgm:cxnLst>
    <dgm:cxn modelId="{332768CD-4FAB-FF4E-9FE6-95C96EEC75C2}" type="presOf" srcId="{A2EC5720-8985-49DE-95EB-B292A0FCE7CE}" destId="{3BBAA653-3C2A-42A9-B0AE-E662F097A373}" srcOrd="0" destOrd="0" presId="urn:microsoft.com/office/officeart/2005/8/layout/cycle8"/>
    <dgm:cxn modelId="{F2F306A4-0808-4B2D-88DF-D2372C3ED313}" srcId="{E1A3560E-3352-4B2C-A1AB-C1A4E7DA6DF2}" destId="{2AC888DB-A362-4F6B-A1C6-7635EA94AFDA}" srcOrd="0" destOrd="0" parTransId="{93C79F90-03F1-4DB6-B56B-DF0E3500473E}" sibTransId="{11E34875-F833-47F3-AD1D-F5DFCEF35406}"/>
    <dgm:cxn modelId="{02C1A55F-E60F-124F-BA06-B196DA580EA5}" type="presOf" srcId="{9111BDEF-FE51-4ADB-989C-A15B2DE5E93B}" destId="{C3ADDA0C-E277-45EC-AD83-27F73E6696C5}" srcOrd="1" destOrd="2" presId="urn:microsoft.com/office/officeart/2005/8/layout/cycle8"/>
    <dgm:cxn modelId="{B4BDFF27-8776-A64D-B814-93DD7EEB173A}" type="presOf" srcId="{E1A3560E-3352-4B2C-A1AB-C1A4E7DA6DF2}" destId="{CE28EED2-8219-4094-8276-2E57D69A072B}" srcOrd="1" destOrd="0" presId="urn:microsoft.com/office/officeart/2005/8/layout/cycle8"/>
    <dgm:cxn modelId="{97392572-5033-44EE-BC5F-D07DA51B6C4B}" srcId="{5019D4D7-3BEA-4085-A91C-628B1FB62481}" destId="{A2EC5720-8985-49DE-95EB-B292A0FCE7CE}" srcOrd="2" destOrd="0" parTransId="{FABFA2DD-85AD-4E26-BF78-645B4C16AD93}" sibTransId="{F4E20BBE-E899-452A-A52B-F141374A345D}"/>
    <dgm:cxn modelId="{ED117734-525B-4EEF-ADB5-99183562EE94}" srcId="{5019D4D7-3BEA-4085-A91C-628B1FB62481}" destId="{E1A3560E-3352-4B2C-A1AB-C1A4E7DA6DF2}" srcOrd="1" destOrd="0" parTransId="{D860C09F-1FE8-48D7-BFE4-7B3A334C81EA}" sibTransId="{3E4D4B7F-3E84-44E6-9253-FE273C7185A6}"/>
    <dgm:cxn modelId="{6289E232-CB71-4EFD-818E-5E48DDDCD23F}" srcId="{5019D4D7-3BEA-4085-A91C-628B1FB62481}" destId="{8E07AB85-AEC1-447A-88D7-96D71E1E3C3E}" srcOrd="0" destOrd="0" parTransId="{D2A82514-9098-4BA9-B3AB-164EEADE5DE7}" sibTransId="{D0DD6200-EE1C-4EDA-86E9-4C04F8E31F89}"/>
    <dgm:cxn modelId="{9E87A828-5783-724E-B237-02CF0051323C}" type="presOf" srcId="{964300E2-4512-454A-8BC1-516F66BF4C05}" destId="{C3ADDA0C-E277-45EC-AD83-27F73E6696C5}" srcOrd="1" destOrd="1" presId="urn:microsoft.com/office/officeart/2005/8/layout/cycle8"/>
    <dgm:cxn modelId="{8BEA4C53-4744-5445-930E-FA3EABE9E190}" type="presOf" srcId="{8E07AB85-AEC1-447A-88D7-96D71E1E3C3E}" destId="{9855C228-FEA0-4A39-A0E2-0ABFEF556853}" srcOrd="1" destOrd="0" presId="urn:microsoft.com/office/officeart/2005/8/layout/cycle8"/>
    <dgm:cxn modelId="{D5A585F8-2BFF-DA4A-92BE-5CB9BD57E542}" type="presOf" srcId="{2AC888DB-A362-4F6B-A1C6-7635EA94AFDA}" destId="{EF76B4F7-AD8D-445E-99DC-A4A51EABC72C}" srcOrd="0" destOrd="1" presId="urn:microsoft.com/office/officeart/2005/8/layout/cycle8"/>
    <dgm:cxn modelId="{113EC24E-076C-4019-BC29-6ED4246A61D8}" srcId="{A2EC5720-8985-49DE-95EB-B292A0FCE7CE}" destId="{9111BDEF-FE51-4ADB-989C-A15B2DE5E93B}" srcOrd="1" destOrd="0" parTransId="{237AE62E-F7A9-4052-96DD-C54871789B81}" sibTransId="{A172ED31-809C-4AAB-A618-7E1A39D99C81}"/>
    <dgm:cxn modelId="{8477D5FC-728E-2546-9532-41AEA2814DD3}" type="presOf" srcId="{A2EC5720-8985-49DE-95EB-B292A0FCE7CE}" destId="{C3ADDA0C-E277-45EC-AD83-27F73E6696C5}" srcOrd="1" destOrd="0" presId="urn:microsoft.com/office/officeart/2005/8/layout/cycle8"/>
    <dgm:cxn modelId="{4685C1DE-61E6-474C-A7A3-50F36107E984}" type="presOf" srcId="{E1A3560E-3352-4B2C-A1AB-C1A4E7DA6DF2}" destId="{EF76B4F7-AD8D-445E-99DC-A4A51EABC72C}" srcOrd="0" destOrd="0" presId="urn:microsoft.com/office/officeart/2005/8/layout/cycle8"/>
    <dgm:cxn modelId="{97F3D656-9D2C-8440-BB43-DD63D56C0882}" type="presOf" srcId="{9111BDEF-FE51-4ADB-989C-A15B2DE5E93B}" destId="{3BBAA653-3C2A-42A9-B0AE-E662F097A373}" srcOrd="0" destOrd="2" presId="urn:microsoft.com/office/officeart/2005/8/layout/cycle8"/>
    <dgm:cxn modelId="{5239D899-6364-7C4A-AE24-E6FC3EFE7DF3}" type="presOf" srcId="{5019D4D7-3BEA-4085-A91C-628B1FB62481}" destId="{4D9D0DC1-08DD-4DBA-80A4-1FDE04CDC473}" srcOrd="0" destOrd="0" presId="urn:microsoft.com/office/officeart/2005/8/layout/cycle8"/>
    <dgm:cxn modelId="{A1F74CB2-190C-6846-A951-DAB66F8A91E2}" type="presOf" srcId="{2AC888DB-A362-4F6B-A1C6-7635EA94AFDA}" destId="{CE28EED2-8219-4094-8276-2E57D69A072B}" srcOrd="1" destOrd="1" presId="urn:microsoft.com/office/officeart/2005/8/layout/cycle8"/>
    <dgm:cxn modelId="{519DDDEB-6D43-4B6F-83FE-55FA28F7DD0E}" srcId="{A2EC5720-8985-49DE-95EB-B292A0FCE7CE}" destId="{964300E2-4512-454A-8BC1-516F66BF4C05}" srcOrd="0" destOrd="0" parTransId="{C5822691-A16E-4245-B874-50F86A34A404}" sibTransId="{C079CBB2-32FF-4465-85B3-1CFEBF5A1652}"/>
    <dgm:cxn modelId="{02EDA5CF-C373-3A42-9265-C41D40EC913D}" type="presOf" srcId="{8E07AB85-AEC1-447A-88D7-96D71E1E3C3E}" destId="{6240A598-F963-4711-BA54-4E86F2365B72}" srcOrd="0" destOrd="0" presId="urn:microsoft.com/office/officeart/2005/8/layout/cycle8"/>
    <dgm:cxn modelId="{85352C74-4828-964C-B949-56ED092F4E8C}" type="presOf" srcId="{964300E2-4512-454A-8BC1-516F66BF4C05}" destId="{3BBAA653-3C2A-42A9-B0AE-E662F097A373}" srcOrd="0" destOrd="1" presId="urn:microsoft.com/office/officeart/2005/8/layout/cycle8"/>
    <dgm:cxn modelId="{C5A27602-05E9-DC46-8B59-3D2AE9CA62B5}" type="presParOf" srcId="{4D9D0DC1-08DD-4DBA-80A4-1FDE04CDC473}" destId="{6240A598-F963-4711-BA54-4E86F2365B72}" srcOrd="0" destOrd="0" presId="urn:microsoft.com/office/officeart/2005/8/layout/cycle8"/>
    <dgm:cxn modelId="{6E590E0A-2F73-1A42-BB7F-E1D12DF07708}" type="presParOf" srcId="{4D9D0DC1-08DD-4DBA-80A4-1FDE04CDC473}" destId="{F41A2F15-E924-4DC4-AF3A-553C5DB2CFC5}" srcOrd="1" destOrd="0" presId="urn:microsoft.com/office/officeart/2005/8/layout/cycle8"/>
    <dgm:cxn modelId="{F07411E3-9839-5A4D-BCF4-EA8D8E2EB266}" type="presParOf" srcId="{4D9D0DC1-08DD-4DBA-80A4-1FDE04CDC473}" destId="{C3C0164C-D514-45B1-8865-9E6393A49B5B}" srcOrd="2" destOrd="0" presId="urn:microsoft.com/office/officeart/2005/8/layout/cycle8"/>
    <dgm:cxn modelId="{98AC1572-CDCE-F44B-9678-981B09BDE2A7}" type="presParOf" srcId="{4D9D0DC1-08DD-4DBA-80A4-1FDE04CDC473}" destId="{9855C228-FEA0-4A39-A0E2-0ABFEF556853}" srcOrd="3" destOrd="0" presId="urn:microsoft.com/office/officeart/2005/8/layout/cycle8"/>
    <dgm:cxn modelId="{0428E2F0-550E-4F4D-AE6E-98A395D54FBD}" type="presParOf" srcId="{4D9D0DC1-08DD-4DBA-80A4-1FDE04CDC473}" destId="{EF76B4F7-AD8D-445E-99DC-A4A51EABC72C}" srcOrd="4" destOrd="0" presId="urn:microsoft.com/office/officeart/2005/8/layout/cycle8"/>
    <dgm:cxn modelId="{7ECBF98A-B666-8948-96B8-2815307AC692}" type="presParOf" srcId="{4D9D0DC1-08DD-4DBA-80A4-1FDE04CDC473}" destId="{7614E7E8-B232-4299-B90D-FACEF33EBF3D}" srcOrd="5" destOrd="0" presId="urn:microsoft.com/office/officeart/2005/8/layout/cycle8"/>
    <dgm:cxn modelId="{AACD3883-827C-AA48-8816-270CFC461E51}" type="presParOf" srcId="{4D9D0DC1-08DD-4DBA-80A4-1FDE04CDC473}" destId="{96F56519-C600-4B0A-8CA6-68547D1C5025}" srcOrd="6" destOrd="0" presId="urn:microsoft.com/office/officeart/2005/8/layout/cycle8"/>
    <dgm:cxn modelId="{74D5DAF6-A8B0-2F4E-9142-88DFED04C02E}" type="presParOf" srcId="{4D9D0DC1-08DD-4DBA-80A4-1FDE04CDC473}" destId="{CE28EED2-8219-4094-8276-2E57D69A072B}" srcOrd="7" destOrd="0" presId="urn:microsoft.com/office/officeart/2005/8/layout/cycle8"/>
    <dgm:cxn modelId="{B302705D-AD8E-D744-AB16-395A61BF470F}" type="presParOf" srcId="{4D9D0DC1-08DD-4DBA-80A4-1FDE04CDC473}" destId="{3BBAA653-3C2A-42A9-B0AE-E662F097A373}" srcOrd="8" destOrd="0" presId="urn:microsoft.com/office/officeart/2005/8/layout/cycle8"/>
    <dgm:cxn modelId="{DC2850CB-0AE5-DF4B-B2C9-74EC99CE43C9}" type="presParOf" srcId="{4D9D0DC1-08DD-4DBA-80A4-1FDE04CDC473}" destId="{E8870943-554A-462C-9C6A-52A67ABAE427}" srcOrd="9" destOrd="0" presId="urn:microsoft.com/office/officeart/2005/8/layout/cycle8"/>
    <dgm:cxn modelId="{86E86CEF-1F0E-5D41-A211-EEC647B9B6BD}" type="presParOf" srcId="{4D9D0DC1-08DD-4DBA-80A4-1FDE04CDC473}" destId="{110110FC-D861-47C9-B6A7-2130EF60A164}" srcOrd="10" destOrd="0" presId="urn:microsoft.com/office/officeart/2005/8/layout/cycle8"/>
    <dgm:cxn modelId="{17FEE554-8CB3-9842-889D-77EBB5EA043E}" type="presParOf" srcId="{4D9D0DC1-08DD-4DBA-80A4-1FDE04CDC473}" destId="{C3ADDA0C-E277-45EC-AD83-27F73E6696C5}" srcOrd="11" destOrd="0" presId="urn:microsoft.com/office/officeart/2005/8/layout/cycle8"/>
    <dgm:cxn modelId="{B47912C2-FA8C-F446-8472-E6D59106AF78}" type="presParOf" srcId="{4D9D0DC1-08DD-4DBA-80A4-1FDE04CDC473}" destId="{C9F77C9B-5A5A-4F18-AD5A-054B2C6B99F6}" srcOrd="12" destOrd="0" presId="urn:microsoft.com/office/officeart/2005/8/layout/cycle8"/>
    <dgm:cxn modelId="{E837EA25-4553-C44F-A32F-A3918E01A678}" type="presParOf" srcId="{4D9D0DC1-08DD-4DBA-80A4-1FDE04CDC473}" destId="{F4F110B5-B41A-415F-82D0-25695CC4D742}" srcOrd="13" destOrd="0" presId="urn:microsoft.com/office/officeart/2005/8/layout/cycle8"/>
    <dgm:cxn modelId="{41E556EC-2B4D-C944-9500-527129F2462F}" type="presParOf" srcId="{4D9D0DC1-08DD-4DBA-80A4-1FDE04CDC473}" destId="{673068F3-9DF1-42FA-B1F5-515C246D89A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19D4D7-3BEA-4085-A91C-628B1FB62481}" type="doc">
      <dgm:prSet loTypeId="urn:microsoft.com/office/officeart/2005/8/layout/cycle8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E07AB85-AEC1-447A-88D7-96D71E1E3C3E}">
      <dgm:prSet custT="1"/>
      <dgm:spPr/>
      <dgm:t>
        <a:bodyPr/>
        <a:lstStyle/>
        <a:p>
          <a:pPr rtl="0"/>
          <a:r>
            <a:rPr lang="en-US" sz="1400" b="1" dirty="0" err="1" smtClean="0">
              <a:latin typeface="Arial"/>
              <a:cs typeface="Arial"/>
            </a:rPr>
            <a:t>Gestione</a:t>
          </a:r>
          <a:r>
            <a:rPr lang="en-US" sz="1400" b="1" dirty="0" smtClean="0">
              <a:latin typeface="Arial"/>
              <a:cs typeface="Arial"/>
            </a:rPr>
            <a:t> </a:t>
          </a:r>
          <a:r>
            <a:rPr lang="en-US" sz="1400" b="1" dirty="0" err="1" smtClean="0">
              <a:latin typeface="Arial"/>
              <a:cs typeface="Arial"/>
            </a:rPr>
            <a:t>reddituale</a:t>
          </a:r>
          <a:r>
            <a:rPr lang="en-US" sz="1400" b="1" dirty="0" smtClean="0">
              <a:latin typeface="Arial"/>
              <a:cs typeface="Arial"/>
            </a:rPr>
            <a:t>: FLUSSO NEGATIVO</a:t>
          </a:r>
          <a:endParaRPr lang="en-US" sz="1400" b="1" dirty="0">
            <a:latin typeface="Arial"/>
            <a:cs typeface="Arial"/>
          </a:endParaRPr>
        </a:p>
      </dgm:t>
    </dgm:pt>
    <dgm:pt modelId="{D2A82514-9098-4BA9-B3AB-164EEADE5DE7}" type="parTrans" cxnId="{6289E232-CB71-4EFD-818E-5E48DDDCD23F}">
      <dgm:prSet/>
      <dgm:spPr/>
      <dgm:t>
        <a:bodyPr/>
        <a:lstStyle/>
        <a:p>
          <a:endParaRPr lang="en-US"/>
        </a:p>
      </dgm:t>
    </dgm:pt>
    <dgm:pt modelId="{D0DD6200-EE1C-4EDA-86E9-4C04F8E31F89}" type="sibTrans" cxnId="{6289E232-CB71-4EFD-818E-5E48DDDCD23F}">
      <dgm:prSet/>
      <dgm:spPr/>
      <dgm:t>
        <a:bodyPr/>
        <a:lstStyle/>
        <a:p>
          <a:endParaRPr lang="en-US"/>
        </a:p>
      </dgm:t>
    </dgm:pt>
    <dgm:pt modelId="{E1A3560E-3352-4B2C-A1AB-C1A4E7DA6DF2}">
      <dgm:prSet custT="1"/>
      <dgm:spPr/>
      <dgm:t>
        <a:bodyPr/>
        <a:lstStyle/>
        <a:p>
          <a:pPr rtl="0"/>
          <a:r>
            <a:rPr lang="en-US" sz="1400" b="1" dirty="0" err="1" smtClean="0">
              <a:latin typeface="Arial"/>
              <a:cs typeface="Arial"/>
            </a:rPr>
            <a:t>Attività</a:t>
          </a:r>
          <a:r>
            <a:rPr lang="en-US" sz="1400" b="1" dirty="0" smtClean="0">
              <a:latin typeface="Arial"/>
              <a:cs typeface="Arial"/>
            </a:rPr>
            <a:t> di </a:t>
          </a:r>
          <a:r>
            <a:rPr lang="en-US" sz="1400" b="1" dirty="0" err="1" smtClean="0">
              <a:latin typeface="Arial"/>
              <a:cs typeface="Arial"/>
            </a:rPr>
            <a:t>finanziamento</a:t>
          </a:r>
          <a:r>
            <a:rPr lang="en-US" sz="1400" b="1" dirty="0" smtClean="0">
              <a:latin typeface="Arial"/>
              <a:cs typeface="Arial"/>
            </a:rPr>
            <a:t>: </a:t>
          </a:r>
          <a:r>
            <a:rPr lang="en-US" sz="1400" b="1" dirty="0" err="1" smtClean="0">
              <a:latin typeface="Arial"/>
              <a:cs typeface="Arial"/>
            </a:rPr>
            <a:t>Più</a:t>
          </a:r>
          <a:r>
            <a:rPr lang="en-US" sz="1400" b="1" dirty="0" smtClean="0">
              <a:latin typeface="Arial"/>
              <a:cs typeface="Arial"/>
            </a:rPr>
            <a:t> </a:t>
          </a:r>
          <a:r>
            <a:rPr lang="en-US" sz="1400" b="1" dirty="0" err="1" smtClean="0">
              <a:latin typeface="Arial"/>
              <a:cs typeface="Arial"/>
            </a:rPr>
            <a:t>ricorso</a:t>
          </a:r>
          <a:r>
            <a:rPr lang="en-US" sz="1400" b="1" dirty="0" smtClean="0">
              <a:latin typeface="Arial"/>
              <a:cs typeface="Arial"/>
            </a:rPr>
            <a:t> </a:t>
          </a:r>
          <a:r>
            <a:rPr lang="en-US" sz="1400" b="1" dirty="0" err="1" smtClean="0">
              <a:latin typeface="Arial"/>
              <a:cs typeface="Arial"/>
            </a:rPr>
            <a:t>ai</a:t>
          </a:r>
          <a:r>
            <a:rPr lang="en-US" sz="1400" b="1" dirty="0" smtClean="0">
              <a:latin typeface="Arial"/>
              <a:cs typeface="Arial"/>
            </a:rPr>
            <a:t> </a:t>
          </a:r>
          <a:r>
            <a:rPr lang="en-US" sz="1400" b="1" dirty="0" err="1" smtClean="0">
              <a:latin typeface="Arial"/>
              <a:cs typeface="Arial"/>
            </a:rPr>
            <a:t>terzi</a:t>
          </a:r>
          <a:endParaRPr lang="en-US" sz="1400" b="1" dirty="0">
            <a:latin typeface="Arial"/>
            <a:cs typeface="Arial"/>
          </a:endParaRPr>
        </a:p>
      </dgm:t>
    </dgm:pt>
    <dgm:pt modelId="{D860C09F-1FE8-48D7-BFE4-7B3A334C81EA}" type="parTrans" cxnId="{ED117734-525B-4EEF-ADB5-99183562EE94}">
      <dgm:prSet/>
      <dgm:spPr/>
      <dgm:t>
        <a:bodyPr/>
        <a:lstStyle/>
        <a:p>
          <a:endParaRPr lang="en-US"/>
        </a:p>
      </dgm:t>
    </dgm:pt>
    <dgm:pt modelId="{3E4D4B7F-3E84-44E6-9253-FE273C7185A6}" type="sibTrans" cxnId="{ED117734-525B-4EEF-ADB5-99183562EE94}">
      <dgm:prSet/>
      <dgm:spPr/>
      <dgm:t>
        <a:bodyPr/>
        <a:lstStyle/>
        <a:p>
          <a:endParaRPr lang="en-US"/>
        </a:p>
      </dgm:t>
    </dgm:pt>
    <dgm:pt modelId="{A2EC5720-8985-49DE-95EB-B292A0FCE7CE}">
      <dgm:prSet custT="1"/>
      <dgm:spPr/>
      <dgm:t>
        <a:bodyPr/>
        <a:lstStyle/>
        <a:p>
          <a:pPr rtl="0"/>
          <a:r>
            <a:rPr lang="en-US" sz="1400" b="1" dirty="0" err="1" smtClean="0">
              <a:latin typeface="Arial"/>
              <a:cs typeface="Arial"/>
            </a:rPr>
            <a:t>Attività</a:t>
          </a:r>
          <a:r>
            <a:rPr lang="en-US" sz="1400" b="1" dirty="0" smtClean="0">
              <a:latin typeface="Arial"/>
              <a:cs typeface="Arial"/>
            </a:rPr>
            <a:t> di </a:t>
          </a:r>
          <a:r>
            <a:rPr lang="en-US" sz="1400" b="1" dirty="0" err="1" smtClean="0">
              <a:latin typeface="Arial"/>
              <a:cs typeface="Arial"/>
            </a:rPr>
            <a:t>investimento</a:t>
          </a:r>
          <a:r>
            <a:rPr lang="en-US" sz="1400" b="1" dirty="0" smtClean="0">
              <a:latin typeface="Arial"/>
              <a:cs typeface="Arial"/>
            </a:rPr>
            <a:t>: MENO </a:t>
          </a:r>
          <a:r>
            <a:rPr lang="en-US" sz="1400" b="1" dirty="0" err="1" smtClean="0">
              <a:latin typeface="Arial"/>
              <a:cs typeface="Arial"/>
            </a:rPr>
            <a:t>investimenti</a:t>
          </a:r>
          <a:endParaRPr lang="en-US" sz="1400" b="1" dirty="0">
            <a:latin typeface="Arial"/>
            <a:cs typeface="Arial"/>
          </a:endParaRPr>
        </a:p>
      </dgm:t>
    </dgm:pt>
    <dgm:pt modelId="{FABFA2DD-85AD-4E26-BF78-645B4C16AD93}" type="parTrans" cxnId="{97392572-5033-44EE-BC5F-D07DA51B6C4B}">
      <dgm:prSet/>
      <dgm:spPr/>
      <dgm:t>
        <a:bodyPr/>
        <a:lstStyle/>
        <a:p>
          <a:endParaRPr lang="en-US"/>
        </a:p>
      </dgm:t>
    </dgm:pt>
    <dgm:pt modelId="{F4E20BBE-E899-452A-A52B-F141374A345D}" type="sibTrans" cxnId="{97392572-5033-44EE-BC5F-D07DA51B6C4B}">
      <dgm:prSet/>
      <dgm:spPr/>
      <dgm:t>
        <a:bodyPr/>
        <a:lstStyle/>
        <a:p>
          <a:endParaRPr lang="en-US"/>
        </a:p>
      </dgm:t>
    </dgm:pt>
    <dgm:pt modelId="{2AC888DB-A362-4F6B-A1C6-7635EA94AFDA}">
      <dgm:prSet custT="1"/>
      <dgm:spPr/>
      <dgm:t>
        <a:bodyPr/>
        <a:lstStyle/>
        <a:p>
          <a:pPr rtl="0"/>
          <a:r>
            <a:rPr lang="en-US" sz="1100" b="1" dirty="0" err="1" smtClean="0">
              <a:latin typeface="Arial"/>
              <a:cs typeface="Arial"/>
            </a:rPr>
            <a:t>pIù</a:t>
          </a:r>
          <a:r>
            <a:rPr lang="en-US" sz="1100" b="1" dirty="0" smtClean="0">
              <a:latin typeface="Arial"/>
              <a:cs typeface="Arial"/>
            </a:rPr>
            <a:t> </a:t>
          </a:r>
          <a:r>
            <a:rPr lang="en-US" sz="1100" b="1" dirty="0" err="1" smtClean="0">
              <a:latin typeface="Arial"/>
              <a:cs typeface="Arial"/>
            </a:rPr>
            <a:t>oneri</a:t>
          </a:r>
          <a:r>
            <a:rPr lang="en-US" sz="1100" b="1" dirty="0" smtClean="0">
              <a:latin typeface="Arial"/>
              <a:cs typeface="Arial"/>
            </a:rPr>
            <a:t> </a:t>
          </a:r>
          <a:r>
            <a:rPr lang="en-US" sz="1100" b="1" dirty="0" err="1" smtClean="0">
              <a:latin typeface="Arial"/>
              <a:cs typeface="Arial"/>
            </a:rPr>
            <a:t>finanziari</a:t>
          </a:r>
          <a:endParaRPr lang="en-US" sz="1100" b="1" dirty="0">
            <a:latin typeface="Arial"/>
            <a:cs typeface="Arial"/>
          </a:endParaRPr>
        </a:p>
      </dgm:t>
    </dgm:pt>
    <dgm:pt modelId="{93C79F90-03F1-4DB6-B56B-DF0E3500473E}" type="parTrans" cxnId="{F2F306A4-0808-4B2D-88DF-D2372C3ED313}">
      <dgm:prSet/>
      <dgm:spPr/>
      <dgm:t>
        <a:bodyPr/>
        <a:lstStyle/>
        <a:p>
          <a:endParaRPr lang="en-US"/>
        </a:p>
      </dgm:t>
    </dgm:pt>
    <dgm:pt modelId="{11E34875-F833-47F3-AD1D-F5DFCEF35406}" type="sibTrans" cxnId="{F2F306A4-0808-4B2D-88DF-D2372C3ED313}">
      <dgm:prSet/>
      <dgm:spPr/>
      <dgm:t>
        <a:bodyPr/>
        <a:lstStyle/>
        <a:p>
          <a:endParaRPr lang="en-US"/>
        </a:p>
      </dgm:t>
    </dgm:pt>
    <dgm:pt modelId="{964300E2-4512-454A-8BC1-516F66BF4C05}">
      <dgm:prSet custT="1"/>
      <dgm:spPr/>
      <dgm:t>
        <a:bodyPr/>
        <a:lstStyle/>
        <a:p>
          <a:pPr rtl="0"/>
          <a:r>
            <a:rPr lang="en-US" sz="1000" b="1" dirty="0" err="1" smtClean="0">
              <a:latin typeface="Arial"/>
              <a:cs typeface="Arial"/>
            </a:rPr>
            <a:t>Meno</a:t>
          </a:r>
          <a:r>
            <a:rPr lang="en-US" sz="1000" b="1" dirty="0" smtClean="0">
              <a:latin typeface="Arial"/>
              <a:cs typeface="Arial"/>
            </a:rPr>
            <a:t> </a:t>
          </a:r>
          <a:r>
            <a:rPr lang="en-US" sz="1000" b="1" dirty="0" err="1" smtClean="0">
              <a:latin typeface="Arial"/>
              <a:cs typeface="Arial"/>
            </a:rPr>
            <a:t>ricavi</a:t>
          </a:r>
          <a:r>
            <a:rPr lang="en-US" sz="1000" b="1" dirty="0" smtClean="0">
              <a:latin typeface="Arial"/>
              <a:cs typeface="Arial"/>
            </a:rPr>
            <a:t> </a:t>
          </a:r>
          <a:r>
            <a:rPr lang="en-US" sz="1000" b="1" dirty="0" err="1" smtClean="0">
              <a:latin typeface="Arial"/>
              <a:cs typeface="Arial"/>
            </a:rPr>
            <a:t>operativi</a:t>
          </a:r>
          <a:r>
            <a:rPr lang="en-US" sz="1000" b="1" dirty="0" smtClean="0">
              <a:latin typeface="Arial"/>
              <a:cs typeface="Arial"/>
            </a:rPr>
            <a:t> (</a:t>
          </a:r>
          <a:r>
            <a:rPr lang="en-US" sz="1000" b="1" dirty="0" err="1" smtClean="0">
              <a:latin typeface="Arial"/>
              <a:cs typeface="Arial"/>
            </a:rPr>
            <a:t>entrate</a:t>
          </a:r>
          <a:r>
            <a:rPr lang="en-US" sz="1000" b="1" dirty="0" smtClean="0">
              <a:latin typeface="Arial"/>
              <a:cs typeface="Arial"/>
            </a:rPr>
            <a:t>)</a:t>
          </a:r>
          <a:endParaRPr lang="en-US" sz="1000" b="1" dirty="0">
            <a:latin typeface="Arial"/>
            <a:cs typeface="Arial"/>
          </a:endParaRPr>
        </a:p>
      </dgm:t>
    </dgm:pt>
    <dgm:pt modelId="{C5822691-A16E-4245-B874-50F86A34A404}" type="parTrans" cxnId="{519DDDEB-6D43-4B6F-83FE-55FA28F7DD0E}">
      <dgm:prSet/>
      <dgm:spPr/>
      <dgm:t>
        <a:bodyPr/>
        <a:lstStyle/>
        <a:p>
          <a:endParaRPr lang="en-US"/>
        </a:p>
      </dgm:t>
    </dgm:pt>
    <dgm:pt modelId="{C079CBB2-32FF-4465-85B3-1CFEBF5A1652}" type="sibTrans" cxnId="{519DDDEB-6D43-4B6F-83FE-55FA28F7DD0E}">
      <dgm:prSet/>
      <dgm:spPr/>
      <dgm:t>
        <a:bodyPr/>
        <a:lstStyle/>
        <a:p>
          <a:endParaRPr lang="en-US"/>
        </a:p>
      </dgm:t>
    </dgm:pt>
    <dgm:pt modelId="{9111BDEF-FE51-4ADB-989C-A15B2DE5E93B}">
      <dgm:prSet custT="1"/>
      <dgm:spPr/>
      <dgm:t>
        <a:bodyPr/>
        <a:lstStyle/>
        <a:p>
          <a:pPr rtl="0"/>
          <a:r>
            <a:rPr lang="en-US" sz="1000" b="1" dirty="0" err="1" smtClean="0">
              <a:latin typeface="Arial"/>
              <a:cs typeface="Arial"/>
            </a:rPr>
            <a:t>Più</a:t>
          </a:r>
          <a:r>
            <a:rPr lang="en-US" sz="1000" b="1" dirty="0" smtClean="0">
              <a:latin typeface="Arial"/>
              <a:cs typeface="Arial"/>
            </a:rPr>
            <a:t> </a:t>
          </a:r>
          <a:r>
            <a:rPr lang="en-US" sz="1000" b="1" dirty="0" err="1" smtClean="0">
              <a:latin typeface="Arial"/>
              <a:cs typeface="Arial"/>
            </a:rPr>
            <a:t>costi</a:t>
          </a:r>
          <a:r>
            <a:rPr lang="en-US" sz="1000" b="1" dirty="0" smtClean="0">
              <a:latin typeface="Arial"/>
              <a:cs typeface="Arial"/>
            </a:rPr>
            <a:t> </a:t>
          </a:r>
          <a:r>
            <a:rPr lang="en-US" sz="1000" b="1" dirty="0" err="1" smtClean="0">
              <a:latin typeface="Arial"/>
              <a:cs typeface="Arial"/>
            </a:rPr>
            <a:t>operativi</a:t>
          </a:r>
          <a:r>
            <a:rPr lang="en-US" sz="1000" b="1" dirty="0" smtClean="0">
              <a:latin typeface="Arial"/>
              <a:cs typeface="Arial"/>
            </a:rPr>
            <a:t> (</a:t>
          </a:r>
          <a:r>
            <a:rPr lang="en-US" sz="1000" b="1" dirty="0" err="1" smtClean="0">
              <a:latin typeface="Arial"/>
              <a:cs typeface="Arial"/>
            </a:rPr>
            <a:t>uscite</a:t>
          </a:r>
          <a:r>
            <a:rPr lang="en-US" sz="1100" b="1" dirty="0" smtClean="0">
              <a:latin typeface="Arial"/>
              <a:cs typeface="Arial"/>
            </a:rPr>
            <a:t>)</a:t>
          </a:r>
          <a:endParaRPr lang="en-US" sz="1100" b="1" dirty="0">
            <a:latin typeface="Arial"/>
            <a:cs typeface="Arial"/>
          </a:endParaRPr>
        </a:p>
      </dgm:t>
    </dgm:pt>
    <dgm:pt modelId="{237AE62E-F7A9-4052-96DD-C54871789B81}" type="parTrans" cxnId="{113EC24E-076C-4019-BC29-6ED4246A61D8}">
      <dgm:prSet/>
      <dgm:spPr/>
      <dgm:t>
        <a:bodyPr/>
        <a:lstStyle/>
        <a:p>
          <a:endParaRPr lang="en-US"/>
        </a:p>
      </dgm:t>
    </dgm:pt>
    <dgm:pt modelId="{A172ED31-809C-4AAB-A618-7E1A39D99C81}" type="sibTrans" cxnId="{113EC24E-076C-4019-BC29-6ED4246A61D8}">
      <dgm:prSet/>
      <dgm:spPr/>
      <dgm:t>
        <a:bodyPr/>
        <a:lstStyle/>
        <a:p>
          <a:endParaRPr lang="en-US"/>
        </a:p>
      </dgm:t>
    </dgm:pt>
    <dgm:pt modelId="{4D9D0DC1-08DD-4DBA-80A4-1FDE04CDC473}" type="pres">
      <dgm:prSet presAssocID="{5019D4D7-3BEA-4085-A91C-628B1FB6248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40A598-F963-4711-BA54-4E86F2365B72}" type="pres">
      <dgm:prSet presAssocID="{5019D4D7-3BEA-4085-A91C-628B1FB62481}" presName="wedge1" presStyleLbl="node1" presStyleIdx="0" presStyleCnt="3"/>
      <dgm:spPr/>
      <dgm:t>
        <a:bodyPr/>
        <a:lstStyle/>
        <a:p>
          <a:endParaRPr lang="en-US"/>
        </a:p>
      </dgm:t>
    </dgm:pt>
    <dgm:pt modelId="{F41A2F15-E924-4DC4-AF3A-553C5DB2CFC5}" type="pres">
      <dgm:prSet presAssocID="{5019D4D7-3BEA-4085-A91C-628B1FB62481}" presName="dummy1a" presStyleCnt="0"/>
      <dgm:spPr/>
      <dgm:t>
        <a:bodyPr/>
        <a:lstStyle/>
        <a:p>
          <a:endParaRPr lang="en-US"/>
        </a:p>
      </dgm:t>
    </dgm:pt>
    <dgm:pt modelId="{C3C0164C-D514-45B1-8865-9E6393A49B5B}" type="pres">
      <dgm:prSet presAssocID="{5019D4D7-3BEA-4085-A91C-628B1FB62481}" presName="dummy1b" presStyleCnt="0"/>
      <dgm:spPr/>
      <dgm:t>
        <a:bodyPr/>
        <a:lstStyle/>
        <a:p>
          <a:endParaRPr lang="en-US"/>
        </a:p>
      </dgm:t>
    </dgm:pt>
    <dgm:pt modelId="{9855C228-FEA0-4A39-A0E2-0ABFEF556853}" type="pres">
      <dgm:prSet presAssocID="{5019D4D7-3BEA-4085-A91C-628B1FB6248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6B4F7-AD8D-445E-99DC-A4A51EABC72C}" type="pres">
      <dgm:prSet presAssocID="{5019D4D7-3BEA-4085-A91C-628B1FB62481}" presName="wedge2" presStyleLbl="node1" presStyleIdx="1" presStyleCnt="3"/>
      <dgm:spPr/>
      <dgm:t>
        <a:bodyPr/>
        <a:lstStyle/>
        <a:p>
          <a:endParaRPr lang="en-US"/>
        </a:p>
      </dgm:t>
    </dgm:pt>
    <dgm:pt modelId="{7614E7E8-B232-4299-B90D-FACEF33EBF3D}" type="pres">
      <dgm:prSet presAssocID="{5019D4D7-3BEA-4085-A91C-628B1FB62481}" presName="dummy2a" presStyleCnt="0"/>
      <dgm:spPr/>
      <dgm:t>
        <a:bodyPr/>
        <a:lstStyle/>
        <a:p>
          <a:endParaRPr lang="en-US"/>
        </a:p>
      </dgm:t>
    </dgm:pt>
    <dgm:pt modelId="{96F56519-C600-4B0A-8CA6-68547D1C5025}" type="pres">
      <dgm:prSet presAssocID="{5019D4D7-3BEA-4085-A91C-628B1FB62481}" presName="dummy2b" presStyleCnt="0"/>
      <dgm:spPr/>
      <dgm:t>
        <a:bodyPr/>
        <a:lstStyle/>
        <a:p>
          <a:endParaRPr lang="en-US"/>
        </a:p>
      </dgm:t>
    </dgm:pt>
    <dgm:pt modelId="{CE28EED2-8219-4094-8276-2E57D69A072B}" type="pres">
      <dgm:prSet presAssocID="{5019D4D7-3BEA-4085-A91C-628B1FB6248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BAA653-3C2A-42A9-B0AE-E662F097A373}" type="pres">
      <dgm:prSet presAssocID="{5019D4D7-3BEA-4085-A91C-628B1FB62481}" presName="wedge3" presStyleLbl="node1" presStyleIdx="2" presStyleCnt="3"/>
      <dgm:spPr/>
      <dgm:t>
        <a:bodyPr/>
        <a:lstStyle/>
        <a:p>
          <a:endParaRPr lang="en-US"/>
        </a:p>
      </dgm:t>
    </dgm:pt>
    <dgm:pt modelId="{E8870943-554A-462C-9C6A-52A67ABAE427}" type="pres">
      <dgm:prSet presAssocID="{5019D4D7-3BEA-4085-A91C-628B1FB62481}" presName="dummy3a" presStyleCnt="0"/>
      <dgm:spPr/>
      <dgm:t>
        <a:bodyPr/>
        <a:lstStyle/>
        <a:p>
          <a:endParaRPr lang="en-US"/>
        </a:p>
      </dgm:t>
    </dgm:pt>
    <dgm:pt modelId="{110110FC-D861-47C9-B6A7-2130EF60A164}" type="pres">
      <dgm:prSet presAssocID="{5019D4D7-3BEA-4085-A91C-628B1FB62481}" presName="dummy3b" presStyleCnt="0"/>
      <dgm:spPr/>
      <dgm:t>
        <a:bodyPr/>
        <a:lstStyle/>
        <a:p>
          <a:endParaRPr lang="en-US"/>
        </a:p>
      </dgm:t>
    </dgm:pt>
    <dgm:pt modelId="{C3ADDA0C-E277-45EC-AD83-27F73E6696C5}" type="pres">
      <dgm:prSet presAssocID="{5019D4D7-3BEA-4085-A91C-628B1FB6248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77C9B-5A5A-4F18-AD5A-054B2C6B99F6}" type="pres">
      <dgm:prSet presAssocID="{D0DD6200-EE1C-4EDA-86E9-4C04F8E31F89}" presName="arrowWedge1" presStyleLbl="fgSibTrans2D1" presStyleIdx="0" presStyleCnt="3"/>
      <dgm:spPr>
        <a:solidFill>
          <a:srgbClr val="89A927"/>
        </a:solidFill>
      </dgm:spPr>
      <dgm:t>
        <a:bodyPr/>
        <a:lstStyle/>
        <a:p>
          <a:endParaRPr lang="en-US"/>
        </a:p>
      </dgm:t>
    </dgm:pt>
    <dgm:pt modelId="{F4F110B5-B41A-415F-82D0-25695CC4D742}" type="pres">
      <dgm:prSet presAssocID="{3E4D4B7F-3E84-44E6-9253-FE273C7185A6}" presName="arrowWedge2" presStyleLbl="fgSibTrans2D1" presStyleIdx="1" presStyleCnt="3"/>
      <dgm:spPr>
        <a:solidFill>
          <a:srgbClr val="89A927"/>
        </a:solidFill>
      </dgm:spPr>
      <dgm:t>
        <a:bodyPr/>
        <a:lstStyle/>
        <a:p>
          <a:endParaRPr lang="en-US"/>
        </a:p>
      </dgm:t>
    </dgm:pt>
    <dgm:pt modelId="{673068F3-9DF1-42FA-B1F5-515C246D89AC}" type="pres">
      <dgm:prSet presAssocID="{F4E20BBE-E899-452A-A52B-F141374A345D}" presName="arrowWedge3" presStyleLbl="fgSibTrans2D1" presStyleIdx="2" presStyleCnt="3"/>
      <dgm:spPr>
        <a:solidFill>
          <a:srgbClr val="89A927"/>
        </a:solidFill>
      </dgm:spPr>
      <dgm:t>
        <a:bodyPr/>
        <a:lstStyle/>
        <a:p>
          <a:endParaRPr lang="en-US"/>
        </a:p>
      </dgm:t>
    </dgm:pt>
  </dgm:ptLst>
  <dgm:cxnLst>
    <dgm:cxn modelId="{B1F5DD3E-346E-7247-9541-4530CC3C59E6}" type="presOf" srcId="{964300E2-4512-454A-8BC1-516F66BF4C05}" destId="{C3ADDA0C-E277-45EC-AD83-27F73E6696C5}" srcOrd="1" destOrd="1" presId="urn:microsoft.com/office/officeart/2005/8/layout/cycle8"/>
    <dgm:cxn modelId="{61ADB6EA-EAA9-AC44-808D-826CEBE6B16D}" type="presOf" srcId="{E1A3560E-3352-4B2C-A1AB-C1A4E7DA6DF2}" destId="{EF76B4F7-AD8D-445E-99DC-A4A51EABC72C}" srcOrd="0" destOrd="0" presId="urn:microsoft.com/office/officeart/2005/8/layout/cycle8"/>
    <dgm:cxn modelId="{75B464CA-0530-9C48-BB5A-7FFF2B768099}" type="presOf" srcId="{8E07AB85-AEC1-447A-88D7-96D71E1E3C3E}" destId="{6240A598-F963-4711-BA54-4E86F2365B72}" srcOrd="0" destOrd="0" presId="urn:microsoft.com/office/officeart/2005/8/layout/cycle8"/>
    <dgm:cxn modelId="{40CBC93D-8E37-C24F-ABE3-529A5B34F6B0}" type="presOf" srcId="{9111BDEF-FE51-4ADB-989C-A15B2DE5E93B}" destId="{3BBAA653-3C2A-42A9-B0AE-E662F097A373}" srcOrd="0" destOrd="2" presId="urn:microsoft.com/office/officeart/2005/8/layout/cycle8"/>
    <dgm:cxn modelId="{F2F306A4-0808-4B2D-88DF-D2372C3ED313}" srcId="{E1A3560E-3352-4B2C-A1AB-C1A4E7DA6DF2}" destId="{2AC888DB-A362-4F6B-A1C6-7635EA94AFDA}" srcOrd="0" destOrd="0" parTransId="{93C79F90-03F1-4DB6-B56B-DF0E3500473E}" sibTransId="{11E34875-F833-47F3-AD1D-F5DFCEF35406}"/>
    <dgm:cxn modelId="{97392572-5033-44EE-BC5F-D07DA51B6C4B}" srcId="{5019D4D7-3BEA-4085-A91C-628B1FB62481}" destId="{A2EC5720-8985-49DE-95EB-B292A0FCE7CE}" srcOrd="2" destOrd="0" parTransId="{FABFA2DD-85AD-4E26-BF78-645B4C16AD93}" sibTransId="{F4E20BBE-E899-452A-A52B-F141374A345D}"/>
    <dgm:cxn modelId="{ED117734-525B-4EEF-ADB5-99183562EE94}" srcId="{5019D4D7-3BEA-4085-A91C-628B1FB62481}" destId="{E1A3560E-3352-4B2C-A1AB-C1A4E7DA6DF2}" srcOrd="1" destOrd="0" parTransId="{D860C09F-1FE8-48D7-BFE4-7B3A334C81EA}" sibTransId="{3E4D4B7F-3E84-44E6-9253-FE273C7185A6}"/>
    <dgm:cxn modelId="{FC789579-957C-7748-897D-D9004FCC9421}" type="presOf" srcId="{2AC888DB-A362-4F6B-A1C6-7635EA94AFDA}" destId="{EF76B4F7-AD8D-445E-99DC-A4A51EABC72C}" srcOrd="0" destOrd="1" presId="urn:microsoft.com/office/officeart/2005/8/layout/cycle8"/>
    <dgm:cxn modelId="{6289E232-CB71-4EFD-818E-5E48DDDCD23F}" srcId="{5019D4D7-3BEA-4085-A91C-628B1FB62481}" destId="{8E07AB85-AEC1-447A-88D7-96D71E1E3C3E}" srcOrd="0" destOrd="0" parTransId="{D2A82514-9098-4BA9-B3AB-164EEADE5DE7}" sibTransId="{D0DD6200-EE1C-4EDA-86E9-4C04F8E31F89}"/>
    <dgm:cxn modelId="{3DD98A54-58A2-8646-A4A3-8C18D00C58DE}" type="presOf" srcId="{8E07AB85-AEC1-447A-88D7-96D71E1E3C3E}" destId="{9855C228-FEA0-4A39-A0E2-0ABFEF556853}" srcOrd="1" destOrd="0" presId="urn:microsoft.com/office/officeart/2005/8/layout/cycle8"/>
    <dgm:cxn modelId="{113EC24E-076C-4019-BC29-6ED4246A61D8}" srcId="{A2EC5720-8985-49DE-95EB-B292A0FCE7CE}" destId="{9111BDEF-FE51-4ADB-989C-A15B2DE5E93B}" srcOrd="1" destOrd="0" parTransId="{237AE62E-F7A9-4052-96DD-C54871789B81}" sibTransId="{A172ED31-809C-4AAB-A618-7E1A39D99C81}"/>
    <dgm:cxn modelId="{B50F9E57-D06F-1741-BED1-E66668E575F0}" type="presOf" srcId="{2AC888DB-A362-4F6B-A1C6-7635EA94AFDA}" destId="{CE28EED2-8219-4094-8276-2E57D69A072B}" srcOrd="1" destOrd="1" presId="urn:microsoft.com/office/officeart/2005/8/layout/cycle8"/>
    <dgm:cxn modelId="{B633CC83-E1E8-664A-B3B7-FE35ED114A56}" type="presOf" srcId="{A2EC5720-8985-49DE-95EB-B292A0FCE7CE}" destId="{C3ADDA0C-E277-45EC-AD83-27F73E6696C5}" srcOrd="1" destOrd="0" presId="urn:microsoft.com/office/officeart/2005/8/layout/cycle8"/>
    <dgm:cxn modelId="{8FCFBA95-009B-2E4C-B0A0-C0E82AA2F134}" type="presOf" srcId="{A2EC5720-8985-49DE-95EB-B292A0FCE7CE}" destId="{3BBAA653-3C2A-42A9-B0AE-E662F097A373}" srcOrd="0" destOrd="0" presId="urn:microsoft.com/office/officeart/2005/8/layout/cycle8"/>
    <dgm:cxn modelId="{F4C2D11B-847E-4E4E-A5A0-A44E58415550}" type="presOf" srcId="{964300E2-4512-454A-8BC1-516F66BF4C05}" destId="{3BBAA653-3C2A-42A9-B0AE-E662F097A373}" srcOrd="0" destOrd="1" presId="urn:microsoft.com/office/officeart/2005/8/layout/cycle8"/>
    <dgm:cxn modelId="{852773DE-242E-4945-8227-5246C71F02FC}" type="presOf" srcId="{E1A3560E-3352-4B2C-A1AB-C1A4E7DA6DF2}" destId="{CE28EED2-8219-4094-8276-2E57D69A072B}" srcOrd="1" destOrd="0" presId="urn:microsoft.com/office/officeart/2005/8/layout/cycle8"/>
    <dgm:cxn modelId="{519DDDEB-6D43-4B6F-83FE-55FA28F7DD0E}" srcId="{A2EC5720-8985-49DE-95EB-B292A0FCE7CE}" destId="{964300E2-4512-454A-8BC1-516F66BF4C05}" srcOrd="0" destOrd="0" parTransId="{C5822691-A16E-4245-B874-50F86A34A404}" sibTransId="{C079CBB2-32FF-4465-85B3-1CFEBF5A1652}"/>
    <dgm:cxn modelId="{FADE77DF-DF7F-0C4B-A8B3-D95D37C894D0}" type="presOf" srcId="{5019D4D7-3BEA-4085-A91C-628B1FB62481}" destId="{4D9D0DC1-08DD-4DBA-80A4-1FDE04CDC473}" srcOrd="0" destOrd="0" presId="urn:microsoft.com/office/officeart/2005/8/layout/cycle8"/>
    <dgm:cxn modelId="{E292F6A6-4AB0-994A-8E70-DB63B2803969}" type="presOf" srcId="{9111BDEF-FE51-4ADB-989C-A15B2DE5E93B}" destId="{C3ADDA0C-E277-45EC-AD83-27F73E6696C5}" srcOrd="1" destOrd="2" presId="urn:microsoft.com/office/officeart/2005/8/layout/cycle8"/>
    <dgm:cxn modelId="{6ABB2803-DC2E-F14A-B6F4-0D1523D9D0A5}" type="presParOf" srcId="{4D9D0DC1-08DD-4DBA-80A4-1FDE04CDC473}" destId="{6240A598-F963-4711-BA54-4E86F2365B72}" srcOrd="0" destOrd="0" presId="urn:microsoft.com/office/officeart/2005/8/layout/cycle8"/>
    <dgm:cxn modelId="{7C9043C6-282F-3B47-9D61-8723902BE66E}" type="presParOf" srcId="{4D9D0DC1-08DD-4DBA-80A4-1FDE04CDC473}" destId="{F41A2F15-E924-4DC4-AF3A-553C5DB2CFC5}" srcOrd="1" destOrd="0" presId="urn:microsoft.com/office/officeart/2005/8/layout/cycle8"/>
    <dgm:cxn modelId="{0F661A7F-7E47-FF4B-B822-47EEFD5E9D42}" type="presParOf" srcId="{4D9D0DC1-08DD-4DBA-80A4-1FDE04CDC473}" destId="{C3C0164C-D514-45B1-8865-9E6393A49B5B}" srcOrd="2" destOrd="0" presId="urn:microsoft.com/office/officeart/2005/8/layout/cycle8"/>
    <dgm:cxn modelId="{94678325-BF35-8440-810F-F2E31B42C832}" type="presParOf" srcId="{4D9D0DC1-08DD-4DBA-80A4-1FDE04CDC473}" destId="{9855C228-FEA0-4A39-A0E2-0ABFEF556853}" srcOrd="3" destOrd="0" presId="urn:microsoft.com/office/officeart/2005/8/layout/cycle8"/>
    <dgm:cxn modelId="{844A0D13-1B50-4D41-A3B2-AC238EE6C68A}" type="presParOf" srcId="{4D9D0DC1-08DD-4DBA-80A4-1FDE04CDC473}" destId="{EF76B4F7-AD8D-445E-99DC-A4A51EABC72C}" srcOrd="4" destOrd="0" presId="urn:microsoft.com/office/officeart/2005/8/layout/cycle8"/>
    <dgm:cxn modelId="{572D0208-E7FE-9E4F-8216-1DAAF17E3487}" type="presParOf" srcId="{4D9D0DC1-08DD-4DBA-80A4-1FDE04CDC473}" destId="{7614E7E8-B232-4299-B90D-FACEF33EBF3D}" srcOrd="5" destOrd="0" presId="urn:microsoft.com/office/officeart/2005/8/layout/cycle8"/>
    <dgm:cxn modelId="{EEF7A1E5-AD28-C74A-BC24-5E23414C09FA}" type="presParOf" srcId="{4D9D0DC1-08DD-4DBA-80A4-1FDE04CDC473}" destId="{96F56519-C600-4B0A-8CA6-68547D1C5025}" srcOrd="6" destOrd="0" presId="urn:microsoft.com/office/officeart/2005/8/layout/cycle8"/>
    <dgm:cxn modelId="{D0AE6D23-E82E-EF44-A570-D319B49C96D8}" type="presParOf" srcId="{4D9D0DC1-08DD-4DBA-80A4-1FDE04CDC473}" destId="{CE28EED2-8219-4094-8276-2E57D69A072B}" srcOrd="7" destOrd="0" presId="urn:microsoft.com/office/officeart/2005/8/layout/cycle8"/>
    <dgm:cxn modelId="{E1BBEE63-2C22-8F44-B690-84D14C6F1F40}" type="presParOf" srcId="{4D9D0DC1-08DD-4DBA-80A4-1FDE04CDC473}" destId="{3BBAA653-3C2A-42A9-B0AE-E662F097A373}" srcOrd="8" destOrd="0" presId="urn:microsoft.com/office/officeart/2005/8/layout/cycle8"/>
    <dgm:cxn modelId="{61F48F8A-343E-5242-B487-805993796E9C}" type="presParOf" srcId="{4D9D0DC1-08DD-4DBA-80A4-1FDE04CDC473}" destId="{E8870943-554A-462C-9C6A-52A67ABAE427}" srcOrd="9" destOrd="0" presId="urn:microsoft.com/office/officeart/2005/8/layout/cycle8"/>
    <dgm:cxn modelId="{A03708F9-AD56-F04C-86A4-F607389D9043}" type="presParOf" srcId="{4D9D0DC1-08DD-4DBA-80A4-1FDE04CDC473}" destId="{110110FC-D861-47C9-B6A7-2130EF60A164}" srcOrd="10" destOrd="0" presId="urn:microsoft.com/office/officeart/2005/8/layout/cycle8"/>
    <dgm:cxn modelId="{AD767360-A0AB-6549-BC1E-4E085B183EC2}" type="presParOf" srcId="{4D9D0DC1-08DD-4DBA-80A4-1FDE04CDC473}" destId="{C3ADDA0C-E277-45EC-AD83-27F73E6696C5}" srcOrd="11" destOrd="0" presId="urn:microsoft.com/office/officeart/2005/8/layout/cycle8"/>
    <dgm:cxn modelId="{4FE19A4C-E2BA-6846-86A6-122F6A068588}" type="presParOf" srcId="{4D9D0DC1-08DD-4DBA-80A4-1FDE04CDC473}" destId="{C9F77C9B-5A5A-4F18-AD5A-054B2C6B99F6}" srcOrd="12" destOrd="0" presId="urn:microsoft.com/office/officeart/2005/8/layout/cycle8"/>
    <dgm:cxn modelId="{F04EEE27-BC1B-374D-A848-CEEE50F351FE}" type="presParOf" srcId="{4D9D0DC1-08DD-4DBA-80A4-1FDE04CDC473}" destId="{F4F110B5-B41A-415F-82D0-25695CC4D742}" srcOrd="13" destOrd="0" presId="urn:microsoft.com/office/officeart/2005/8/layout/cycle8"/>
    <dgm:cxn modelId="{F55E444C-991C-864F-A628-F992A36D81C1}" type="presParOf" srcId="{4D9D0DC1-08DD-4DBA-80A4-1FDE04CDC473}" destId="{673068F3-9DF1-42FA-B1F5-515C246D89A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1"/>
          </a:xfrm>
          <a:prstGeom prst="rect">
            <a:avLst/>
          </a:prstGeom>
        </p:spPr>
        <p:txBody>
          <a:bodyPr vert="horz" lIns="92729" tIns="46365" rIns="92729" bIns="46365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1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23758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1"/>
          </a:xfrm>
          <a:prstGeom prst="rect">
            <a:avLst/>
          </a:prstGeom>
        </p:spPr>
        <p:txBody>
          <a:bodyPr vert="horz" lIns="92729" tIns="46365" rIns="92729" bIns="46365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1"/>
          </a:xfrm>
          <a:prstGeom prst="rect">
            <a:avLst/>
          </a:prstGeom>
        </p:spPr>
        <p:txBody>
          <a:bodyPr vert="horz" lIns="92729" tIns="46365" rIns="92729" bIns="46365" rtlCol="0"/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61A030D-3AEE-334E-B15D-E01EE3BB7D65}" type="datetime1">
              <a:rPr lang="it-IT" smtClean="0"/>
              <a:pPr>
                <a:defRPr/>
              </a:pPr>
              <a:t>13/06/2019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29" tIns="46365" rIns="92729" bIns="46365" rtlCol="0" anchor="ctr"/>
          <a:lstStyle/>
          <a:p>
            <a:pPr lv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729" tIns="46365" rIns="92729" bIns="46365" rtlCol="0"/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1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1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2F39434-2535-4350-9B02-A38E4C047D2B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71938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3863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154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9991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16798" indent="-27569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02766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43873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4980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2608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67193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08299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74940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mtClean="0"/>
              <a:t>European School of Management Italia (C) Copyright 2004</a:t>
            </a: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23900"/>
            <a:ext cx="4808537" cy="3608388"/>
          </a:xfrm>
          <a:ln/>
        </p:spPr>
      </p:sp>
      <p:sp>
        <p:nvSpPr>
          <p:cNvPr id="2" name="Segnaposto no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6908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Arial" panose="020B0604020202020204" pitchFamily="34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0483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946753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135810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727833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2812413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2693355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338263" y="1182688"/>
            <a:ext cx="7854951" cy="5891212"/>
          </a:xfrm>
          <a:ln/>
        </p:spPr>
      </p:sp>
      <p:sp>
        <p:nvSpPr>
          <p:cNvPr id="79875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987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A9C2BCD-5F11-48A5-8144-A01D4492A6B7}" type="slidenum">
              <a:rPr lang="en-GB" altLang="it-IT" sz="1200"/>
              <a:pPr/>
              <a:t>34</a:t>
            </a:fld>
            <a:endParaRPr lang="en-GB" altLang="it-IT" sz="1200"/>
          </a:p>
        </p:txBody>
      </p:sp>
    </p:spTree>
    <p:extLst>
      <p:ext uri="{BB962C8B-B14F-4D97-AF65-F5344CB8AC3E}">
        <p14:creationId xmlns:p14="http://schemas.microsoft.com/office/powerpoint/2010/main" val="1835727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913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338263" y="1182688"/>
            <a:ext cx="7854951" cy="5891212"/>
          </a:xfrm>
          <a:ln/>
        </p:spPr>
      </p:sp>
      <p:sp>
        <p:nvSpPr>
          <p:cNvPr id="81923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192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52D3B6A-C46A-4EF2-B5C4-E621203E6E65}" type="slidenum">
              <a:rPr lang="en-GB" altLang="it-IT" sz="1200"/>
              <a:pPr/>
              <a:t>35</a:t>
            </a:fld>
            <a:endParaRPr lang="en-GB" altLang="it-IT" sz="1200"/>
          </a:p>
        </p:txBody>
      </p:sp>
    </p:spTree>
    <p:extLst>
      <p:ext uri="{BB962C8B-B14F-4D97-AF65-F5344CB8AC3E}">
        <p14:creationId xmlns:p14="http://schemas.microsoft.com/office/powerpoint/2010/main" val="12132432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338263" y="1182688"/>
            <a:ext cx="7854951" cy="5891212"/>
          </a:xfrm>
          <a:ln/>
        </p:spPr>
      </p:sp>
      <p:sp>
        <p:nvSpPr>
          <p:cNvPr id="83971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397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1720760-74E0-4169-9FD3-B6C857E29844}" type="slidenum">
              <a:rPr lang="en-GB" altLang="it-IT" sz="1200"/>
              <a:pPr/>
              <a:t>36</a:t>
            </a:fld>
            <a:endParaRPr lang="en-GB" altLang="it-IT" sz="1200"/>
          </a:p>
        </p:txBody>
      </p:sp>
    </p:spTree>
    <p:extLst>
      <p:ext uri="{BB962C8B-B14F-4D97-AF65-F5344CB8AC3E}">
        <p14:creationId xmlns:p14="http://schemas.microsoft.com/office/powerpoint/2010/main" val="31045606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4037723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7314409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602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6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96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96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96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96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183162A-D970-4EEF-BA83-941F9769A275}" type="slidenum">
              <a:rPr lang="en-GB" altLang="it-IT" sz="1200"/>
              <a:pPr/>
              <a:t>39</a:t>
            </a:fld>
            <a:endParaRPr lang="en-GB" altLang="it-IT" sz="1200"/>
          </a:p>
        </p:txBody>
      </p:sp>
    </p:spTree>
    <p:extLst>
      <p:ext uri="{BB962C8B-B14F-4D97-AF65-F5344CB8AC3E}">
        <p14:creationId xmlns:p14="http://schemas.microsoft.com/office/powerpoint/2010/main" val="38691690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602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6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96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96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96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96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183162A-D970-4EEF-BA83-941F9769A275}" type="slidenum">
              <a:rPr lang="en-GB" altLang="it-IT" sz="1200"/>
              <a:pPr/>
              <a:t>40</a:t>
            </a:fld>
            <a:endParaRPr lang="en-GB" altLang="it-IT" sz="1200"/>
          </a:p>
        </p:txBody>
      </p:sp>
    </p:spTree>
    <p:extLst>
      <p:ext uri="{BB962C8B-B14F-4D97-AF65-F5344CB8AC3E}">
        <p14:creationId xmlns:p14="http://schemas.microsoft.com/office/powerpoint/2010/main" val="38691690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602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6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96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96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96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96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183162A-D970-4EEF-BA83-941F9769A275}" type="slidenum">
              <a:rPr lang="en-GB" altLang="it-IT" sz="1200"/>
              <a:pPr/>
              <a:t>41</a:t>
            </a:fld>
            <a:endParaRPr lang="en-GB" altLang="it-IT" sz="1200"/>
          </a:p>
        </p:txBody>
      </p:sp>
    </p:spTree>
    <p:extLst>
      <p:ext uri="{BB962C8B-B14F-4D97-AF65-F5344CB8AC3E}">
        <p14:creationId xmlns:p14="http://schemas.microsoft.com/office/powerpoint/2010/main" val="38691690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602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6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96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96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96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96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96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183162A-D970-4EEF-BA83-941F9769A275}" type="slidenum">
              <a:rPr lang="en-GB" altLang="it-IT" sz="1200"/>
              <a:pPr/>
              <a:t>42</a:t>
            </a:fld>
            <a:endParaRPr lang="en-GB" altLang="it-IT" sz="1200"/>
          </a:p>
        </p:txBody>
      </p:sp>
    </p:spTree>
    <p:extLst>
      <p:ext uri="{BB962C8B-B14F-4D97-AF65-F5344CB8AC3E}">
        <p14:creationId xmlns:p14="http://schemas.microsoft.com/office/powerpoint/2010/main" val="38691690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Attenzione anche alle garanzie prestate</a:t>
            </a:r>
            <a:r>
              <a:rPr lang="it-IT" baseline="0" dirty="0" smtClean="0"/>
              <a:t> dalla società e al nuovo punto della nota integrativa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80254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16798" indent="-27569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02766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43873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4980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2608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67193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08299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74940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mtClean="0"/>
              <a:t>European School of Management Italia (C) Copyright 2004</a:t>
            </a:r>
          </a:p>
        </p:txBody>
      </p:sp>
      <p:sp>
        <p:nvSpPr>
          <p:cNvPr id="13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23900"/>
            <a:ext cx="4808537" cy="3608388"/>
          </a:xfrm>
          <a:ln/>
        </p:spPr>
      </p:sp>
    </p:spTree>
    <p:extLst>
      <p:ext uri="{BB962C8B-B14F-4D97-AF65-F5344CB8AC3E}">
        <p14:creationId xmlns:p14="http://schemas.microsoft.com/office/powerpoint/2010/main" val="1818810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16155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16798" indent="-27569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02766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43873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4980" indent="-22055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2608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67193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08299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749406" indent="-2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mtClean="0"/>
              <a:t>European School of Management Italia (C) Copyright 2004</a:t>
            </a: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23900"/>
            <a:ext cx="4808537" cy="3608388"/>
          </a:xfrm>
          <a:ln/>
        </p:spPr>
      </p:sp>
    </p:spTree>
    <p:extLst>
      <p:ext uri="{BB962C8B-B14F-4D97-AF65-F5344CB8AC3E}">
        <p14:creationId xmlns:p14="http://schemas.microsoft.com/office/powerpoint/2010/main" val="19889936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4958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Arial" panose="020B0604020202020204" pitchFamily="34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50800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91209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22793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49904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81637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1458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Arial" panose="020B0604020202020204" pitchFamily="34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90787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Arial" panose="020B0604020202020204" pitchFamily="34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80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28265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1163099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7311585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97300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4001427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it-IT" smtClean="0">
              <a:latin typeface="Arial" panose="020B0604020202020204" pitchFamily="34" charset="0"/>
            </a:endParaRPr>
          </a:p>
        </p:txBody>
      </p:sp>
      <p:sp>
        <p:nvSpPr>
          <p:cNvPr id="1290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4C79FEB-87C5-4435-8F32-84C4DD47080F}" type="slidenum">
              <a:rPr lang="it-IT" altLang="it-IT" sz="1100" smtClean="0">
                <a:latin typeface="Comic Sans MS" panose="030F0702030302020204" pitchFamily="66" charset="0"/>
              </a:rPr>
              <a:pPr/>
              <a:t>87</a:t>
            </a:fld>
            <a:endParaRPr lang="it-IT" altLang="it-IT" sz="110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7474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it-IT" smtClean="0">
              <a:latin typeface="Arial" panose="020B0604020202020204" pitchFamily="34" charset="0"/>
            </a:endParaRPr>
          </a:p>
        </p:txBody>
      </p:sp>
      <p:sp>
        <p:nvSpPr>
          <p:cNvPr id="13107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501B802-CCE4-4C00-AC4B-A62AD5661630}" type="slidenum">
              <a:rPr lang="it-IT" altLang="it-IT" sz="1100" smtClean="0">
                <a:latin typeface="Comic Sans MS" panose="030F0702030302020204" pitchFamily="66" charset="0"/>
              </a:rPr>
              <a:pPr/>
              <a:t>88</a:t>
            </a:fld>
            <a:endParaRPr lang="it-IT" altLang="it-IT" sz="110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2971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it-IT" smtClean="0">
              <a:latin typeface="Arial" panose="020B0604020202020204" pitchFamily="34" charset="0"/>
            </a:endParaRPr>
          </a:p>
        </p:txBody>
      </p:sp>
      <p:sp>
        <p:nvSpPr>
          <p:cNvPr id="1331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EE19CD2-4692-4629-8131-6944AF0C0E3F}" type="slidenum">
              <a:rPr lang="it-IT" altLang="it-IT" sz="1100" smtClean="0">
                <a:latin typeface="Comic Sans MS" panose="030F0702030302020204" pitchFamily="66" charset="0"/>
              </a:rPr>
              <a:pPr/>
              <a:t>89</a:t>
            </a:fld>
            <a:endParaRPr lang="it-IT" altLang="it-IT" sz="110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83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4816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36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70C4047-865D-4FCE-BE80-31CF127A660C}" type="slidenum">
              <a:rPr lang="it-IT" altLang="it-IT" sz="1200"/>
              <a:pPr/>
              <a:t>6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3953246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824109A-8A23-4F7A-9B5A-58A7386D287B}" type="slidenum">
              <a:rPr lang="it-IT" altLang="it-IT" sz="1200"/>
              <a:pPr/>
              <a:t>7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1604666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751164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1632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presen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250203" y="1592758"/>
            <a:ext cx="8532849" cy="1325563"/>
          </a:xfrm>
          <a:prstGeom prst="rect">
            <a:avLst/>
          </a:prstGeom>
        </p:spPr>
        <p:txBody>
          <a:bodyPr/>
          <a:lstStyle>
            <a:lvl1pPr>
              <a:defRPr sz="4000" cap="none" baseline="0">
                <a:solidFill>
                  <a:srgbClr val="364D4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 smtClean="0"/>
              <a:t>FARE CLIC PER MODIFICARE IL TITOLO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C78546-5FFC-47A1-A2C7-096DB430DE16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3038145"/>
            <a:ext cx="8099425" cy="10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298079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64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8900" y="203200"/>
            <a:ext cx="8991600" cy="8382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16913" y="6237288"/>
            <a:ext cx="719137" cy="360362"/>
          </a:xfrm>
          <a:prstGeom prst="rect">
            <a:avLst/>
          </a:prstGeom>
        </p:spPr>
        <p:txBody>
          <a:bodyPr/>
          <a:lstStyle>
            <a:lvl1pPr>
              <a:defRPr sz="1000" b="1"/>
            </a:lvl1pPr>
          </a:lstStyle>
          <a:p>
            <a:pPr>
              <a:defRPr/>
            </a:pPr>
            <a:fld id="{1BA69B15-4164-437E-BCCA-ECD086F62387}" type="slidenum">
              <a:rPr lang="fr-FR" smtClean="0"/>
              <a:pPr>
                <a:defRPr/>
              </a:pPr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363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6267B-5131-430D-AEC9-51062D89FA9C}" type="datetime1">
              <a:rPr lang="it-IT" altLang="it-IT"/>
              <a:pPr>
                <a:defRPr/>
              </a:pPr>
              <a:t>13/06/2019</a:t>
            </a:fld>
            <a:endParaRPr lang="it-IT" alt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1B1E5-80A1-4C25-ABD9-34F01511CBF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6679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2586" y="6469447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7C78546-5FFC-47A1-A2C7-096DB430DE16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30200" y="821668"/>
            <a:ext cx="8102600" cy="9912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4D4D4D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 smtClean="0"/>
              <a:t>FARE CLIC PER MODIFICARE IL TITOLO DELLA SLIDE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79400"/>
            <a:ext cx="7780337" cy="304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cap="none" baseline="0">
                <a:solidFill>
                  <a:srgbClr val="4D4D4D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  <a:endParaRPr lang="it-IT" dirty="0"/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4"/>
          </p:nvPr>
        </p:nvSpPr>
        <p:spPr>
          <a:xfrm>
            <a:off x="330200" y="2032000"/>
            <a:ext cx="8102600" cy="4229100"/>
          </a:xfrm>
          <a:prstGeom prst="rect">
            <a:avLst/>
          </a:prstGeom>
        </p:spPr>
        <p:txBody>
          <a:bodyPr/>
          <a:lstStyle>
            <a:lvl1pPr marL="228600" indent="-228600" algn="just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just">
              <a:buFont typeface="Arial" panose="020B0604020202020204" pitchFamily="34" charset="0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just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just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</p:txBody>
      </p:sp>
    </p:spTree>
    <p:extLst>
      <p:ext uri="{BB962C8B-B14F-4D97-AF65-F5344CB8AC3E}">
        <p14:creationId xmlns:p14="http://schemas.microsoft.com/office/powerpoint/2010/main" val="3217248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051049"/>
            <a:ext cx="8102600" cy="412591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Arial" panose="020B0604020202020204" pitchFamily="34" charset="0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2586" y="6469447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7C78546-5FFC-47A1-A2C7-096DB430DE16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7" name="Segnaposto testo 4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79400"/>
            <a:ext cx="7780337" cy="304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cap="none" baseline="0">
                <a:solidFill>
                  <a:srgbClr val="4D4D4D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  <a:endParaRPr lang="it-IT" dirty="0"/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330200" y="821668"/>
            <a:ext cx="8102600" cy="9912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4D4D4D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 smtClean="0"/>
              <a:t>FARE CLIC PER MODIFICARE IL TITOLO DELLA SLIDE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2962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051049"/>
            <a:ext cx="4097421" cy="4229435"/>
          </a:xfrm>
          <a:prstGeom prst="rect">
            <a:avLst/>
          </a:prstGeom>
          <a:ln w="19050">
            <a:solidFill>
              <a:srgbClr val="364D47"/>
            </a:solidFill>
          </a:ln>
        </p:spPr>
        <p:txBody>
          <a:bodyPr/>
          <a:lstStyle>
            <a:lvl1pPr marL="228600" indent="-22860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Arial" panose="020B0604020202020204" pitchFamily="34" charset="0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51049"/>
            <a:ext cx="3803650" cy="4229435"/>
          </a:xfrm>
          <a:prstGeom prst="rect">
            <a:avLst/>
          </a:prstGeom>
          <a:ln w="28575">
            <a:solidFill>
              <a:srgbClr val="364D47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Wingdings" panose="05000000000000000000" pitchFamily="2" charset="2"/>
              <a:buChar char="ü"/>
              <a:defRPr lang="it-IT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-"/>
              <a:defRPr lang="it-IT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Wingdings" panose="05000000000000000000" pitchFamily="2" charset="2"/>
              <a:buChar char="§"/>
              <a:defRPr lang="it-IT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800" indent="-4572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it-IT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-228600" algn="l" defTabSz="914400" rtl="0" eaLnBrk="1" latinLnBrk="0" hangingPunct="1">
              <a:lnSpc>
                <a:spcPct val="90000"/>
              </a:lnSpc>
              <a:defRPr lang="en-US" sz="2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2586" y="6469447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7C78546-5FFC-47A1-A2C7-096DB430DE16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8" name="Segnaposto testo 4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79400"/>
            <a:ext cx="7780337" cy="304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cap="none" baseline="0">
                <a:solidFill>
                  <a:srgbClr val="4D4D4D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title" hasCustomPrompt="1"/>
          </p:nvPr>
        </p:nvSpPr>
        <p:spPr>
          <a:xfrm>
            <a:off x="330200" y="821668"/>
            <a:ext cx="8102600" cy="9912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4D4D4D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 smtClean="0"/>
              <a:t>FARE CLIC PER MODIFICARE IL TITOLO DELLA SLIDE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378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4704"/>
            <a:ext cx="7886700" cy="925984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78546-5FFC-47A1-A2C7-096DB430DE16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8155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1663" y="333375"/>
            <a:ext cx="7499350" cy="27305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78546-5FFC-47A1-A2C7-096DB430DE16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814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0" y="6219031"/>
            <a:ext cx="2514600" cy="457200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FCC0B-94A4-40D4-930A-6AD5C7244032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500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 txBox="1">
            <a:spLocks/>
          </p:cNvSpPr>
          <p:nvPr userDrawn="1"/>
        </p:nvSpPr>
        <p:spPr>
          <a:xfrm>
            <a:off x="8859838" y="6643688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6633"/>
              </a:buClr>
              <a:buSzPct val="100000"/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6633"/>
              </a:buClr>
              <a:buSzPct val="100000"/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6633"/>
              </a:buClr>
              <a:buSzPct val="100000"/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F6633"/>
              </a:buClr>
              <a:buSzPct val="100000"/>
              <a:buFont typeface="Wingdings" panose="05000000000000000000" pitchFamily="2" charset="2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ct val="50000"/>
              </a:spcAft>
              <a:buClr>
                <a:srgbClr val="FF6633"/>
              </a:buClr>
              <a:buSzPct val="100000"/>
              <a:buFont typeface="Wingdings" panose="05000000000000000000" pitchFamily="2" charset="2"/>
              <a:buNone/>
              <a:defRPr/>
            </a:pPr>
            <a:fld id="{45EBF2B6-14A8-4E30-A9AF-5D41212ED84F}" type="slidenum">
              <a:rPr lang="it-IT" altLang="it-IT" sz="1100" smtClean="0"/>
              <a:pPr eaLnBrk="1" hangingPunct="1">
                <a:spcAft>
                  <a:spcPct val="50000"/>
                </a:spcAft>
                <a:buClr>
                  <a:srgbClr val="FF6633"/>
                </a:buClr>
                <a:buSzPct val="100000"/>
                <a:buFont typeface="Wingdings" panose="05000000000000000000" pitchFamily="2" charset="2"/>
                <a:buNone/>
                <a:defRPr/>
              </a:pPr>
              <a:t>‹N›</a:t>
            </a:fld>
            <a:endParaRPr lang="it-IT" altLang="it-IT" sz="11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72" y="1988840"/>
            <a:ext cx="8229600" cy="39212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739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78546-5FFC-47A1-A2C7-096DB430DE16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404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6496050" y="6483350"/>
            <a:ext cx="2057400" cy="374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7C78546-5FFC-47A1-A2C7-096DB430DE16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240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6" r:id="rId6"/>
    <p:sldLayoutId id="2147483767" r:id="rId7"/>
    <p:sldLayoutId id="2147483769" r:id="rId8"/>
    <p:sldLayoutId id="2147483770" r:id="rId9"/>
    <p:sldLayoutId id="2147483771" r:id="rId10"/>
    <p:sldLayoutId id="21474837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4"/>
          <p:cNvSpPr txBox="1">
            <a:spLocks/>
          </p:cNvSpPr>
          <p:nvPr/>
        </p:nvSpPr>
        <p:spPr>
          <a:xfrm>
            <a:off x="250203" y="1592758"/>
            <a:ext cx="8532849" cy="17642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/>
            <a:r>
              <a:rPr lang="es-ES_tradnl" altLang="it-IT" sz="4000" dirty="0" smtClean="0">
                <a:solidFill>
                  <a:srgbClr val="364D47"/>
                </a:solidFill>
                <a:latin typeface="Century Gothic" panose="020B0502020202020204" pitchFamily="34" charset="0"/>
              </a:rPr>
              <a:t>IL RAPPORTO BANCA-IMPRESA:</a:t>
            </a:r>
          </a:p>
          <a:p>
            <a:pPr defTabSz="457200"/>
            <a:r>
              <a:rPr lang="es-ES_tradnl" altLang="it-IT" sz="4000" dirty="0" smtClean="0">
                <a:solidFill>
                  <a:srgbClr val="364D47"/>
                </a:solidFill>
                <a:latin typeface="Century Gothic" panose="020B0502020202020204" pitchFamily="34" charset="0"/>
              </a:rPr>
              <a:t>LE ANALISI DEI DATI CONTABILI</a:t>
            </a:r>
          </a:p>
          <a:p>
            <a:pPr defTabSz="457200"/>
            <a:r>
              <a:rPr lang="es-ES_tradnl" altLang="it-IT" sz="4000" dirty="0" smtClean="0">
                <a:solidFill>
                  <a:srgbClr val="364D47"/>
                </a:solidFill>
                <a:latin typeface="Century Gothic" panose="020B0502020202020204" pitchFamily="34" charset="0"/>
              </a:rPr>
              <a:t>PER LA VALUTAZIONE DEL MERITO CREDITIZIO E IL RUOLO DEL PROFESSIONISTA</a:t>
            </a:r>
            <a:endParaRPr lang="it-IT" sz="4000" dirty="0">
              <a:solidFill>
                <a:srgbClr val="364D47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Segnaposto testo 5"/>
          <p:cNvSpPr txBox="1">
            <a:spLocks/>
          </p:cNvSpPr>
          <p:nvPr/>
        </p:nvSpPr>
        <p:spPr>
          <a:xfrm>
            <a:off x="288999" y="4717256"/>
            <a:ext cx="8099425" cy="101600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 cura di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Fabio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Rizzato</a:t>
            </a:r>
          </a:p>
        </p:txBody>
      </p:sp>
      <p:grpSp>
        <p:nvGrpSpPr>
          <p:cNvPr id="4" name="Gruppo 3"/>
          <p:cNvGrpSpPr>
            <a:grpSpLocks/>
          </p:cNvGrpSpPr>
          <p:nvPr/>
        </p:nvGrpSpPr>
        <p:grpSpPr bwMode="auto">
          <a:xfrm>
            <a:off x="6210301" y="260142"/>
            <a:ext cx="1025998" cy="338554"/>
            <a:chOff x="7385268" y="263381"/>
            <a:chExt cx="1025763" cy="33938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CasellaDiTesto 11"/>
            <p:cNvSpPr txBox="1">
              <a:spLocks noChangeArrowheads="1"/>
            </p:cNvSpPr>
            <p:nvPr/>
          </p:nvSpPr>
          <p:spPr bwMode="auto">
            <a:xfrm>
              <a:off x="7597809" y="263381"/>
              <a:ext cx="813222" cy="33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p.4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322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387023"/>
            <a:ext cx="7104940" cy="38600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28650" y="1582688"/>
            <a:ext cx="8134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6000" bIns="36000"/>
          <a:lstStyle/>
          <a:p>
            <a:pPr algn="l">
              <a:lnSpc>
                <a:spcPct val="85000"/>
              </a:lnSpc>
              <a:spcBef>
                <a:spcPct val="0"/>
              </a:spcBef>
              <a:defRPr/>
            </a:pPr>
            <a:r>
              <a:rPr lang="it-IT" kern="0" dirty="0">
                <a:solidFill>
                  <a:srgbClr val="000000"/>
                </a:solidFill>
                <a:latin typeface="Arial"/>
                <a:ea typeface="Tahoma" panose="020B0604030504040204" pitchFamily="34" charset="0"/>
                <a:cs typeface="Arial"/>
              </a:rPr>
              <a:t>La PFN e OIC </a:t>
            </a:r>
            <a:r>
              <a:rPr lang="it-IT" kern="0" dirty="0" smtClean="0">
                <a:solidFill>
                  <a:srgbClr val="000000"/>
                </a:solidFill>
                <a:latin typeface="Arial"/>
                <a:ea typeface="Tahoma" panose="020B0604030504040204" pitchFamily="34" charset="0"/>
                <a:cs typeface="Arial"/>
              </a:rPr>
              <a:t>6 – ABROGATO A SEGUITO DEGLI EMENDAMENTI AGLI OIC – 29 DICEMBRE 2017</a:t>
            </a:r>
            <a:endParaRPr lang="it-IT" kern="0" dirty="0">
              <a:solidFill>
                <a:srgbClr val="000000"/>
              </a:solidFill>
              <a:latin typeface="Arial"/>
              <a:ea typeface="Tahoma" panose="020B0604030504040204" pitchFamily="34" charset="0"/>
              <a:cs typeface="Arial"/>
            </a:endParaRPr>
          </a:p>
        </p:txBody>
      </p:sp>
      <p:sp>
        <p:nvSpPr>
          <p:cNvPr id="6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CONTABILI PER LA VALUTAZIONE DEL MERITO CREDITIZIO </a:t>
            </a:r>
            <a:endParaRPr lang="it-IT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306000" y="836613"/>
            <a:ext cx="84570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POSIZIONE FINANZIARIA NETTA</a:t>
            </a:r>
          </a:p>
        </p:txBody>
      </p:sp>
      <p:sp>
        <p:nvSpPr>
          <p:cNvPr id="8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852586" y="6469447"/>
            <a:ext cx="2057400" cy="365125"/>
          </a:xfrm>
        </p:spPr>
        <p:txBody>
          <a:bodyPr/>
          <a:lstStyle/>
          <a:p>
            <a:fld id="{341EC1FB-F5DC-4712-9AFB-BB17EF98F339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10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Gruppo 9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CasellaDiTesto 11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p.8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56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/>
          </p:nvPr>
        </p:nvGraphicFramePr>
        <p:xfrm>
          <a:off x="1000485" y="1700808"/>
          <a:ext cx="7099907" cy="411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999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13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A. Cassa…….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13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B. Altre disponibilità liquide (dettagli)………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13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C. Titoli detenuti per la negoziazione……..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13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D. Liquidità (A) + (B) + (C)………………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13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E. Crediti finanziari correnti………………………….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13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F. Debiti bancari correnti…………….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13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G. Parte corrente dell’indebitamento non corrente……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13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H. Altri debiti finanziari correnti……..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13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J. Indebitamento finanziario corrente netto (I) – (E) – (D</a:t>
                      </a:r>
                      <a:r>
                        <a:rPr lang="it-IT" sz="18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) …..</a:t>
                      </a:r>
                      <a:endParaRPr lang="it-IT" sz="18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13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K. Debiti bancari non correnti………………….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13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L. Obbligazioni emesse……………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13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M Altri debiti non correnti………….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13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N. Indebitamento finanziario non corrente (K) + (L) + (M)……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13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O. Indebitamento finanziario netto (J) + (N)…………….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13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631690" algn="l"/>
                        </a:tabLs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4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CONTABILI PER LA VALUTAZIONE DEL MERITO CREDITIZIO </a:t>
            </a:r>
            <a:endParaRPr lang="it-IT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306000" y="836613"/>
            <a:ext cx="84570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POSIZIONE FINANZIARIA NETTA</a:t>
            </a:r>
          </a:p>
        </p:txBody>
      </p:sp>
      <p:sp>
        <p:nvSpPr>
          <p:cNvPr id="6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852586" y="6469447"/>
            <a:ext cx="2057400" cy="365125"/>
          </a:xfrm>
        </p:spPr>
        <p:txBody>
          <a:bodyPr/>
          <a:lstStyle/>
          <a:p>
            <a:fld id="{341EC1FB-F5DC-4712-9AFB-BB17EF98F339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11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uppo 7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CasellaDiTesto 9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p.9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730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/>
          </p:nvPr>
        </p:nvGraphicFramePr>
        <p:xfrm>
          <a:off x="628650" y="1524000"/>
          <a:ext cx="7767066" cy="4527690"/>
        </p:xfrm>
        <a:graphic>
          <a:graphicData uri="http://schemas.openxmlformats.org/drawingml/2006/table">
            <a:tbl>
              <a:tblPr/>
              <a:tblGrid>
                <a:gridCol w="77670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5884">
                <a:tc>
                  <a:txBody>
                    <a:bodyPr/>
                    <a:lstStyle>
                      <a:lvl1pPr marL="53975" defTabSz="457200">
                        <a:spcAft>
                          <a:spcPct val="50000"/>
                        </a:spcAft>
                        <a:buClr>
                          <a:srgbClr val="FF4215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Aft>
                          <a:spcPct val="50000"/>
                        </a:spcAft>
                        <a:buClr>
                          <a:srgbClr val="FF4215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Aft>
                          <a:spcPct val="50000"/>
                        </a:spcAft>
                        <a:buClr>
                          <a:srgbClr val="FF4215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Aft>
                          <a:spcPct val="50000"/>
                        </a:spcAft>
                        <a:buClr>
                          <a:srgbClr val="FF4215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Aft>
                          <a:spcPct val="50000"/>
                        </a:spcAft>
                        <a:buClr>
                          <a:srgbClr val="FF4215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F4215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F4215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F4215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F4215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53975" marR="0" lvl="0" indent="0" algn="just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1275"/>
                        </a:spcBef>
                        <a:spcAft>
                          <a:spcPts val="3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+ Passività finanziarie non correnti</a:t>
                      </a: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709" marR="37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620">
                <a:tc>
                  <a:txBody>
                    <a:bodyPr/>
                    <a:lstStyle>
                      <a:lvl1pPr marL="53975" defTabSz="457200">
                        <a:spcAft>
                          <a:spcPct val="50000"/>
                        </a:spcAft>
                        <a:buClr>
                          <a:srgbClr val="FF4215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Aft>
                          <a:spcPct val="50000"/>
                        </a:spcAft>
                        <a:buClr>
                          <a:srgbClr val="FF4215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Aft>
                          <a:spcPct val="50000"/>
                        </a:spcAft>
                        <a:buClr>
                          <a:srgbClr val="FF4215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Aft>
                          <a:spcPct val="50000"/>
                        </a:spcAft>
                        <a:buClr>
                          <a:srgbClr val="FF4215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Aft>
                          <a:spcPct val="50000"/>
                        </a:spcAft>
                        <a:buClr>
                          <a:srgbClr val="FF4215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F4215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F4215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F4215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F4215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53975" marR="0" lvl="0" indent="0" algn="just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325"/>
                        </a:spcBef>
                        <a:spcAft>
                          <a:spcPts val="3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= Posizione finanziaria netta non corrente (a) </a:t>
                      </a:r>
                      <a:endParaRPr kumimoji="0" lang="it-IT" alt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709" marR="37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884">
                <a:tc>
                  <a:txBody>
                    <a:bodyPr/>
                    <a:lstStyle>
                      <a:lvl1pPr marL="53975" defTabSz="457200">
                        <a:spcAft>
                          <a:spcPct val="50000"/>
                        </a:spcAft>
                        <a:buClr>
                          <a:srgbClr val="FF4215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Aft>
                          <a:spcPct val="50000"/>
                        </a:spcAft>
                        <a:buClr>
                          <a:srgbClr val="FF4215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Aft>
                          <a:spcPct val="50000"/>
                        </a:spcAft>
                        <a:buClr>
                          <a:srgbClr val="FF4215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Aft>
                          <a:spcPct val="50000"/>
                        </a:spcAft>
                        <a:buClr>
                          <a:srgbClr val="FF4215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Aft>
                          <a:spcPct val="50000"/>
                        </a:spcAft>
                        <a:buClr>
                          <a:srgbClr val="FF4215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F4215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F4215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F4215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F4215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53975" marR="0" lvl="0" indent="0" algn="just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325"/>
                        </a:spcBef>
                        <a:spcAft>
                          <a:spcPts val="3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+ Passività finanziarie correnti </a:t>
                      </a:r>
                      <a:endParaRPr kumimoji="0" lang="it-IT" alt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709" marR="37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884">
                <a:tc>
                  <a:txBody>
                    <a:bodyPr/>
                    <a:lstStyle>
                      <a:lvl1pPr marL="53975" defTabSz="457200">
                        <a:spcAft>
                          <a:spcPct val="50000"/>
                        </a:spcAft>
                        <a:buClr>
                          <a:srgbClr val="FF4215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Aft>
                          <a:spcPct val="50000"/>
                        </a:spcAft>
                        <a:buClr>
                          <a:srgbClr val="FF4215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Aft>
                          <a:spcPct val="50000"/>
                        </a:spcAft>
                        <a:buClr>
                          <a:srgbClr val="FF4215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Aft>
                          <a:spcPct val="50000"/>
                        </a:spcAft>
                        <a:buClr>
                          <a:srgbClr val="FF4215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Aft>
                          <a:spcPct val="50000"/>
                        </a:spcAft>
                        <a:buClr>
                          <a:srgbClr val="FF4215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F4215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F4215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F4215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F4215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53975" marR="0" lvl="0" indent="0" algn="just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325"/>
                        </a:spcBef>
                        <a:spcAft>
                          <a:spcPts val="3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- Liquidità </a:t>
                      </a:r>
                      <a:endParaRPr kumimoji="0" lang="it-IT" alt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709" marR="37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76438">
                <a:tc>
                  <a:txBody>
                    <a:bodyPr/>
                    <a:lstStyle>
                      <a:lvl1pPr marL="53975" defTabSz="457200">
                        <a:spcAft>
                          <a:spcPct val="50000"/>
                        </a:spcAft>
                        <a:buClr>
                          <a:srgbClr val="FF4215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Aft>
                          <a:spcPct val="50000"/>
                        </a:spcAft>
                        <a:buClr>
                          <a:srgbClr val="FF4215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Aft>
                          <a:spcPct val="50000"/>
                        </a:spcAft>
                        <a:buClr>
                          <a:srgbClr val="FF4215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Aft>
                          <a:spcPct val="50000"/>
                        </a:spcAft>
                        <a:buClr>
                          <a:srgbClr val="FF4215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Aft>
                          <a:spcPct val="50000"/>
                        </a:spcAft>
                        <a:buClr>
                          <a:srgbClr val="FF4215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F4215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F4215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F4215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FF4215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53975" marR="0" lvl="0" indent="0" algn="just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325"/>
                        </a:spcBef>
                        <a:spcAft>
                          <a:spcPts val="3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= Posizione finanziaria netta corrente (b)</a:t>
                      </a:r>
                    </a:p>
                    <a:p>
                      <a:pPr marL="53975" marR="0" lvl="0" indent="0" algn="just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325"/>
                        </a:spcBef>
                        <a:spcAft>
                          <a:spcPts val="3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= Posizione finanziaria netta complessiva (</a:t>
                      </a:r>
                      <a:r>
                        <a:rPr kumimoji="0" lang="it-IT" alt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a+b</a:t>
                      </a: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</a:p>
                    <a:p>
                      <a:pPr marL="53975" marR="0" lvl="0" indent="0" algn="just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325"/>
                        </a:spcBef>
                        <a:spcAft>
                          <a:spcPts val="3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+ Strumenti finanziari derivati passivi correnti e non correnti</a:t>
                      </a:r>
                    </a:p>
                    <a:p>
                      <a:pPr marL="53975" marR="0" lvl="0" indent="0" algn="just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325"/>
                        </a:spcBef>
                        <a:spcAft>
                          <a:spcPts val="3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it-IT" altLang="it-IT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- strumenti finanziari derivati attivi correnti e non correnti</a:t>
                      </a:r>
                    </a:p>
                    <a:p>
                      <a:pPr marL="53975" marR="0" lvl="0" indent="0" algn="just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325"/>
                        </a:spcBef>
                        <a:spcAft>
                          <a:spcPts val="3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= Strumenti finanziari derivati (c)</a:t>
                      </a:r>
                    </a:p>
                    <a:p>
                      <a:pPr marL="53975" marR="0" lvl="0" indent="0" algn="just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325"/>
                        </a:spcBef>
                        <a:spcAft>
                          <a:spcPts val="3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= </a:t>
                      </a: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Posizione finanziaria netta complessiva “</a:t>
                      </a:r>
                      <a:r>
                        <a:rPr kumimoji="0" lang="it-IT" alt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adjusted</a:t>
                      </a: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” (</a:t>
                      </a:r>
                      <a:r>
                        <a:rPr kumimoji="0" lang="it-IT" alt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a+b</a:t>
                      </a: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+/-c)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709" marR="370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8448" name="CasellaDiTesto 4"/>
          <p:cNvSpPr txBox="1">
            <a:spLocks noChangeArrowheads="1"/>
          </p:cNvSpPr>
          <p:nvPr/>
        </p:nvSpPr>
        <p:spPr bwMode="auto">
          <a:xfrm>
            <a:off x="628650" y="6172200"/>
            <a:ext cx="49688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000" dirty="0"/>
              <a:t>Fonte: Devalle A., Pisoni P., Analisi finanziaria, </a:t>
            </a:r>
            <a:r>
              <a:rPr lang="it-IT" altLang="it-IT" sz="1000" dirty="0" err="1"/>
              <a:t>Giuffrè</a:t>
            </a:r>
            <a:r>
              <a:rPr lang="it-IT" altLang="it-IT" sz="1000" dirty="0"/>
              <a:t>, 2016</a:t>
            </a:r>
          </a:p>
        </p:txBody>
      </p:sp>
      <p:sp>
        <p:nvSpPr>
          <p:cNvPr id="6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CONTABILI PER LA VALUTAZIONE DEL MERITO CREDITIZIO </a:t>
            </a:r>
            <a:endParaRPr lang="it-IT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306000" y="836613"/>
            <a:ext cx="84570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IMPATTO </a:t>
            </a:r>
            <a:r>
              <a:rPr lang="it-IT" altLang="it-IT" sz="3500" dirty="0" err="1" smtClean="0">
                <a:solidFill>
                  <a:srgbClr val="4D4D4D"/>
                </a:solidFill>
                <a:latin typeface="Century Gothic" panose="020B0502020202020204" pitchFamily="34" charset="0"/>
              </a:rPr>
              <a:t>D.DLGS</a:t>
            </a:r>
            <a:r>
              <a:rPr lang="it-IT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. 139/2015</a:t>
            </a:r>
          </a:p>
        </p:txBody>
      </p:sp>
      <p:sp>
        <p:nvSpPr>
          <p:cNvPr id="8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852586" y="6469447"/>
            <a:ext cx="2057400" cy="365125"/>
          </a:xfrm>
        </p:spPr>
        <p:txBody>
          <a:bodyPr/>
          <a:lstStyle/>
          <a:p>
            <a:fld id="{341EC1FB-F5DC-4712-9AFB-BB17EF98F339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12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Gruppo 9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CasellaDiTesto 11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p.9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926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49538" y="5937384"/>
            <a:ext cx="399633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2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itolo 1"/>
          <p:cNvSpPr txBox="1">
            <a:spLocks/>
          </p:cNvSpPr>
          <p:nvPr/>
        </p:nvSpPr>
        <p:spPr>
          <a:xfrm>
            <a:off x="306000" y="692696"/>
            <a:ext cx="8658488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_tradnl" altLang="it-IT" sz="30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SOGGETTI GIURIDICI, REGIMI CONTABILI</a:t>
            </a:r>
          </a:p>
          <a:p>
            <a:pPr>
              <a:defRPr/>
            </a:pPr>
            <a:r>
              <a:rPr lang="es-ES_tradnl" altLang="it-IT" sz="30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E DOCUMENTI</a:t>
            </a:r>
            <a:endParaRPr lang="es-ES_tradnl" altLang="it-IT" sz="3000" dirty="0">
              <a:solidFill>
                <a:srgbClr val="4D4D4D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s-ES_tradnl" altLang="it-IT" sz="35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852586" y="6181415"/>
            <a:ext cx="2057400" cy="365125"/>
          </a:xfrm>
        </p:spPr>
        <p:txBody>
          <a:bodyPr/>
          <a:lstStyle/>
          <a:p>
            <a:fld id="{341EC1FB-F5DC-4712-9AFB-BB17EF98F339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el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568569"/>
              </p:ext>
            </p:extLst>
          </p:nvPr>
        </p:nvGraphicFramePr>
        <p:xfrm>
          <a:off x="384175" y="2343225"/>
          <a:ext cx="8424864" cy="38940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162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643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443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9073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SOGGETTI</a:t>
                      </a:r>
                      <a:endParaRPr lang="it-IT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9" marR="91439" marT="45685" marB="45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DOCUMENTAZIONE</a:t>
                      </a:r>
                      <a:r>
                        <a:rPr lang="it-IT" sz="14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CIVILISTICA</a:t>
                      </a:r>
                      <a:endParaRPr lang="it-IT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9" marR="91439" marT="45685" marB="45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DOCUMENTAZIONE</a:t>
                      </a:r>
                      <a:r>
                        <a:rPr lang="it-IT" sz="14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FISCALE</a:t>
                      </a:r>
                      <a:endParaRPr lang="it-IT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9" marR="91439" marT="45685" marB="45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2118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Società</a:t>
                      </a:r>
                      <a:r>
                        <a:rPr lang="it-IT" sz="1400" baseline="0" dirty="0" smtClean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di capitali CODICE CIVILE, bilancio in FORMA ORDINARIA</a:t>
                      </a:r>
                      <a:endParaRPr lang="it-IT" sz="1400" dirty="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</a:txBody>
                  <a:tcPr marL="91439" marR="91439" marT="45685" marB="45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ü"/>
                      </a:pPr>
                      <a:r>
                        <a:rPr lang="it-IT" sz="1400" dirty="0" smtClean="0">
                          <a:latin typeface="Arial"/>
                          <a:cs typeface="Arial"/>
                        </a:rPr>
                        <a:t>Bilancio d’esercizio depositato</a:t>
                      </a:r>
                    </a:p>
                    <a:p>
                      <a:pPr marL="285750" indent="-285750">
                        <a:buFont typeface="Wingdings" charset="2"/>
                        <a:buChar char="ü"/>
                      </a:pPr>
                      <a:r>
                        <a:rPr lang="it-IT" sz="1400" dirty="0" smtClean="0">
                          <a:latin typeface="Arial"/>
                          <a:cs typeface="Arial"/>
                        </a:rPr>
                        <a:t>Bozza di bilancio</a:t>
                      </a:r>
                    </a:p>
                    <a:p>
                      <a:pPr marL="285750" indent="-285750">
                        <a:buFont typeface="Wingdings" charset="2"/>
                        <a:buChar char="ü"/>
                      </a:pPr>
                      <a:r>
                        <a:rPr lang="it-IT" sz="1400" dirty="0" smtClean="0">
                          <a:latin typeface="Arial"/>
                          <a:cs typeface="Arial"/>
                        </a:rPr>
                        <a:t>Situazione</a:t>
                      </a:r>
                      <a:r>
                        <a:rPr lang="it-IT" sz="14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400" baseline="0" dirty="0" err="1" smtClean="0">
                          <a:latin typeface="Arial"/>
                          <a:cs typeface="Arial"/>
                        </a:rPr>
                        <a:t>infrannuale</a:t>
                      </a:r>
                      <a:endParaRPr lang="it-IT" sz="1400" baseline="0" dirty="0" smtClean="0">
                        <a:latin typeface="Arial"/>
                        <a:cs typeface="Arial"/>
                      </a:endParaRPr>
                    </a:p>
                    <a:p>
                      <a:pPr marL="285750" indent="-285750">
                        <a:buFont typeface="Wingdings" charset="2"/>
                        <a:buChar char="ü"/>
                      </a:pPr>
                      <a:r>
                        <a:rPr lang="it-IT" sz="1400" baseline="0" dirty="0" smtClean="0">
                          <a:latin typeface="Arial"/>
                          <a:cs typeface="Arial"/>
                        </a:rPr>
                        <a:t>Atto costitutivo </a:t>
                      </a:r>
                      <a:r>
                        <a:rPr lang="it-IT" sz="1400" baseline="0" dirty="0" smtClean="0">
                          <a:latin typeface="Arial"/>
                          <a:cs typeface="Arial"/>
                          <a:sym typeface="Wingdings" panose="05000000000000000000" pitchFamily="2" charset="2"/>
                        </a:rPr>
                        <a:t> verifica poteri</a:t>
                      </a:r>
                      <a:endParaRPr lang="it-IT" sz="1400" baseline="0" dirty="0" smtClean="0">
                        <a:latin typeface="Arial"/>
                        <a:cs typeface="Arial"/>
                      </a:endParaRPr>
                    </a:p>
                  </a:txBody>
                  <a:tcPr marL="91439" marR="91439" marT="45685" marB="45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t-IT" sz="1400" baseline="0" dirty="0" smtClean="0">
                          <a:latin typeface="Arial"/>
                          <a:cs typeface="Arial"/>
                        </a:rPr>
                        <a:t>Non particolarmente rilevante per l’attribuzione del rating d’impresa</a:t>
                      </a:r>
                    </a:p>
                  </a:txBody>
                  <a:tcPr marL="91439" marR="91439" marT="45685" marB="45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9646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Arial"/>
                        </a:rPr>
                        <a:t>Società di capitali CODICE CIVILE, bilancio in FORMA ABBREVIATA</a:t>
                      </a:r>
                    </a:p>
                    <a:p>
                      <a:endParaRPr lang="it-IT" sz="1400" dirty="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</a:txBody>
                  <a:tcPr marL="91439" marR="91439" marT="45685" marB="45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ü"/>
                      </a:pPr>
                      <a:r>
                        <a:rPr lang="it-IT" sz="1400" dirty="0" smtClean="0">
                          <a:latin typeface="Arial"/>
                          <a:cs typeface="Arial"/>
                        </a:rPr>
                        <a:t>Bilancio d’esercizio depositato (NI</a:t>
                      </a:r>
                      <a:r>
                        <a:rPr lang="it-IT" sz="1400" baseline="0" dirty="0" smtClean="0">
                          <a:latin typeface="Arial"/>
                          <a:cs typeface="Arial"/>
                        </a:rPr>
                        <a:t> «snella»)</a:t>
                      </a:r>
                      <a:endParaRPr lang="it-IT" sz="1400" dirty="0" smtClean="0">
                        <a:latin typeface="Arial"/>
                        <a:cs typeface="Arial"/>
                      </a:endParaRPr>
                    </a:p>
                    <a:p>
                      <a:pPr marL="285750" indent="-285750">
                        <a:buFont typeface="Wingdings" charset="2"/>
                        <a:buChar char="ü"/>
                      </a:pPr>
                      <a:r>
                        <a:rPr lang="it-IT" sz="1400" dirty="0" smtClean="0">
                          <a:latin typeface="Arial"/>
                          <a:cs typeface="Arial"/>
                        </a:rPr>
                        <a:t>Bozza di bilancio</a:t>
                      </a:r>
                    </a:p>
                    <a:p>
                      <a:pPr marL="285750" indent="-285750">
                        <a:buFont typeface="Wingdings" charset="2"/>
                        <a:buChar char="ü"/>
                      </a:pPr>
                      <a:r>
                        <a:rPr lang="it-IT" sz="1400" dirty="0" smtClean="0">
                          <a:latin typeface="Arial"/>
                          <a:cs typeface="Arial"/>
                        </a:rPr>
                        <a:t>Situazione</a:t>
                      </a:r>
                      <a:r>
                        <a:rPr lang="it-IT" sz="14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400" baseline="0" dirty="0" err="1" smtClean="0">
                          <a:latin typeface="Arial"/>
                          <a:cs typeface="Arial"/>
                        </a:rPr>
                        <a:t>infrannuale</a:t>
                      </a:r>
                      <a:endParaRPr lang="it-IT" sz="1400" baseline="0" dirty="0" smtClean="0">
                        <a:latin typeface="Arial"/>
                        <a:cs typeface="Arial"/>
                      </a:endParaRPr>
                    </a:p>
                    <a:p>
                      <a:pPr marL="285750" indent="-285750">
                        <a:buFont typeface="Wingdings" charset="2"/>
                        <a:buChar char="ü"/>
                      </a:pPr>
                      <a:r>
                        <a:rPr lang="it-IT" sz="1400" baseline="0" dirty="0" smtClean="0">
                          <a:latin typeface="Arial"/>
                          <a:cs typeface="Arial"/>
                        </a:rPr>
                        <a:t>Atto costitutivo</a:t>
                      </a:r>
                    </a:p>
                  </a:txBody>
                  <a:tcPr marL="91439" marR="91439" marT="45685" marB="45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aseline="0" dirty="0" smtClean="0">
                          <a:latin typeface="Arial"/>
                          <a:cs typeface="Arial"/>
                        </a:rPr>
                        <a:t>Non particolarmente rilevante per l’attribuzione del rating d’impresa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it-IT" sz="1400" baseline="0" dirty="0" smtClean="0">
                        <a:latin typeface="Arial"/>
                        <a:cs typeface="Arial"/>
                      </a:endParaRPr>
                    </a:p>
                  </a:txBody>
                  <a:tcPr marL="91439" marR="91439" marT="45685" marB="45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2077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Arial"/>
                        </a:rPr>
                        <a:t>Società di capitali CODICE CIVILE, bilancio MICRO</a:t>
                      </a:r>
                      <a:r>
                        <a:rPr lang="it-IT" sz="1400" kern="1200" baseline="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Arial"/>
                        </a:rPr>
                        <a:t> IMPRESE</a:t>
                      </a:r>
                      <a:endParaRPr lang="it-IT" sz="1400" kern="1200" dirty="0" smtClean="0">
                        <a:solidFill>
                          <a:srgbClr val="C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1439" marR="91439" marT="45685" marB="45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ü"/>
                      </a:pPr>
                      <a:r>
                        <a:rPr lang="it-IT" sz="1400" dirty="0" smtClean="0">
                          <a:latin typeface="Arial"/>
                          <a:cs typeface="Arial"/>
                        </a:rPr>
                        <a:t>Bilancio d’esercizio depositato (No NI)</a:t>
                      </a:r>
                    </a:p>
                    <a:p>
                      <a:pPr marL="285750" indent="-285750">
                        <a:buFont typeface="Wingdings" charset="2"/>
                        <a:buChar char="ü"/>
                      </a:pPr>
                      <a:r>
                        <a:rPr lang="it-IT" sz="1400" dirty="0" smtClean="0">
                          <a:latin typeface="Arial"/>
                          <a:cs typeface="Arial"/>
                        </a:rPr>
                        <a:t>Bozza di bilancio</a:t>
                      </a:r>
                    </a:p>
                    <a:p>
                      <a:pPr marL="285750" indent="-285750">
                        <a:buFont typeface="Wingdings" charset="2"/>
                        <a:buChar char="ü"/>
                      </a:pPr>
                      <a:r>
                        <a:rPr lang="it-IT" sz="1400" dirty="0" smtClean="0">
                          <a:latin typeface="Arial"/>
                          <a:cs typeface="Arial"/>
                        </a:rPr>
                        <a:t>Situazione</a:t>
                      </a:r>
                      <a:r>
                        <a:rPr lang="it-IT" sz="14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400" baseline="0" dirty="0" err="1" smtClean="0">
                          <a:latin typeface="Arial"/>
                          <a:cs typeface="Arial"/>
                        </a:rPr>
                        <a:t>infrannuale</a:t>
                      </a:r>
                      <a:endParaRPr lang="it-IT" sz="1400" baseline="0" dirty="0" smtClean="0">
                        <a:latin typeface="Arial"/>
                        <a:cs typeface="Arial"/>
                      </a:endParaRPr>
                    </a:p>
                    <a:p>
                      <a:pPr marL="285750" indent="-285750">
                        <a:buFont typeface="Wingdings" charset="2"/>
                        <a:buChar char="ü"/>
                      </a:pPr>
                      <a:r>
                        <a:rPr lang="it-IT" sz="1400" baseline="0" dirty="0" smtClean="0">
                          <a:latin typeface="Arial"/>
                          <a:cs typeface="Arial"/>
                        </a:rPr>
                        <a:t>Atto costitutivo</a:t>
                      </a:r>
                    </a:p>
                  </a:txBody>
                  <a:tcPr marL="91439" marR="91439" marT="45685" marB="45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aseline="0" dirty="0" smtClean="0">
                          <a:latin typeface="Arial"/>
                          <a:cs typeface="Arial"/>
                        </a:rPr>
                        <a:t>Non particolarmente rilevante per l’attribuzione del rating d’impresa</a:t>
                      </a:r>
                    </a:p>
                  </a:txBody>
                  <a:tcPr marL="91439" marR="91439" marT="45685" marB="45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09579117"/>
                  </a:ext>
                </a:extLst>
              </a:tr>
            </a:tbl>
          </a:graphicData>
        </a:graphic>
      </p:graphicFrame>
      <p:sp>
        <p:nvSpPr>
          <p:cNvPr id="26" name="Text Box 1028"/>
          <p:cNvSpPr txBox="1">
            <a:spLocks noChangeArrowheads="1"/>
          </p:cNvSpPr>
          <p:nvPr/>
        </p:nvSpPr>
        <p:spPr bwMode="auto">
          <a:xfrm>
            <a:off x="2168525" y="1730159"/>
            <a:ext cx="47910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rgbClr val="C00000"/>
                </a:solidFill>
              </a:rPr>
              <a:t>SOCIETÀ </a:t>
            </a:r>
            <a:r>
              <a:rPr lang="it-IT" altLang="it-IT" sz="2000" b="1" dirty="0">
                <a:solidFill>
                  <a:srgbClr val="C00000"/>
                </a:solidFill>
              </a:rPr>
              <a:t>DI CAPITALI</a:t>
            </a:r>
          </a:p>
        </p:txBody>
      </p:sp>
      <p:sp>
        <p:nvSpPr>
          <p:cNvPr id="8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13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" name="Gruppo 8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CasellaDiTesto 10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p.10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330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49538" y="5937384"/>
            <a:ext cx="399633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2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itolo 1"/>
          <p:cNvSpPr txBox="1">
            <a:spLocks/>
          </p:cNvSpPr>
          <p:nvPr/>
        </p:nvSpPr>
        <p:spPr>
          <a:xfrm>
            <a:off x="306000" y="692696"/>
            <a:ext cx="8658488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_tradnl" altLang="it-IT" sz="30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SOGGETTI GIURIDICI, REGIMI CONTABILI</a:t>
            </a:r>
          </a:p>
          <a:p>
            <a:pPr>
              <a:defRPr/>
            </a:pPr>
            <a:r>
              <a:rPr lang="es-ES_tradnl" altLang="it-IT" sz="30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E DOCUMENTI</a:t>
            </a:r>
            <a:endParaRPr lang="es-ES_tradnl" altLang="it-IT" sz="30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852586" y="6181415"/>
            <a:ext cx="2057400" cy="365125"/>
          </a:xfrm>
        </p:spPr>
        <p:txBody>
          <a:bodyPr/>
          <a:lstStyle/>
          <a:p>
            <a:fld id="{341EC1FB-F5DC-4712-9AFB-BB17EF98F339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054436"/>
              </p:ext>
            </p:extLst>
          </p:nvPr>
        </p:nvGraphicFramePr>
        <p:xfrm>
          <a:off x="250825" y="2276872"/>
          <a:ext cx="8642350" cy="3688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9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05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727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SOGGETTI</a:t>
                      </a:r>
                      <a:endParaRPr lang="it-IT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62" marR="914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DOCUMENTAZIONE</a:t>
                      </a: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FISCALE</a:t>
                      </a:r>
                      <a:endParaRPr lang="it-IT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62" marR="914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DOCUMENTAZIONE</a:t>
                      </a: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CIVILISTICA</a:t>
                      </a:r>
                      <a:endParaRPr lang="it-IT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62" marR="914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Società di persone e imprenditori individuali, in CONTABILITÀ ORDINARIA</a:t>
                      </a:r>
                      <a:endParaRPr lang="it-IT" sz="1600" dirty="0">
                        <a:solidFill>
                          <a:srgbClr val="C00000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91462" marR="914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t-IT" sz="1600" baseline="0" dirty="0" smtClean="0">
                          <a:latin typeface="Arial"/>
                          <a:cs typeface="Arial"/>
                        </a:rPr>
                        <a:t>Particolarmente rilevante per l’attribuzione del rating.</a:t>
                      </a:r>
                    </a:p>
                    <a:p>
                      <a:pPr marL="285750" indent="-285750">
                        <a:buFont typeface="Wingdings" charset="2"/>
                        <a:buChar char="ü"/>
                      </a:pPr>
                      <a:r>
                        <a:rPr lang="it-IT" sz="16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Unico società di persone/persone fisiche</a:t>
                      </a:r>
                    </a:p>
                    <a:p>
                      <a:pPr marL="285750" indent="-285750">
                        <a:buFont typeface="Wingdings" charset="2"/>
                        <a:buChar char="ü"/>
                      </a:pPr>
                      <a:r>
                        <a:rPr lang="it-IT" sz="16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Fascicolo IRAP</a:t>
                      </a:r>
                    </a:p>
                  </a:txBody>
                  <a:tcPr marL="91462" marR="914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ü"/>
                      </a:pPr>
                      <a:r>
                        <a:rPr lang="it-IT" sz="1600" dirty="0" smtClean="0">
                          <a:latin typeface="Arial"/>
                          <a:cs typeface="Arial"/>
                        </a:rPr>
                        <a:t>Stato</a:t>
                      </a:r>
                      <a:r>
                        <a:rPr lang="it-IT" sz="1600" baseline="0" dirty="0" smtClean="0">
                          <a:latin typeface="Arial"/>
                          <a:cs typeface="Arial"/>
                        </a:rPr>
                        <a:t> patrimoniale e Conto economico non depositato in «forma libera»</a:t>
                      </a:r>
                      <a:endParaRPr lang="it-IT" sz="1600" dirty="0" smtClean="0">
                        <a:latin typeface="Arial"/>
                        <a:cs typeface="Arial"/>
                      </a:endParaRPr>
                    </a:p>
                    <a:p>
                      <a:pPr marL="285750" indent="-285750">
                        <a:buFont typeface="Wingdings" charset="2"/>
                        <a:buChar char="ü"/>
                      </a:pPr>
                      <a:r>
                        <a:rPr lang="it-IT" sz="1600" dirty="0" smtClean="0">
                          <a:latin typeface="Arial"/>
                          <a:cs typeface="Arial"/>
                        </a:rPr>
                        <a:t>No</a:t>
                      </a:r>
                      <a:r>
                        <a:rPr lang="it-IT" sz="1600" baseline="0" dirty="0" smtClean="0">
                          <a:latin typeface="Arial"/>
                          <a:cs typeface="Arial"/>
                        </a:rPr>
                        <a:t> nota integrativa </a:t>
                      </a:r>
                      <a:r>
                        <a:rPr lang="it-IT" sz="1600" baseline="0" dirty="0" smtClean="0">
                          <a:latin typeface="Arial"/>
                          <a:cs typeface="Arial"/>
                          <a:sym typeface="Wingdings" panose="05000000000000000000" pitchFamily="2" charset="2"/>
                        </a:rPr>
                        <a:t> dettagli in SP e CE</a:t>
                      </a:r>
                      <a:endParaRPr lang="it-IT" sz="1600" baseline="0" dirty="0" smtClean="0">
                        <a:latin typeface="Arial"/>
                        <a:cs typeface="Arial"/>
                      </a:endParaRPr>
                    </a:p>
                    <a:p>
                      <a:pPr marL="285750" indent="-285750">
                        <a:buFont typeface="Wingdings" charset="2"/>
                        <a:buChar char="ü"/>
                      </a:pPr>
                      <a:r>
                        <a:rPr lang="it-IT" sz="1600" baseline="0" dirty="0" smtClean="0">
                          <a:latin typeface="Arial"/>
                          <a:cs typeface="Arial"/>
                        </a:rPr>
                        <a:t>Atto costitutivo </a:t>
                      </a:r>
                      <a:r>
                        <a:rPr lang="it-IT" sz="1600" baseline="0" dirty="0" smtClean="0">
                          <a:latin typeface="Arial"/>
                          <a:cs typeface="Arial"/>
                          <a:sym typeface="Wingdings" panose="05000000000000000000" pitchFamily="2" charset="2"/>
                        </a:rPr>
                        <a:t> verifica poteri</a:t>
                      </a:r>
                      <a:endParaRPr lang="it-IT" sz="1600" baseline="0" dirty="0" smtClean="0">
                        <a:latin typeface="Arial"/>
                        <a:cs typeface="Arial"/>
                      </a:endParaRPr>
                    </a:p>
                  </a:txBody>
                  <a:tcPr marL="91462" marR="914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Società di persone e imprenditori individuali, in CONTABILITÀ</a:t>
                      </a:r>
                      <a:r>
                        <a:rPr lang="it-IT" sz="1600" baseline="0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 SEMPLIFICATA</a:t>
                      </a:r>
                      <a:endParaRPr lang="it-IT" sz="1600" dirty="0" smtClean="0">
                        <a:solidFill>
                          <a:srgbClr val="C00000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  <a:p>
                      <a:endParaRPr lang="it-IT" sz="1600" dirty="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</a:txBody>
                  <a:tcPr marL="91462" marR="914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aseline="0" dirty="0" smtClean="0">
                          <a:latin typeface="Arial"/>
                          <a:cs typeface="Arial"/>
                        </a:rPr>
                        <a:t>Particolarmente rilevante per l’attribuzione del rating d’impresa</a:t>
                      </a:r>
                    </a:p>
                    <a:p>
                      <a:pPr marL="285750" indent="-285750" algn="l" defTabSz="457200" rtl="0" eaLnBrk="1" latinLnBrk="0" hangingPunct="1">
                        <a:buFont typeface="Wingdings" charset="2"/>
                        <a:buChar char="ü"/>
                      </a:pPr>
                      <a:r>
                        <a:rPr lang="it-IT" sz="16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Unico società di persone/persone fisiche</a:t>
                      </a:r>
                    </a:p>
                    <a:p>
                      <a:pPr marL="285750" indent="-285750" algn="l" defTabSz="457200" rtl="0" eaLnBrk="1" latinLnBrk="0" hangingPunct="1">
                        <a:buFont typeface="Wingdings" charset="2"/>
                        <a:buChar char="ü"/>
                      </a:pPr>
                      <a:r>
                        <a:rPr lang="it-IT" sz="16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Fascicolo IRAP</a:t>
                      </a:r>
                    </a:p>
                  </a:txBody>
                  <a:tcPr marL="91462" marR="914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ü"/>
                      </a:pPr>
                      <a:r>
                        <a:rPr lang="it-IT" sz="1600" baseline="0" dirty="0" smtClean="0">
                          <a:latin typeface="Arial"/>
                          <a:cs typeface="Arial"/>
                        </a:rPr>
                        <a:t>Conto economico</a:t>
                      </a:r>
                    </a:p>
                    <a:p>
                      <a:pPr marL="285750" indent="-285750">
                        <a:buFont typeface="Wingdings" charset="2"/>
                        <a:buChar char="ü"/>
                      </a:pPr>
                      <a:r>
                        <a:rPr lang="it-IT" sz="1600" baseline="0" dirty="0" smtClean="0">
                          <a:latin typeface="Arial"/>
                          <a:cs typeface="Arial"/>
                        </a:rPr>
                        <a:t>No nota integrativa </a:t>
                      </a:r>
                      <a:r>
                        <a:rPr lang="it-IT" sz="1600" baseline="0" dirty="0" smtClean="0">
                          <a:latin typeface="Arial"/>
                          <a:cs typeface="Arial"/>
                          <a:sym typeface="Wingdings" panose="05000000000000000000" pitchFamily="2" charset="2"/>
                        </a:rPr>
                        <a:t> dettagli in CE</a:t>
                      </a:r>
                    </a:p>
                    <a:p>
                      <a:pPr marL="285750" indent="-285750">
                        <a:buFont typeface="Wingdings" charset="2"/>
                        <a:buChar char="ü"/>
                      </a:pPr>
                      <a:r>
                        <a:rPr lang="it-IT" sz="1600" baseline="0" dirty="0" smtClean="0">
                          <a:latin typeface="Arial"/>
                          <a:cs typeface="Arial"/>
                          <a:sym typeface="Wingdings" panose="05000000000000000000" pitchFamily="2" charset="2"/>
                        </a:rPr>
                        <a:t>Atto costitutivo  verifica poteri</a:t>
                      </a:r>
                      <a:endParaRPr lang="it-IT" sz="1600" baseline="0" dirty="0" smtClean="0">
                        <a:latin typeface="Arial"/>
                        <a:cs typeface="Arial"/>
                      </a:endParaRPr>
                    </a:p>
                  </a:txBody>
                  <a:tcPr marL="91462" marR="914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0" name="Text Box 1028"/>
          <p:cNvSpPr txBox="1">
            <a:spLocks noChangeArrowheads="1"/>
          </p:cNvSpPr>
          <p:nvPr/>
        </p:nvSpPr>
        <p:spPr bwMode="auto">
          <a:xfrm>
            <a:off x="250825" y="1730159"/>
            <a:ext cx="86423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rgbClr val="C00000"/>
                </a:solidFill>
              </a:rPr>
              <a:t>SOCIETÀ </a:t>
            </a:r>
            <a:r>
              <a:rPr lang="it-IT" altLang="it-IT" sz="2000" b="1" dirty="0">
                <a:solidFill>
                  <a:srgbClr val="C00000"/>
                </a:solidFill>
              </a:rPr>
              <a:t>DI PERSONE E IMPRENDITORI INDIVIDUALI</a:t>
            </a:r>
          </a:p>
        </p:txBody>
      </p:sp>
      <p:sp>
        <p:nvSpPr>
          <p:cNvPr id="11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14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" name="Gruppo 8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CasellaDiTesto 12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p.10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490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49538" y="6225416"/>
            <a:ext cx="399633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AutoShape 6" descr="25%"/>
          <p:cNvSpPr>
            <a:spLocks noChangeArrowheads="1"/>
          </p:cNvSpPr>
          <p:nvPr/>
        </p:nvSpPr>
        <p:spPr bwMode="auto">
          <a:xfrm>
            <a:off x="6335267" y="2167061"/>
            <a:ext cx="2265362" cy="1727200"/>
          </a:xfrm>
          <a:prstGeom prst="homePlate">
            <a:avLst>
              <a:gd name="adj" fmla="val 46220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0"/>
              </a:spcBef>
              <a:defRPr/>
            </a:pPr>
            <a:endParaRPr lang="it-IT" sz="140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895404" y="2167061"/>
            <a:ext cx="2176463" cy="1727200"/>
          </a:xfrm>
          <a:prstGeom prst="homePlate">
            <a:avLst>
              <a:gd name="adj" fmla="val 42880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0"/>
              </a:spcBef>
              <a:defRPr/>
            </a:pPr>
            <a:endParaRPr lang="it-IT" sz="140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8" name="AutoShape 8" descr="25%"/>
          <p:cNvSpPr>
            <a:spLocks noChangeArrowheads="1"/>
          </p:cNvSpPr>
          <p:nvPr/>
        </p:nvSpPr>
        <p:spPr bwMode="auto">
          <a:xfrm>
            <a:off x="3595242" y="2167061"/>
            <a:ext cx="2466726" cy="1727200"/>
          </a:xfrm>
          <a:prstGeom prst="homePlate">
            <a:avLst>
              <a:gd name="adj" fmla="val 47973"/>
            </a:avLst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0"/>
              </a:spcBef>
              <a:defRPr/>
            </a:pPr>
            <a:endParaRPr lang="it-IT" sz="140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691680" y="2167061"/>
            <a:ext cx="2556024" cy="1727200"/>
          </a:xfrm>
          <a:prstGeom prst="homePlate">
            <a:avLst>
              <a:gd name="adj" fmla="val 38909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0"/>
              </a:spcBef>
              <a:defRPr/>
            </a:pPr>
            <a:endParaRPr lang="it-IT" sz="140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11" name="AutoShape 10" descr="25%"/>
          <p:cNvSpPr>
            <a:spLocks noChangeArrowheads="1"/>
          </p:cNvSpPr>
          <p:nvPr/>
        </p:nvSpPr>
        <p:spPr bwMode="auto">
          <a:xfrm>
            <a:off x="710755" y="2167061"/>
            <a:ext cx="1845022" cy="1727200"/>
          </a:xfrm>
          <a:prstGeom prst="homePlate">
            <a:avLst>
              <a:gd name="adj" fmla="val 47038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0"/>
              </a:spcBef>
              <a:defRPr/>
            </a:pPr>
            <a:endParaRPr lang="it-IT" sz="140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863154" y="2744634"/>
            <a:ext cx="1520825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it-IT" sz="1400" dirty="0" smtClean="0">
                <a:latin typeface="Arial"/>
                <a:ea typeface="ＭＳ Ｐゴシック" panose="020B0600070205080204" pitchFamily="34" charset="-128"/>
                <a:cs typeface="Arial"/>
              </a:rPr>
              <a:t>Acquisizione</a:t>
            </a:r>
          </a:p>
          <a:p>
            <a:pPr>
              <a:spcBef>
                <a:spcPts val="0"/>
              </a:spcBef>
              <a:defRPr/>
            </a:pPr>
            <a:r>
              <a:rPr lang="it-IT" sz="1400" dirty="0" smtClean="0">
                <a:latin typeface="Arial"/>
                <a:ea typeface="ＭＳ Ｐゴシック" panose="020B0600070205080204" pitchFamily="34" charset="-128"/>
                <a:cs typeface="Arial"/>
              </a:rPr>
              <a:t>dati </a:t>
            </a:r>
            <a:r>
              <a:rPr lang="it-IT" sz="1400" dirty="0">
                <a:latin typeface="Arial"/>
                <a:ea typeface="ＭＳ Ｐゴシック" panose="020B0600070205080204" pitchFamily="34" charset="-128"/>
                <a:cs typeface="Arial"/>
              </a:rPr>
              <a:t>contabili</a:t>
            </a: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2627784" y="2636912"/>
            <a:ext cx="1512888" cy="736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it-IT" sz="1400" dirty="0">
                <a:latin typeface="Arial"/>
                <a:ea typeface="ＭＳ Ｐゴシック" panose="020B0600070205080204" pitchFamily="34" charset="-128"/>
                <a:cs typeface="Arial"/>
              </a:rPr>
              <a:t>Verifica attendibilità dei dati di bilancio</a:t>
            </a: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4283968" y="2743323"/>
            <a:ext cx="177800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it-IT" sz="1400" dirty="0">
                <a:latin typeface="Arial"/>
                <a:ea typeface="ＭＳ Ｐゴシック" panose="020B0600070205080204" pitchFamily="34" charset="-128"/>
                <a:cs typeface="Arial"/>
              </a:rPr>
              <a:t>Riclassificazione</a:t>
            </a:r>
          </a:p>
          <a:p>
            <a:pPr>
              <a:spcBef>
                <a:spcPts val="0"/>
              </a:spcBef>
              <a:defRPr/>
            </a:pPr>
            <a:r>
              <a:rPr lang="it-IT" sz="1400" dirty="0">
                <a:latin typeface="Arial"/>
                <a:ea typeface="ＭＳ Ｐゴシック" panose="020B0600070205080204" pitchFamily="34" charset="-128"/>
                <a:cs typeface="Arial"/>
              </a:rPr>
              <a:t>del bilancio</a:t>
            </a: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164634" y="2814761"/>
            <a:ext cx="711622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it-IT" sz="1400" dirty="0">
                <a:latin typeface="Arial"/>
                <a:ea typeface="ＭＳ Ｐゴシック" panose="020B0600070205080204" pitchFamily="34" charset="-128"/>
                <a:cs typeface="Arial"/>
              </a:rPr>
              <a:t>Analisi</a:t>
            </a: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7212087" y="2636912"/>
            <a:ext cx="1176337" cy="736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it-IT" sz="1400" dirty="0">
                <a:latin typeface="Arial"/>
                <a:ea typeface="ＭＳ Ｐゴシック" panose="020B0600070205080204" pitchFamily="34" charset="-128"/>
                <a:cs typeface="Arial"/>
              </a:rPr>
              <a:t>Giudizio</a:t>
            </a:r>
          </a:p>
          <a:p>
            <a:pPr>
              <a:spcBef>
                <a:spcPts val="0"/>
              </a:spcBef>
              <a:defRPr/>
            </a:pPr>
            <a:r>
              <a:rPr lang="it-IT" sz="1400" dirty="0">
                <a:latin typeface="Arial"/>
                <a:ea typeface="ＭＳ Ｐゴシック" panose="020B0600070205080204" pitchFamily="34" charset="-128"/>
                <a:cs typeface="Arial"/>
              </a:rPr>
              <a:t>sui risultati ottenuti</a:t>
            </a:r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512168" y="4137124"/>
            <a:ext cx="1560512" cy="20287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85750" indent="-285750">
              <a:spcBef>
                <a:spcPts val="0"/>
              </a:spcBef>
              <a:buSzPct val="130000"/>
              <a:buFont typeface="Wingdings" charset="2"/>
              <a:buChar char="ü"/>
              <a:defRPr/>
            </a:pPr>
            <a:r>
              <a:rPr lang="it-IT" sz="1400" dirty="0">
                <a:latin typeface="Arial"/>
                <a:ea typeface="ＭＳ Ｐゴシック" panose="020B0600070205080204" pitchFamily="34" charset="-128"/>
                <a:cs typeface="Arial"/>
              </a:rPr>
              <a:t>Bilanci d’esercizio depositati </a:t>
            </a:r>
            <a:r>
              <a:rPr lang="it-IT" sz="1400" dirty="0">
                <a:latin typeface="Arial"/>
                <a:ea typeface="ＭＳ Ｐゴシック" panose="020B0600070205080204" pitchFamily="34" charset="-128"/>
                <a:cs typeface="Arial"/>
                <a:sym typeface="Wingdings" panose="05000000000000000000" pitchFamily="2" charset="2"/>
              </a:rPr>
              <a:t> </a:t>
            </a:r>
            <a:r>
              <a:rPr lang="it-IT" sz="1400" dirty="0" smtClean="0">
                <a:latin typeface="Arial"/>
                <a:ea typeface="ＭＳ Ｐゴシック" panose="020B0600070205080204" pitchFamily="34" charset="-128"/>
                <a:cs typeface="Arial"/>
                <a:sym typeface="Wingdings" panose="05000000000000000000" pitchFamily="2" charset="2"/>
              </a:rPr>
              <a:t/>
            </a:r>
            <a:br>
              <a:rPr lang="it-IT" sz="1400" dirty="0" smtClean="0">
                <a:latin typeface="Arial"/>
                <a:ea typeface="ＭＳ Ｐゴシック" panose="020B0600070205080204" pitchFamily="34" charset="-128"/>
                <a:cs typeface="Arial"/>
                <a:sym typeface="Wingdings" panose="05000000000000000000" pitchFamily="2" charset="2"/>
              </a:rPr>
            </a:br>
            <a:r>
              <a:rPr lang="it-IT" sz="1400" dirty="0" smtClean="0">
                <a:latin typeface="Arial"/>
                <a:ea typeface="ＭＳ Ｐゴシック" panose="020B0600070205080204" pitchFamily="34" charset="-128"/>
                <a:cs typeface="Arial"/>
                <a:sym typeface="Wingdings" panose="05000000000000000000" pitchFamily="2" charset="2"/>
              </a:rPr>
              <a:t>3 </a:t>
            </a:r>
            <a:r>
              <a:rPr lang="it-IT" sz="1400" dirty="0">
                <a:latin typeface="Arial"/>
                <a:ea typeface="ＭＳ Ｐゴシック" panose="020B0600070205080204" pitchFamily="34" charset="-128"/>
                <a:cs typeface="Arial"/>
                <a:sym typeface="Wingdings" panose="05000000000000000000" pitchFamily="2" charset="2"/>
              </a:rPr>
              <a:t>annualità</a:t>
            </a:r>
          </a:p>
          <a:p>
            <a:pPr marL="285750" indent="-285750">
              <a:spcBef>
                <a:spcPts val="0"/>
              </a:spcBef>
              <a:buSzPct val="130000"/>
              <a:buFont typeface="Wingdings" charset="2"/>
              <a:buChar char="ü"/>
              <a:defRPr/>
            </a:pPr>
            <a:r>
              <a:rPr lang="it-IT" sz="1400" dirty="0">
                <a:latin typeface="Arial"/>
                <a:ea typeface="ＭＳ Ｐゴシック" panose="020B0600070205080204" pitchFamily="34" charset="-128"/>
                <a:cs typeface="Arial"/>
                <a:sym typeface="Wingdings" panose="05000000000000000000" pitchFamily="2" charset="2"/>
              </a:rPr>
              <a:t>Dichiarazione dei redditi complete  RF con dati contabili</a:t>
            </a:r>
            <a:endParaRPr lang="it-IT" sz="1400" dirty="0">
              <a:latin typeface="Arial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2025055" y="4137124"/>
            <a:ext cx="1393825" cy="22442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85750" indent="-285750">
              <a:spcBef>
                <a:spcPts val="0"/>
              </a:spcBef>
              <a:buSzPct val="130000"/>
              <a:buFont typeface="Wingdings" charset="2"/>
              <a:buChar char="ü"/>
              <a:defRPr/>
            </a:pPr>
            <a:r>
              <a:rPr lang="it-IT" sz="1400" dirty="0">
                <a:latin typeface="Arial"/>
                <a:ea typeface="ＭＳ Ｐゴシック" panose="020B0600070205080204" pitchFamily="34" charset="-128"/>
                <a:cs typeface="Arial"/>
              </a:rPr>
              <a:t>Politiche di bilancio in linea con la rappresentazione veritiera e corretta </a:t>
            </a:r>
            <a:r>
              <a:rPr lang="it-IT" sz="1400" dirty="0">
                <a:latin typeface="Arial"/>
                <a:ea typeface="ＭＳ Ｐゴシック" panose="020B0600070205080204" pitchFamily="34" charset="-128"/>
                <a:cs typeface="Arial"/>
                <a:sym typeface="Wingdings" panose="05000000000000000000" pitchFamily="2" charset="2"/>
              </a:rPr>
              <a:t> rilettura del sistema bancario</a:t>
            </a:r>
            <a:endParaRPr lang="it-IT" sz="1400" dirty="0">
              <a:latin typeface="Arial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3358555" y="4137124"/>
            <a:ext cx="1762125" cy="13824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85750" indent="-285750">
              <a:spcBef>
                <a:spcPts val="0"/>
              </a:spcBef>
              <a:buSzPct val="130000"/>
              <a:buFont typeface="Wingdings" charset="2"/>
              <a:buChar char="ü"/>
              <a:defRPr/>
            </a:pPr>
            <a:r>
              <a:rPr lang="it-IT" sz="1400" dirty="0">
                <a:latin typeface="Arial"/>
                <a:ea typeface="ＭＳ Ｐゴシック" panose="020B0600070205080204" pitchFamily="34" charset="-128"/>
                <a:cs typeface="Arial"/>
              </a:rPr>
              <a:t>Classificazione di particolari voci del bilancio e relative notizie integrative</a:t>
            </a:r>
          </a:p>
          <a:p>
            <a:pPr marL="285750" indent="-285750">
              <a:spcBef>
                <a:spcPts val="0"/>
              </a:spcBef>
              <a:buSzPct val="130000"/>
              <a:buFont typeface="Wingdings" charset="2"/>
              <a:buChar char="ü"/>
              <a:defRPr/>
            </a:pPr>
            <a:endParaRPr lang="it-IT" sz="1400" dirty="0">
              <a:latin typeface="Arial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5115918" y="4137124"/>
            <a:ext cx="1733550" cy="20287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85750" indent="-285750">
              <a:spcBef>
                <a:spcPts val="0"/>
              </a:spcBef>
              <a:buSzPct val="130000"/>
              <a:buFont typeface="Wingdings" charset="2"/>
              <a:buChar char="ü"/>
              <a:defRPr/>
            </a:pPr>
            <a:r>
              <a:rPr lang="it-IT" sz="1400" dirty="0">
                <a:latin typeface="Arial"/>
                <a:ea typeface="ＭＳ Ｐゴシック" panose="020B0600070205080204" pitchFamily="34" charset="-128"/>
                <a:cs typeface="Arial"/>
              </a:rPr>
              <a:t>Determinazione degli indicatori utili all’analisi (margini, indici e flussi)</a:t>
            </a:r>
          </a:p>
          <a:p>
            <a:pPr marL="285750" indent="-285750">
              <a:spcBef>
                <a:spcPts val="0"/>
              </a:spcBef>
              <a:buSzPct val="130000"/>
              <a:buFont typeface="Wingdings" charset="2"/>
              <a:buChar char="ü"/>
              <a:defRPr/>
            </a:pPr>
            <a:r>
              <a:rPr lang="it-IT" sz="1400" dirty="0">
                <a:latin typeface="Arial"/>
                <a:ea typeface="ＭＳ Ｐゴシック" panose="020B0600070205080204" pitchFamily="34" charset="-128"/>
                <a:cs typeface="Arial"/>
              </a:rPr>
              <a:t> Sensibilizzare il cliente sulla diversità di approccio</a:t>
            </a: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6840092" y="4162524"/>
            <a:ext cx="1943100" cy="736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85750" indent="-285750">
              <a:spcBef>
                <a:spcPts val="0"/>
              </a:spcBef>
              <a:buSzPct val="130000"/>
              <a:buFont typeface="Wingdings" charset="2"/>
              <a:buChar char="ü"/>
              <a:defRPr/>
            </a:pPr>
            <a:r>
              <a:rPr lang="it-IT" sz="1400" dirty="0">
                <a:latin typeface="Arial"/>
                <a:ea typeface="ＭＳ Ｐゴシック" panose="020B0600070205080204" pitchFamily="34" charset="-128"/>
                <a:cs typeface="Arial"/>
              </a:rPr>
              <a:t>Individuazione punti di forza o di </a:t>
            </a:r>
            <a:r>
              <a:rPr lang="it-IT" sz="1400" dirty="0" smtClean="0">
                <a:latin typeface="Arial"/>
                <a:ea typeface="ＭＳ Ｐゴシック" panose="020B0600070205080204" pitchFamily="34" charset="-128"/>
                <a:cs typeface="Arial"/>
              </a:rPr>
              <a:t>debolezza</a:t>
            </a:r>
            <a:endParaRPr lang="it-IT" sz="1400" dirty="0">
              <a:latin typeface="Arial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2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itolo 1"/>
          <p:cNvSpPr txBox="1">
            <a:spLocks/>
          </p:cNvSpPr>
          <p:nvPr/>
        </p:nvSpPr>
        <p:spPr>
          <a:xfrm>
            <a:off x="306000" y="836613"/>
            <a:ext cx="8370456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_tradnl" altLang="it-IT" sz="3500" dirty="0">
                <a:solidFill>
                  <a:srgbClr val="4D4D4D"/>
                </a:solidFill>
                <a:latin typeface="Century Gothic" panose="020B0502020202020204" pitchFamily="34" charset="0"/>
              </a:rPr>
              <a:t>LE FASI DEL PROCESSO DI VALUTAZIONE DEL MERITO CREDITIZIO </a:t>
            </a:r>
          </a:p>
          <a:p>
            <a:pPr>
              <a:defRPr/>
            </a:pPr>
            <a:endParaRPr lang="es-ES_tradnl" altLang="it-IT" sz="35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852586" y="6469447"/>
            <a:ext cx="2057400" cy="365125"/>
          </a:xfrm>
        </p:spPr>
        <p:txBody>
          <a:bodyPr/>
          <a:lstStyle/>
          <a:p>
            <a:fld id="{341EC1FB-F5DC-4712-9AFB-BB17EF98F339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15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6" name="Gruppo 25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CasellaDiTesto 27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p.11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911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586805" y="1628453"/>
            <a:ext cx="7945635" cy="4444181"/>
            <a:chOff x="514797" y="1628453"/>
            <a:chExt cx="7945635" cy="4444181"/>
          </a:xfrm>
        </p:grpSpPr>
        <p:sp>
          <p:nvSpPr>
            <p:cNvPr id="10243" name="Rectangle 3"/>
            <p:cNvSpPr>
              <a:spLocks noChangeArrowheads="1"/>
            </p:cNvSpPr>
            <p:nvPr/>
          </p:nvSpPr>
          <p:spPr bwMode="auto">
            <a:xfrm>
              <a:off x="1184722" y="2039615"/>
              <a:ext cx="1549400" cy="644525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18900000" algn="ctr" rotWithShape="0">
                <a:schemeClr val="bg2"/>
              </a:outerShdw>
            </a:effectLst>
          </p:spPr>
          <p:txBody>
            <a:bodyPr lIns="87273" tIns="43636" rIns="87273" bIns="43636" anchor="ctr"/>
            <a:lstStyle>
              <a:lvl1pPr marL="98425">
                <a:spcAft>
                  <a:spcPct val="50000"/>
                </a:spcAft>
                <a:buClr>
                  <a:srgbClr val="FF4215"/>
                </a:buClr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Aft>
                  <a:spcPct val="50000"/>
                </a:spcAft>
                <a:buClr>
                  <a:srgbClr val="FF4215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>
                  <a:srgbClr val="FF6633"/>
                </a:buClr>
                <a:buFont typeface="Wingdings" panose="05000000000000000000" pitchFamily="2" charset="2"/>
                <a:buNone/>
              </a:pPr>
              <a:r>
                <a:rPr lang="it-IT" altLang="it-IT" sz="1300">
                  <a:solidFill>
                    <a:srgbClr val="002060"/>
                  </a:solidFill>
                </a:rPr>
                <a:t>PATRIMONIALE</a:t>
              </a:r>
            </a:p>
          </p:txBody>
        </p:sp>
        <p:sp>
          <p:nvSpPr>
            <p:cNvPr id="10244" name="Rectangle 4"/>
            <p:cNvSpPr>
              <a:spLocks noChangeArrowheads="1"/>
            </p:cNvSpPr>
            <p:nvPr/>
          </p:nvSpPr>
          <p:spPr bwMode="auto">
            <a:xfrm>
              <a:off x="1184722" y="3069903"/>
              <a:ext cx="1549400" cy="642937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18900000" algn="ctr" rotWithShape="0">
                <a:schemeClr val="bg2"/>
              </a:outerShdw>
            </a:effectLst>
          </p:spPr>
          <p:txBody>
            <a:bodyPr lIns="87273" tIns="43636" rIns="87273" bIns="43636" anchor="ctr"/>
            <a:lstStyle>
              <a:lvl1pPr marL="98425">
                <a:spcAft>
                  <a:spcPct val="50000"/>
                </a:spcAft>
                <a:buClr>
                  <a:srgbClr val="FF4215"/>
                </a:buClr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Aft>
                  <a:spcPct val="50000"/>
                </a:spcAft>
                <a:buClr>
                  <a:srgbClr val="FF4215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>
                  <a:srgbClr val="FF6633"/>
                </a:buClr>
                <a:buFont typeface="Wingdings" panose="05000000000000000000" pitchFamily="2" charset="2"/>
                <a:buNone/>
              </a:pPr>
              <a:r>
                <a:rPr lang="it-IT" altLang="it-IT" sz="1300">
                  <a:solidFill>
                    <a:srgbClr val="002060"/>
                  </a:solidFill>
                </a:rPr>
                <a:t>FINANZIARIO</a:t>
              </a:r>
            </a:p>
          </p:txBody>
        </p:sp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3437384" y="2852415"/>
              <a:ext cx="2397125" cy="450850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18900000" algn="ctr" rotWithShape="0">
                <a:schemeClr val="bg2"/>
              </a:outerShdw>
            </a:effectLst>
          </p:spPr>
          <p:txBody>
            <a:bodyPr lIns="87273" tIns="43636" rIns="87273" bIns="43636" anchor="ctr"/>
            <a:lstStyle>
              <a:lvl1pPr marL="98425">
                <a:spcAft>
                  <a:spcPct val="50000"/>
                </a:spcAft>
                <a:buClr>
                  <a:srgbClr val="FF4215"/>
                </a:buClr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Aft>
                  <a:spcPct val="50000"/>
                </a:spcAft>
                <a:buClr>
                  <a:srgbClr val="FF4215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>
                  <a:srgbClr val="FF6633"/>
                </a:buClr>
                <a:buFont typeface="Wingdings" panose="05000000000000000000" pitchFamily="2" charset="2"/>
                <a:buNone/>
              </a:pPr>
              <a:r>
                <a:rPr lang="it-IT" altLang="it-IT" sz="1300">
                  <a:solidFill>
                    <a:srgbClr val="002060"/>
                  </a:solidFill>
                </a:rPr>
                <a:t>SITUAZIONE FINANZIARIA</a:t>
              </a:r>
            </a:p>
          </p:txBody>
        </p:sp>
        <p:sp>
          <p:nvSpPr>
            <p:cNvPr id="10246" name="Rectangle 6"/>
            <p:cNvSpPr>
              <a:spLocks noChangeArrowheads="1"/>
            </p:cNvSpPr>
            <p:nvPr/>
          </p:nvSpPr>
          <p:spPr bwMode="auto">
            <a:xfrm>
              <a:off x="1184722" y="4163690"/>
              <a:ext cx="1549400" cy="64293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18900000" algn="ctr" rotWithShape="0">
                <a:schemeClr val="bg2"/>
              </a:outerShdw>
            </a:effectLst>
          </p:spPr>
          <p:txBody>
            <a:bodyPr lIns="87273" tIns="43636" rIns="87273" bIns="43636" anchor="ctr"/>
            <a:lstStyle>
              <a:lvl1pPr marL="98425">
                <a:spcAft>
                  <a:spcPct val="50000"/>
                </a:spcAft>
                <a:buClr>
                  <a:srgbClr val="FF4215"/>
                </a:buClr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Aft>
                  <a:spcPct val="50000"/>
                </a:spcAft>
                <a:buClr>
                  <a:srgbClr val="FF4215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>
                  <a:srgbClr val="FF6633"/>
                </a:buClr>
                <a:buFont typeface="Wingdings" panose="05000000000000000000" pitchFamily="2" charset="2"/>
                <a:buNone/>
              </a:pPr>
              <a:r>
                <a:rPr lang="it-IT" altLang="it-IT" sz="1300">
                  <a:solidFill>
                    <a:srgbClr val="002060"/>
                  </a:solidFill>
                </a:rPr>
                <a:t>ECONOMICO</a:t>
              </a:r>
            </a:p>
          </p:txBody>
        </p:sp>
        <p:sp>
          <p:nvSpPr>
            <p:cNvPr id="10247" name="AutoShape 7"/>
            <p:cNvSpPr>
              <a:spLocks/>
            </p:cNvSpPr>
            <p:nvPr/>
          </p:nvSpPr>
          <p:spPr bwMode="auto">
            <a:xfrm>
              <a:off x="822772" y="1782440"/>
              <a:ext cx="263525" cy="3089275"/>
            </a:xfrm>
            <a:prstGeom prst="leftBrace">
              <a:avLst>
                <a:gd name="adj1" fmla="val 100079"/>
                <a:gd name="adj2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4355" tIns="32178" rIns="64355" bIns="32178" anchor="ctr"/>
            <a:lstStyle>
              <a:lvl1pPr>
                <a:spcAft>
                  <a:spcPct val="50000"/>
                </a:spcAft>
                <a:buClr>
                  <a:srgbClr val="FF4215"/>
                </a:buClr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Aft>
                  <a:spcPct val="50000"/>
                </a:spcAft>
                <a:buClr>
                  <a:srgbClr val="FF4215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>
                  <a:srgbClr val="FF6633"/>
                </a:buClr>
                <a:buFont typeface="Wingdings" panose="05000000000000000000" pitchFamily="2" charset="2"/>
                <a:buChar char="•"/>
              </a:pPr>
              <a:endParaRPr lang="it-IT" altLang="it-IT" sz="2000">
                <a:solidFill>
                  <a:schemeClr val="tx2"/>
                </a:solidFill>
              </a:endParaRPr>
            </a:p>
          </p:txBody>
        </p:sp>
        <p:sp>
          <p:nvSpPr>
            <p:cNvPr id="10248" name="AutoShape 8"/>
            <p:cNvSpPr>
              <a:spLocks noChangeArrowheads="1"/>
            </p:cNvSpPr>
            <p:nvPr/>
          </p:nvSpPr>
          <p:spPr bwMode="auto">
            <a:xfrm>
              <a:off x="2865884" y="2104703"/>
              <a:ext cx="330200" cy="579437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4355" tIns="32178" rIns="64355" bIns="32178" anchor="ctr"/>
            <a:lstStyle>
              <a:lvl1pPr>
                <a:spcAft>
                  <a:spcPct val="50000"/>
                </a:spcAft>
                <a:buClr>
                  <a:srgbClr val="FF4215"/>
                </a:buClr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Aft>
                  <a:spcPct val="50000"/>
                </a:spcAft>
                <a:buClr>
                  <a:srgbClr val="FF4215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>
                  <a:srgbClr val="FF6633"/>
                </a:buClr>
                <a:buFont typeface="Wingdings" panose="05000000000000000000" pitchFamily="2" charset="2"/>
                <a:buChar char="•"/>
              </a:pPr>
              <a:endParaRPr lang="it-IT" altLang="it-IT" sz="2000">
                <a:solidFill>
                  <a:schemeClr val="tx2"/>
                </a:solidFill>
              </a:endParaRPr>
            </a:p>
          </p:txBody>
        </p:sp>
        <p:sp>
          <p:nvSpPr>
            <p:cNvPr id="10249" name="AutoShape 9"/>
            <p:cNvSpPr>
              <a:spLocks noChangeArrowheads="1"/>
            </p:cNvSpPr>
            <p:nvPr/>
          </p:nvSpPr>
          <p:spPr bwMode="auto">
            <a:xfrm>
              <a:off x="2865884" y="3069903"/>
              <a:ext cx="330200" cy="579437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4355" tIns="32178" rIns="64355" bIns="32178" anchor="ctr"/>
            <a:lstStyle>
              <a:lvl1pPr>
                <a:spcAft>
                  <a:spcPct val="50000"/>
                </a:spcAft>
                <a:buClr>
                  <a:srgbClr val="FF4215"/>
                </a:buClr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Aft>
                  <a:spcPct val="50000"/>
                </a:spcAft>
                <a:buClr>
                  <a:srgbClr val="FF4215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>
                  <a:srgbClr val="FF6633"/>
                </a:buClr>
                <a:buFont typeface="Wingdings" panose="05000000000000000000" pitchFamily="2" charset="2"/>
                <a:buChar char="•"/>
              </a:pPr>
              <a:endParaRPr lang="it-IT" altLang="it-IT" sz="2000">
                <a:solidFill>
                  <a:schemeClr val="tx2"/>
                </a:solidFill>
              </a:endParaRPr>
            </a:p>
          </p:txBody>
        </p:sp>
        <p:sp>
          <p:nvSpPr>
            <p:cNvPr id="10250" name="Rectangle 10"/>
            <p:cNvSpPr>
              <a:spLocks noChangeArrowheads="1"/>
            </p:cNvSpPr>
            <p:nvPr/>
          </p:nvSpPr>
          <p:spPr bwMode="auto">
            <a:xfrm>
              <a:off x="3443734" y="2133278"/>
              <a:ext cx="2397125" cy="450850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18900000" algn="ctr" rotWithShape="0">
                <a:schemeClr val="bg2"/>
              </a:outerShdw>
            </a:effectLst>
          </p:spPr>
          <p:txBody>
            <a:bodyPr lIns="87273" tIns="43636" rIns="87273" bIns="43636" anchor="ctr"/>
            <a:lstStyle>
              <a:lvl1pPr marL="98425">
                <a:spcAft>
                  <a:spcPct val="50000"/>
                </a:spcAft>
                <a:buClr>
                  <a:srgbClr val="FF4215"/>
                </a:buClr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Aft>
                  <a:spcPct val="50000"/>
                </a:spcAft>
                <a:buClr>
                  <a:srgbClr val="FF4215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>
                  <a:srgbClr val="FF6633"/>
                </a:buClr>
                <a:buFont typeface="Wingdings" panose="05000000000000000000" pitchFamily="2" charset="2"/>
                <a:buNone/>
              </a:pPr>
              <a:r>
                <a:rPr lang="it-IT" altLang="it-IT" sz="1300">
                  <a:solidFill>
                    <a:srgbClr val="002060"/>
                  </a:solidFill>
                </a:rPr>
                <a:t>INDIPENDENZA FINANZIARIA</a:t>
              </a:r>
            </a:p>
          </p:txBody>
        </p:sp>
        <p:sp>
          <p:nvSpPr>
            <p:cNvPr id="10251" name="Text Box 11"/>
            <p:cNvSpPr txBox="1">
              <a:spLocks noChangeArrowheads="1"/>
            </p:cNvSpPr>
            <p:nvPr/>
          </p:nvSpPr>
          <p:spPr bwMode="auto">
            <a:xfrm>
              <a:off x="3386584" y="4195440"/>
              <a:ext cx="2481263" cy="530225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18900000" algn="ctr" rotWithShape="0">
                <a:schemeClr val="bg2"/>
              </a:outerShdw>
            </a:effectLst>
          </p:spPr>
          <p:txBody>
            <a:bodyPr lIns="87273" tIns="43636" rIns="87273" bIns="43636" anchor="ctr"/>
            <a:lstStyle>
              <a:lvl1pPr marL="98425">
                <a:spcAft>
                  <a:spcPct val="50000"/>
                </a:spcAft>
                <a:buClr>
                  <a:srgbClr val="FF4215"/>
                </a:buClr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Aft>
                  <a:spcPct val="50000"/>
                </a:spcAft>
                <a:buClr>
                  <a:srgbClr val="FF4215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>
                  <a:srgbClr val="FF6633"/>
                </a:buClr>
                <a:buFont typeface="Wingdings" panose="05000000000000000000" pitchFamily="2" charset="2"/>
                <a:buNone/>
              </a:pPr>
              <a:r>
                <a:rPr lang="it-IT" altLang="it-IT" sz="1300">
                  <a:solidFill>
                    <a:srgbClr val="002060"/>
                  </a:solidFill>
                </a:rPr>
                <a:t>REDDITIVITÀ</a:t>
              </a:r>
            </a:p>
          </p:txBody>
        </p:sp>
        <p:sp>
          <p:nvSpPr>
            <p:cNvPr id="36" name="Text Box 16"/>
            <p:cNvSpPr txBox="1">
              <a:spLocks noChangeArrowheads="1"/>
            </p:cNvSpPr>
            <p:nvPr/>
          </p:nvSpPr>
          <p:spPr bwMode="auto">
            <a:xfrm>
              <a:off x="514797" y="1628453"/>
              <a:ext cx="307975" cy="4040187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64355" tIns="32178" rIns="64355" bIns="32178">
              <a:spAutoFit/>
            </a:bodyPr>
            <a:lstStyle/>
            <a:p>
              <a:pPr eaLnBrk="1" hangingPunct="1">
                <a:lnSpc>
                  <a:spcPct val="130000"/>
                </a:lnSpc>
                <a:spcBef>
                  <a:spcPct val="20000"/>
                </a:spcBef>
                <a:spcAft>
                  <a:spcPct val="50000"/>
                </a:spcAft>
                <a:buClr>
                  <a:srgbClr val="FF6633"/>
                </a:buClr>
                <a:buSzPct val="100000"/>
                <a:buFont typeface="MT Extra" pitchFamily="18" charset="2"/>
                <a:buNone/>
                <a:defRPr/>
              </a:pPr>
              <a:r>
                <a:rPr lang="it-IT" sz="1300" b="1" dirty="0">
                  <a:solidFill>
                    <a:schemeClr val="tx2"/>
                  </a:solidFill>
                  <a:latin typeface="Futura Bk BT" pitchFamily="34" charset="0"/>
                </a:rPr>
                <a:t>P</a:t>
              </a:r>
            </a:p>
            <a:p>
              <a:pPr eaLnBrk="1" hangingPunct="1">
                <a:lnSpc>
                  <a:spcPct val="130000"/>
                </a:lnSpc>
                <a:spcBef>
                  <a:spcPct val="20000"/>
                </a:spcBef>
                <a:spcAft>
                  <a:spcPct val="50000"/>
                </a:spcAft>
                <a:buClr>
                  <a:srgbClr val="FF6633"/>
                </a:buClr>
                <a:buSzPct val="100000"/>
                <a:buFont typeface="MT Extra" pitchFamily="18" charset="2"/>
                <a:buNone/>
                <a:defRPr/>
              </a:pPr>
              <a:r>
                <a:rPr lang="it-IT" sz="1300" b="1" dirty="0">
                  <a:solidFill>
                    <a:schemeClr val="tx2"/>
                  </a:solidFill>
                  <a:latin typeface="Futura Bk BT" pitchFamily="34" charset="0"/>
                </a:rPr>
                <a:t>E</a:t>
              </a:r>
              <a:br>
                <a:rPr lang="it-IT" sz="1300" b="1" dirty="0">
                  <a:solidFill>
                    <a:schemeClr val="tx2"/>
                  </a:solidFill>
                  <a:latin typeface="Futura Bk BT" pitchFamily="34" charset="0"/>
                </a:rPr>
              </a:br>
              <a:r>
                <a:rPr lang="it-IT" sz="1300" b="1" dirty="0">
                  <a:solidFill>
                    <a:schemeClr val="tx2"/>
                  </a:solidFill>
                  <a:latin typeface="Futura Bk BT" pitchFamily="34" charset="0"/>
                </a:rPr>
                <a:t>R</a:t>
              </a:r>
            </a:p>
            <a:p>
              <a:pPr eaLnBrk="1" hangingPunct="1">
                <a:lnSpc>
                  <a:spcPct val="130000"/>
                </a:lnSpc>
                <a:spcBef>
                  <a:spcPct val="20000"/>
                </a:spcBef>
                <a:spcAft>
                  <a:spcPct val="50000"/>
                </a:spcAft>
                <a:buClr>
                  <a:srgbClr val="FF6633"/>
                </a:buClr>
                <a:buSzPct val="100000"/>
                <a:buFont typeface="MT Extra" pitchFamily="18" charset="2"/>
                <a:buNone/>
                <a:defRPr/>
              </a:pPr>
              <a:r>
                <a:rPr lang="it-IT" sz="1300" b="1" dirty="0">
                  <a:solidFill>
                    <a:schemeClr val="tx2"/>
                  </a:solidFill>
                  <a:latin typeface="Futura Bk BT" pitchFamily="34" charset="0"/>
                </a:rPr>
                <a:t>F</a:t>
              </a:r>
              <a:br>
                <a:rPr lang="it-IT" sz="1300" b="1" dirty="0">
                  <a:solidFill>
                    <a:schemeClr val="tx2"/>
                  </a:solidFill>
                  <a:latin typeface="Futura Bk BT" pitchFamily="34" charset="0"/>
                </a:rPr>
              </a:br>
              <a:r>
                <a:rPr lang="it-IT" sz="1300" b="1" dirty="0">
                  <a:solidFill>
                    <a:schemeClr val="tx2"/>
                  </a:solidFill>
                  <a:latin typeface="Futura Bk BT" pitchFamily="34" charset="0"/>
                </a:rPr>
                <a:t>O</a:t>
              </a:r>
            </a:p>
            <a:p>
              <a:pPr eaLnBrk="1" hangingPunct="1">
                <a:lnSpc>
                  <a:spcPct val="130000"/>
                </a:lnSpc>
                <a:spcBef>
                  <a:spcPct val="20000"/>
                </a:spcBef>
                <a:spcAft>
                  <a:spcPct val="50000"/>
                </a:spcAft>
                <a:buClr>
                  <a:srgbClr val="FF6633"/>
                </a:buClr>
                <a:buSzPct val="100000"/>
                <a:buFont typeface="MT Extra" pitchFamily="18" charset="2"/>
                <a:buNone/>
                <a:defRPr/>
              </a:pPr>
              <a:r>
                <a:rPr lang="it-IT" sz="1300" b="1" dirty="0">
                  <a:solidFill>
                    <a:schemeClr val="tx2"/>
                  </a:solidFill>
                  <a:latin typeface="Futura Bk BT" pitchFamily="34" charset="0"/>
                </a:rPr>
                <a:t>R</a:t>
              </a:r>
            </a:p>
            <a:p>
              <a:pPr eaLnBrk="1" hangingPunct="1">
                <a:lnSpc>
                  <a:spcPct val="130000"/>
                </a:lnSpc>
                <a:spcBef>
                  <a:spcPct val="20000"/>
                </a:spcBef>
                <a:spcAft>
                  <a:spcPct val="50000"/>
                </a:spcAft>
                <a:buClr>
                  <a:srgbClr val="FF6633"/>
                </a:buClr>
                <a:buSzPct val="100000"/>
                <a:buFont typeface="MT Extra" pitchFamily="18" charset="2"/>
                <a:buNone/>
                <a:defRPr/>
              </a:pPr>
              <a:r>
                <a:rPr lang="it-IT" sz="1300" b="1" dirty="0">
                  <a:solidFill>
                    <a:schemeClr val="tx2"/>
                  </a:solidFill>
                  <a:latin typeface="Futura Bk BT" pitchFamily="34" charset="0"/>
                </a:rPr>
                <a:t>M</a:t>
              </a:r>
            </a:p>
            <a:p>
              <a:pPr eaLnBrk="1" hangingPunct="1">
                <a:lnSpc>
                  <a:spcPct val="130000"/>
                </a:lnSpc>
                <a:spcBef>
                  <a:spcPct val="20000"/>
                </a:spcBef>
                <a:spcAft>
                  <a:spcPct val="50000"/>
                </a:spcAft>
                <a:buClr>
                  <a:srgbClr val="FF6633"/>
                </a:buClr>
                <a:buSzPct val="100000"/>
                <a:buFont typeface="MT Extra" pitchFamily="18" charset="2"/>
                <a:buNone/>
                <a:defRPr/>
              </a:pPr>
              <a:r>
                <a:rPr lang="it-IT" sz="1300" b="1" dirty="0">
                  <a:solidFill>
                    <a:schemeClr val="tx2"/>
                  </a:solidFill>
                  <a:latin typeface="Futura Bk BT" pitchFamily="34" charset="0"/>
                </a:rPr>
                <a:t>A</a:t>
              </a:r>
            </a:p>
            <a:p>
              <a:pPr eaLnBrk="1" hangingPunct="1">
                <a:lnSpc>
                  <a:spcPct val="130000"/>
                </a:lnSpc>
                <a:spcBef>
                  <a:spcPct val="20000"/>
                </a:spcBef>
                <a:spcAft>
                  <a:spcPct val="50000"/>
                </a:spcAft>
                <a:buClr>
                  <a:srgbClr val="FF6633"/>
                </a:buClr>
                <a:buSzPct val="100000"/>
                <a:buFont typeface="MT Extra" pitchFamily="18" charset="2"/>
                <a:buNone/>
                <a:defRPr/>
              </a:pPr>
              <a:r>
                <a:rPr lang="it-IT" sz="1300" b="1" dirty="0">
                  <a:solidFill>
                    <a:schemeClr val="tx2"/>
                  </a:solidFill>
                  <a:latin typeface="Futura Bk BT" pitchFamily="34" charset="0"/>
                </a:rPr>
                <a:t>N</a:t>
              </a:r>
            </a:p>
            <a:p>
              <a:pPr eaLnBrk="1" hangingPunct="1">
                <a:lnSpc>
                  <a:spcPct val="130000"/>
                </a:lnSpc>
                <a:spcBef>
                  <a:spcPct val="20000"/>
                </a:spcBef>
                <a:spcAft>
                  <a:spcPct val="50000"/>
                </a:spcAft>
                <a:buClr>
                  <a:srgbClr val="FF6633"/>
                </a:buClr>
                <a:buSzPct val="100000"/>
                <a:buFont typeface="MT Extra" pitchFamily="18" charset="2"/>
                <a:buNone/>
                <a:defRPr/>
              </a:pPr>
              <a:r>
                <a:rPr lang="it-IT" sz="1300" b="1" dirty="0">
                  <a:solidFill>
                    <a:schemeClr val="tx2"/>
                  </a:solidFill>
                  <a:latin typeface="Futura Bk BT" pitchFamily="34" charset="0"/>
                </a:rPr>
                <a:t>C</a:t>
              </a:r>
            </a:p>
            <a:p>
              <a:pPr eaLnBrk="1" hangingPunct="1">
                <a:lnSpc>
                  <a:spcPct val="130000"/>
                </a:lnSpc>
                <a:spcBef>
                  <a:spcPct val="20000"/>
                </a:spcBef>
                <a:spcAft>
                  <a:spcPct val="50000"/>
                </a:spcAft>
                <a:buClr>
                  <a:srgbClr val="FF6633"/>
                </a:buClr>
                <a:buSzPct val="100000"/>
                <a:buFont typeface="MT Extra" pitchFamily="18" charset="2"/>
                <a:buNone/>
                <a:defRPr/>
              </a:pPr>
              <a:r>
                <a:rPr lang="it-IT" sz="1300" b="1" dirty="0">
                  <a:solidFill>
                    <a:schemeClr val="tx2"/>
                  </a:solidFill>
                  <a:latin typeface="Futura Bk BT" pitchFamily="34" charset="0"/>
                </a:rPr>
                <a:t>E</a:t>
              </a:r>
            </a:p>
          </p:txBody>
        </p:sp>
        <p:sp>
          <p:nvSpPr>
            <p:cNvPr id="10254" name="AutoShape 9"/>
            <p:cNvSpPr>
              <a:spLocks noChangeArrowheads="1"/>
            </p:cNvSpPr>
            <p:nvPr/>
          </p:nvSpPr>
          <p:spPr bwMode="auto">
            <a:xfrm>
              <a:off x="2843659" y="4190678"/>
              <a:ext cx="330200" cy="579437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4355" tIns="32178" rIns="64355" bIns="32178" anchor="ctr"/>
            <a:lstStyle>
              <a:lvl1pPr>
                <a:spcAft>
                  <a:spcPct val="50000"/>
                </a:spcAft>
                <a:buClr>
                  <a:srgbClr val="FF4215"/>
                </a:buClr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Aft>
                  <a:spcPct val="50000"/>
                </a:spcAft>
                <a:buClr>
                  <a:srgbClr val="FF4215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>
                  <a:srgbClr val="FF6633"/>
                </a:buClr>
                <a:buFont typeface="Wingdings" panose="05000000000000000000" pitchFamily="2" charset="2"/>
                <a:buChar char="•"/>
              </a:pPr>
              <a:endParaRPr lang="it-IT" altLang="it-IT" sz="2000">
                <a:solidFill>
                  <a:schemeClr val="tx2"/>
                </a:solidFill>
              </a:endParaRPr>
            </a:p>
          </p:txBody>
        </p:sp>
        <p:sp>
          <p:nvSpPr>
            <p:cNvPr id="10255" name="Rectangle 5"/>
            <p:cNvSpPr>
              <a:spLocks noChangeArrowheads="1"/>
            </p:cNvSpPr>
            <p:nvPr/>
          </p:nvSpPr>
          <p:spPr bwMode="auto">
            <a:xfrm>
              <a:off x="6660009" y="3533453"/>
              <a:ext cx="1571625" cy="45085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18900000" algn="ctr" rotWithShape="0">
                <a:schemeClr val="bg2"/>
              </a:outerShdw>
            </a:effectLst>
          </p:spPr>
          <p:txBody>
            <a:bodyPr lIns="87273" tIns="43636" rIns="87273" bIns="43636" anchor="ctr"/>
            <a:lstStyle>
              <a:lvl1pPr marL="98425">
                <a:spcAft>
                  <a:spcPct val="50000"/>
                </a:spcAft>
                <a:buClr>
                  <a:srgbClr val="FF4215"/>
                </a:buClr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Aft>
                  <a:spcPct val="50000"/>
                </a:spcAft>
                <a:buClr>
                  <a:srgbClr val="FF4215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>
                  <a:srgbClr val="FF6633"/>
                </a:buClr>
                <a:buFont typeface="Wingdings" panose="05000000000000000000" pitchFamily="2" charset="2"/>
                <a:buNone/>
              </a:pPr>
              <a:r>
                <a:rPr lang="it-IT" altLang="it-IT" sz="1300" b="1">
                  <a:solidFill>
                    <a:srgbClr val="FF0000"/>
                  </a:solidFill>
                </a:rPr>
                <a:t>RENDICONTO FINANZIARIO</a:t>
              </a:r>
            </a:p>
          </p:txBody>
        </p:sp>
        <p:sp>
          <p:nvSpPr>
            <p:cNvPr id="10256" name="AutoShape 9"/>
            <p:cNvSpPr>
              <a:spLocks noChangeArrowheads="1"/>
            </p:cNvSpPr>
            <p:nvPr/>
          </p:nvSpPr>
          <p:spPr bwMode="auto">
            <a:xfrm>
              <a:off x="5982147" y="3530278"/>
              <a:ext cx="439737" cy="436562"/>
            </a:xfrm>
            <a:prstGeom prst="rightArrow">
              <a:avLst>
                <a:gd name="adj1" fmla="val 50000"/>
                <a:gd name="adj2" fmla="val 1958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4355" tIns="32178" rIns="64355" bIns="32178" anchor="ctr"/>
            <a:lstStyle>
              <a:lvl1pPr>
                <a:spcAft>
                  <a:spcPct val="50000"/>
                </a:spcAft>
                <a:buClr>
                  <a:srgbClr val="FF4215"/>
                </a:buClr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Aft>
                  <a:spcPct val="50000"/>
                </a:spcAft>
                <a:buClr>
                  <a:srgbClr val="FF4215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>
                  <a:srgbClr val="FF6633"/>
                </a:buClr>
                <a:buFont typeface="Wingdings" panose="05000000000000000000" pitchFamily="2" charset="2"/>
                <a:buChar char="•"/>
              </a:pPr>
              <a:endParaRPr lang="it-IT" altLang="it-IT" sz="2000">
                <a:solidFill>
                  <a:schemeClr val="tx2"/>
                </a:solidFill>
              </a:endParaRPr>
            </a:p>
          </p:txBody>
        </p:sp>
        <p:sp>
          <p:nvSpPr>
            <p:cNvPr id="10257" name="Rectangle 5"/>
            <p:cNvSpPr>
              <a:spLocks noChangeArrowheads="1"/>
            </p:cNvSpPr>
            <p:nvPr/>
          </p:nvSpPr>
          <p:spPr bwMode="auto">
            <a:xfrm>
              <a:off x="3418334" y="3523928"/>
              <a:ext cx="2397125" cy="450850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18900000" algn="ctr" rotWithShape="0">
                <a:schemeClr val="bg2"/>
              </a:outerShdw>
            </a:effectLst>
          </p:spPr>
          <p:txBody>
            <a:bodyPr lIns="87273" tIns="43636" rIns="87273" bIns="43636" anchor="ctr"/>
            <a:lstStyle>
              <a:lvl1pPr marL="98425">
                <a:spcAft>
                  <a:spcPct val="50000"/>
                </a:spcAft>
                <a:buClr>
                  <a:srgbClr val="FF4215"/>
                </a:buClr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Aft>
                  <a:spcPct val="50000"/>
                </a:spcAft>
                <a:buClr>
                  <a:srgbClr val="FF4215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>
                  <a:srgbClr val="FF6633"/>
                </a:buClr>
                <a:buFont typeface="Wingdings" panose="05000000000000000000" pitchFamily="2" charset="2"/>
                <a:buNone/>
              </a:pPr>
              <a:r>
                <a:rPr lang="it-IT" altLang="it-IT" sz="1300">
                  <a:solidFill>
                    <a:srgbClr val="002060"/>
                  </a:solidFill>
                </a:rPr>
                <a:t>FLUSSI FINANZIARI</a:t>
              </a:r>
            </a:p>
          </p:txBody>
        </p:sp>
        <p:sp>
          <p:nvSpPr>
            <p:cNvPr id="10258" name="Rectangle 5"/>
            <p:cNvSpPr>
              <a:spLocks noChangeArrowheads="1"/>
            </p:cNvSpPr>
            <p:nvPr/>
          </p:nvSpPr>
          <p:spPr bwMode="auto">
            <a:xfrm>
              <a:off x="6672709" y="2276872"/>
              <a:ext cx="1787723" cy="809625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18900000" algn="ctr" rotWithShape="0">
                <a:schemeClr val="bg2"/>
              </a:outerShdw>
            </a:effectLst>
          </p:spPr>
          <p:txBody>
            <a:bodyPr lIns="87273" tIns="43636" rIns="87273" bIns="43636" anchor="ctr"/>
            <a:lstStyle>
              <a:lvl1pPr marL="98425">
                <a:spcAft>
                  <a:spcPct val="50000"/>
                </a:spcAft>
                <a:buClr>
                  <a:srgbClr val="FF4215"/>
                </a:buClr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Aft>
                  <a:spcPct val="50000"/>
                </a:spcAft>
                <a:buClr>
                  <a:srgbClr val="FF4215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Aft>
                  <a:spcPts val="0"/>
                </a:spcAft>
                <a:buClr>
                  <a:srgbClr val="FF6633"/>
                </a:buClr>
                <a:buFont typeface="Wingdings" panose="05000000000000000000" pitchFamily="2" charset="2"/>
                <a:buNone/>
              </a:pPr>
              <a:r>
                <a:rPr lang="it-IT" altLang="it-IT" sz="1300" b="1" dirty="0">
                  <a:solidFill>
                    <a:srgbClr val="FF0000"/>
                  </a:solidFill>
                </a:rPr>
                <a:t>STATO </a:t>
              </a:r>
              <a:r>
                <a:rPr lang="it-IT" altLang="it-IT" sz="1300" b="1" dirty="0" smtClean="0">
                  <a:solidFill>
                    <a:srgbClr val="FF0000"/>
                  </a:solidFill>
                </a:rPr>
                <a:t>PATRIMONIALE</a:t>
              </a:r>
            </a:p>
            <a:p>
              <a:pPr eaLnBrk="1" hangingPunct="1">
                <a:spcAft>
                  <a:spcPts val="0"/>
                </a:spcAft>
                <a:buClr>
                  <a:srgbClr val="FF6633"/>
                </a:buClr>
                <a:buFont typeface="Wingdings" panose="05000000000000000000" pitchFamily="2" charset="2"/>
                <a:buNone/>
              </a:pPr>
              <a:r>
                <a:rPr lang="it-IT" altLang="it-IT" sz="1300" b="1" dirty="0" smtClean="0">
                  <a:solidFill>
                    <a:srgbClr val="FF0000"/>
                  </a:solidFill>
                </a:rPr>
                <a:t>RICLASSIFICATO</a:t>
              </a:r>
              <a:endParaRPr lang="it-IT" altLang="it-IT" sz="1300" b="1" dirty="0">
                <a:solidFill>
                  <a:srgbClr val="FF0000"/>
                </a:solidFill>
              </a:endParaRPr>
            </a:p>
          </p:txBody>
        </p:sp>
        <p:sp>
          <p:nvSpPr>
            <p:cNvPr id="10259" name="Rectangle 5"/>
            <p:cNvSpPr>
              <a:spLocks noChangeArrowheads="1"/>
            </p:cNvSpPr>
            <p:nvPr/>
          </p:nvSpPr>
          <p:spPr bwMode="auto">
            <a:xfrm>
              <a:off x="6660009" y="4077072"/>
              <a:ext cx="1800423" cy="681757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18900000" algn="ctr" rotWithShape="0">
                <a:schemeClr val="bg2"/>
              </a:outerShdw>
            </a:effectLst>
          </p:spPr>
          <p:txBody>
            <a:bodyPr lIns="87273" tIns="43636" rIns="87273" bIns="43636" anchor="ctr"/>
            <a:lstStyle/>
            <a:p>
              <a:pPr marL="98425">
                <a:spcAft>
                  <a:spcPts val="0"/>
                </a:spcAft>
                <a:buClr>
                  <a:srgbClr val="FF6633"/>
                </a:buClr>
                <a:buFont typeface="Wingdings" panose="05000000000000000000" pitchFamily="2" charset="2"/>
                <a:buNone/>
              </a:pPr>
              <a:r>
                <a:rPr lang="it-IT" altLang="it-IT" sz="1300" b="1" dirty="0">
                  <a:solidFill>
                    <a:srgbClr val="FF0000"/>
                  </a:solidFill>
                </a:rPr>
                <a:t>CONTO ECONOMICO</a:t>
              </a:r>
            </a:p>
            <a:p>
              <a:pPr marL="98425">
                <a:spcAft>
                  <a:spcPts val="0"/>
                </a:spcAft>
                <a:buClr>
                  <a:srgbClr val="FF6633"/>
                </a:buClr>
                <a:buFont typeface="Wingdings" panose="05000000000000000000" pitchFamily="2" charset="2"/>
                <a:buNone/>
              </a:pPr>
              <a:r>
                <a:rPr lang="it-IT" altLang="it-IT" sz="1300" b="1" dirty="0">
                  <a:solidFill>
                    <a:srgbClr val="FF0000"/>
                  </a:solidFill>
                </a:rPr>
                <a:t>RICLASSIFICATO</a:t>
              </a:r>
            </a:p>
          </p:txBody>
        </p:sp>
        <p:sp>
          <p:nvSpPr>
            <p:cNvPr id="10260" name="AutoShape 9"/>
            <p:cNvSpPr>
              <a:spLocks noChangeArrowheads="1"/>
            </p:cNvSpPr>
            <p:nvPr/>
          </p:nvSpPr>
          <p:spPr bwMode="auto">
            <a:xfrm>
              <a:off x="6012309" y="4216078"/>
              <a:ext cx="438150" cy="436562"/>
            </a:xfrm>
            <a:prstGeom prst="rightArrow">
              <a:avLst>
                <a:gd name="adj1" fmla="val 50000"/>
                <a:gd name="adj2" fmla="val 19515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4355" tIns="32178" rIns="64355" bIns="32178" anchor="ctr"/>
            <a:lstStyle>
              <a:lvl1pPr>
                <a:spcAft>
                  <a:spcPct val="50000"/>
                </a:spcAft>
                <a:buClr>
                  <a:srgbClr val="FF4215"/>
                </a:buClr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Aft>
                  <a:spcPct val="50000"/>
                </a:spcAft>
                <a:buClr>
                  <a:srgbClr val="FF4215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>
                  <a:srgbClr val="FF6633"/>
                </a:buClr>
                <a:buFont typeface="Wingdings" panose="05000000000000000000" pitchFamily="2" charset="2"/>
                <a:buChar char="•"/>
              </a:pPr>
              <a:endParaRPr lang="it-IT" altLang="it-IT" sz="2000">
                <a:solidFill>
                  <a:schemeClr val="tx2"/>
                </a:solidFill>
              </a:endParaRPr>
            </a:p>
          </p:txBody>
        </p:sp>
        <p:sp>
          <p:nvSpPr>
            <p:cNvPr id="10261" name="Parentesi graffa chiusa 4"/>
            <p:cNvSpPr>
              <a:spLocks/>
            </p:cNvSpPr>
            <p:nvPr/>
          </p:nvSpPr>
          <p:spPr bwMode="auto">
            <a:xfrm>
              <a:off x="6228209" y="2104703"/>
              <a:ext cx="144463" cy="1198562"/>
            </a:xfrm>
            <a:prstGeom prst="rightBrace">
              <a:avLst>
                <a:gd name="adj1" fmla="val 8297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Aft>
                  <a:spcPct val="50000"/>
                </a:spcAft>
                <a:buClr>
                  <a:srgbClr val="FF6633"/>
                </a:buClr>
                <a:buSzPct val="100000"/>
                <a:buFont typeface="Wingdings" panose="05000000000000000000" pitchFamily="2" charset="2"/>
                <a:buChar char="•"/>
              </a:pPr>
              <a:endParaRPr lang="it-IT" altLang="it-IT"/>
            </a:p>
          </p:txBody>
        </p:sp>
        <p:sp>
          <p:nvSpPr>
            <p:cNvPr id="10262" name="CasellaDiTesto 5"/>
            <p:cNvSpPr txBox="1">
              <a:spLocks noChangeArrowheads="1"/>
            </p:cNvSpPr>
            <p:nvPr/>
          </p:nvSpPr>
          <p:spPr bwMode="auto">
            <a:xfrm>
              <a:off x="1619697" y="5149304"/>
              <a:ext cx="651033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it-IT" altLang="it-IT" sz="1800" b="1" i="1" dirty="0">
                  <a:solidFill>
                    <a:srgbClr val="C00000"/>
                  </a:solidFill>
                </a:rPr>
                <a:t>COMPARABILITÀ DEI BILANCI</a:t>
              </a:r>
            </a:p>
            <a:p>
              <a:r>
                <a:rPr lang="it-IT" altLang="it-IT" sz="1800" b="1" i="1" dirty="0">
                  <a:solidFill>
                    <a:srgbClr val="C00000"/>
                  </a:solidFill>
                </a:rPr>
                <a:t>NUOVI CRITERI DI VALUTAZIONE ALCUNI «FACOLTATIVI» ALTRI OBBLIGATORI</a:t>
              </a:r>
            </a:p>
          </p:txBody>
        </p:sp>
      </p:grpSp>
      <p:sp>
        <p:nvSpPr>
          <p:cNvPr id="22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itolo 1"/>
          <p:cNvSpPr txBox="1">
            <a:spLocks/>
          </p:cNvSpPr>
          <p:nvPr/>
        </p:nvSpPr>
        <p:spPr>
          <a:xfrm>
            <a:off x="306000" y="836613"/>
            <a:ext cx="88380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altLang="it-IT" sz="3300" dirty="0">
                <a:solidFill>
                  <a:srgbClr val="4D4D4D"/>
                </a:solidFill>
                <a:latin typeface="Century Gothic" panose="020B0502020202020204" pitchFamily="34" charset="0"/>
              </a:rPr>
              <a:t>LE PERFORMANCE D’IMPRESA: PREMESSA</a:t>
            </a:r>
            <a:endParaRPr lang="es-ES_tradnl" altLang="it-IT" sz="33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Segnaposto numero diapositiva 1"/>
          <p:cNvSpPr txBox="1">
            <a:spLocks/>
          </p:cNvSpPr>
          <p:nvPr/>
        </p:nvSpPr>
        <p:spPr>
          <a:xfrm>
            <a:off x="6852586" y="646944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4D4D4D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41EC1FB-F5DC-4712-9AFB-BB17EF98F339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25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16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7" name="Gruppo 26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CasellaDiTesto 28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p.11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914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/>
          </p:cNvSpPr>
          <p:nvPr/>
        </p:nvSpPr>
        <p:spPr bwMode="auto">
          <a:xfrm>
            <a:off x="446856" y="2276872"/>
            <a:ext cx="8229600" cy="2319337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ctr" eaLnBrk="1" hangingPunct="1">
              <a:spcBef>
                <a:spcPct val="20000"/>
              </a:spcBef>
              <a:buFont typeface="Arial" charset="0"/>
              <a:buNone/>
              <a:defRPr sz="2200"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latin typeface="+mn-lt"/>
                <a:ea typeface="ＭＳ Ｐゴシック" charset="0"/>
                <a:cs typeface="ＭＳ Ｐゴシック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latin typeface="+mn-lt"/>
                <a:ea typeface="ＭＳ Ｐゴシック" charset="0"/>
                <a:cs typeface="ＭＳ Ｐゴシック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latin typeface="+mn-lt"/>
                <a:ea typeface="ＭＳ Ｐゴシック" charset="0"/>
                <a:cs typeface="ＭＳ Ｐゴシック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latin typeface="+mn-lt"/>
                <a:ea typeface="ＭＳ Ｐゴシック" charset="0"/>
                <a:cs typeface="ＭＳ Ｐゴシック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pPr marL="342900" lvl="1" indent="-342900" eaLnBrk="1" hangingPunct="1">
              <a:spcBef>
                <a:spcPts val="1500"/>
              </a:spcBef>
              <a:buSzPct val="80000"/>
              <a:buFont typeface="Wingdings" pitchFamily="2" charset="2"/>
              <a:buChar char="ü"/>
              <a:tabLst>
                <a:tab pos="190500" algn="l"/>
              </a:tabLst>
              <a:defRPr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Riesposizione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dei dati contenuti nel bilancio affinché siano utili per gli scopi dell’analisi per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indici.</a:t>
            </a:r>
            <a:endParaRPr lang="it-IT" sz="2000" dirty="0">
              <a:cs typeface="Arial" charset="0"/>
            </a:endParaRPr>
          </a:p>
          <a:p>
            <a:pPr marL="342900" lvl="1" indent="-342900" eaLnBrk="1" hangingPunct="1">
              <a:spcBef>
                <a:spcPts val="1500"/>
              </a:spcBef>
              <a:buSzPct val="80000"/>
              <a:buFont typeface="Wingdings" pitchFamily="2" charset="2"/>
              <a:buChar char="ü"/>
              <a:tabLst>
                <a:tab pos="190500" algn="l"/>
              </a:tabLst>
              <a:defRPr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Diverse modalità di riclassificazione dello stato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patrimoniale.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ccia in giù 3"/>
          <p:cNvSpPr>
            <a:spLocks noChangeArrowheads="1"/>
          </p:cNvSpPr>
          <p:nvPr/>
        </p:nvSpPr>
        <p:spPr bwMode="auto">
          <a:xfrm>
            <a:off x="4259229" y="3687766"/>
            <a:ext cx="640773" cy="461314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89A927"/>
          </a:solidFill>
          <a:ln w="12700" algn="ctr">
            <a:noFill/>
            <a:round/>
            <a:headEnd/>
            <a:tailEnd/>
          </a:ln>
        </p:spPr>
        <p:txBody>
          <a:bodyPr wrap="none" lIns="54000" tIns="54000" rIns="54000" bIns="54000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2" name="Rettangolo 21"/>
          <p:cNvSpPr/>
          <p:nvPr/>
        </p:nvSpPr>
        <p:spPr>
          <a:xfrm>
            <a:off x="931324" y="4293096"/>
            <a:ext cx="729615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5263" indent="-195263" algn="ctr">
              <a:spcBef>
                <a:spcPct val="30000"/>
              </a:spcBef>
              <a:buClr>
                <a:srgbClr val="009BCC"/>
              </a:buClr>
              <a:defRPr/>
            </a:pPr>
            <a:r>
              <a:rPr lang="it-IT" b="1" kern="0" dirty="0">
                <a:solidFill>
                  <a:srgbClr val="C00000"/>
                </a:solidFill>
                <a:latin typeface="Arial"/>
              </a:rPr>
              <a:t>	Necessità di riclassificare determinate voci</a:t>
            </a:r>
          </a:p>
        </p:txBody>
      </p:sp>
      <p:sp>
        <p:nvSpPr>
          <p:cNvPr id="6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06000" y="836613"/>
            <a:ext cx="81026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it-IT" sz="3500" dirty="0">
                <a:solidFill>
                  <a:srgbClr val="4D4D4D"/>
                </a:solidFill>
                <a:latin typeface="Century Gothic" panose="020B0502020202020204" pitchFamily="34" charset="0"/>
              </a:rPr>
              <a:t>LA RICLASSIFICAZIONE DELLO STATO PATRIMONIALE</a:t>
            </a:r>
            <a:endParaRPr lang="es-ES_tradnl" altLang="it-IT" sz="35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852586" y="6469447"/>
            <a:ext cx="2057400" cy="365125"/>
          </a:xfrm>
        </p:spPr>
        <p:txBody>
          <a:bodyPr/>
          <a:lstStyle/>
          <a:p>
            <a:fld id="{341EC1FB-F5DC-4712-9AFB-BB17EF98F339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17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uppo 10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CasellaDiTesto 12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p.12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297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2"/>
          <p:cNvSpPr txBox="1">
            <a:spLocks noChangeArrowheads="1"/>
          </p:cNvSpPr>
          <p:nvPr/>
        </p:nvSpPr>
        <p:spPr bwMode="auto">
          <a:xfrm>
            <a:off x="252412" y="2004144"/>
            <a:ext cx="172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C00000"/>
                </a:solidFill>
              </a:rPr>
              <a:t>OBIETTIVO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413000" y="1916832"/>
            <a:ext cx="676751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8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it-IT" b="1" cap="small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dettagliare</a:t>
            </a:r>
            <a:r>
              <a:rPr lang="it-IT" sz="18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determinate </a:t>
            </a:r>
            <a:r>
              <a:rPr lang="it-IT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VOCI DI BILANCIO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per consentire una corretta valutazione della </a:t>
            </a:r>
            <a:r>
              <a:rPr lang="it-IT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endParaRPr lang="it-IT" sz="1800" cap="small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ccia in giù 10"/>
          <p:cNvSpPr/>
          <p:nvPr/>
        </p:nvSpPr>
        <p:spPr>
          <a:xfrm rot="16200000">
            <a:off x="1872456" y="1952550"/>
            <a:ext cx="431800" cy="503238"/>
          </a:xfrm>
          <a:prstGeom prst="downArrow">
            <a:avLst/>
          </a:prstGeom>
          <a:solidFill>
            <a:srgbClr val="89A92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 err="1">
              <a:solidFill>
                <a:schemeClr val="tx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95287" y="2642317"/>
            <a:ext cx="8569325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  <a:defRPr/>
            </a:pPr>
            <a:r>
              <a:rPr lang="it-IT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Crediti verso soci</a:t>
            </a:r>
          </a:p>
          <a:p>
            <a:pPr marL="800100" lvl="1" indent="-342900">
              <a:buFont typeface="Arial" pitchFamily="34" charset="0"/>
              <a:buChar char="-"/>
              <a:defRPr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Prelievo soci c/utili (società di persone)</a:t>
            </a:r>
          </a:p>
          <a:p>
            <a:pPr marL="800100" lvl="1" indent="-342900">
              <a:buFont typeface="Arial" pitchFamily="34" charset="0"/>
              <a:buChar char="-"/>
              <a:defRPr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Crediti verso soci per versamenti ancora dovuti</a:t>
            </a:r>
          </a:p>
          <a:p>
            <a:pPr marL="342900" lvl="1" indent="-342900">
              <a:buFont typeface="Wingdings" panose="05000000000000000000" pitchFamily="2" charset="2"/>
              <a:buChar char="Ø"/>
              <a:defRPr/>
            </a:pPr>
            <a:endParaRPr lang="it-IT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Wingdings" pitchFamily="2" charset="2"/>
              <a:buChar char="ü"/>
              <a:defRPr/>
            </a:pPr>
            <a:r>
              <a:rPr lang="it-IT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Crediti</a:t>
            </a:r>
          </a:p>
          <a:p>
            <a:pPr marL="800100" lvl="1" indent="-342900">
              <a:buFont typeface="Arial" pitchFamily="34" charset="0"/>
              <a:buChar char="-"/>
              <a:defRPr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Circolazione cambiaria</a:t>
            </a:r>
          </a:p>
          <a:p>
            <a:pPr marL="342900" lvl="1" indent="-342900">
              <a:buFont typeface="Wingdings" panose="05000000000000000000" pitchFamily="2" charset="2"/>
              <a:buChar char="Ø"/>
              <a:defRPr/>
            </a:pPr>
            <a:endParaRPr lang="it-IT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Wingdings" pitchFamily="2" charset="2"/>
              <a:buChar char="ü"/>
              <a:defRPr/>
            </a:pPr>
            <a:r>
              <a:rPr lang="it-IT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Ratei </a:t>
            </a:r>
            <a:r>
              <a:rPr lang="it-IT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risconti</a:t>
            </a:r>
          </a:p>
          <a:p>
            <a:pPr marL="800100" lvl="1" indent="-342900">
              <a:buFont typeface="Arial" pitchFamily="34" charset="0"/>
              <a:buChar char="-"/>
              <a:defRPr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Risconti attivi pluriennali</a:t>
            </a:r>
          </a:p>
          <a:p>
            <a:pPr marL="800100" lvl="1" indent="-342900">
              <a:buFont typeface="Arial" pitchFamily="34" charset="0"/>
              <a:buChar char="-"/>
              <a:defRPr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Risconti passivi pluriennali</a:t>
            </a:r>
          </a:p>
          <a:p>
            <a:pPr marL="342900" lvl="1" indent="-342900">
              <a:buFont typeface="Wingdings" panose="05000000000000000000" pitchFamily="2" charset="2"/>
              <a:buChar char="Ø"/>
              <a:defRPr/>
            </a:pPr>
            <a:endParaRPr lang="it-IT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Wingdings" pitchFamily="2" charset="2"/>
              <a:buChar char="ü"/>
              <a:defRPr/>
            </a:pPr>
            <a:r>
              <a:rPr lang="it-IT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Dividendi deliberati per la distribuzione</a:t>
            </a:r>
          </a:p>
        </p:txBody>
      </p:sp>
      <p:sp>
        <p:nvSpPr>
          <p:cNvPr id="7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306000" y="836613"/>
            <a:ext cx="81026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it-IT" sz="3500" dirty="0">
                <a:solidFill>
                  <a:srgbClr val="4D4D4D"/>
                </a:solidFill>
                <a:latin typeface="Century Gothic" panose="020B0502020202020204" pitchFamily="34" charset="0"/>
              </a:rPr>
              <a:t>LA RICLASSIFICAZIONE DELLO STATO PATRIMONIALE</a:t>
            </a:r>
            <a:endParaRPr lang="es-ES_tradnl" altLang="it-IT" sz="35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852586" y="6469447"/>
            <a:ext cx="2057400" cy="365125"/>
          </a:xfrm>
        </p:spPr>
        <p:txBody>
          <a:bodyPr/>
          <a:lstStyle/>
          <a:p>
            <a:fld id="{341EC1FB-F5DC-4712-9AFB-BB17EF98F339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18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" name="Gruppo 15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CasellaDiTesto 17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p.12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021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2"/>
          <p:cNvSpPr txBox="1">
            <a:spLocks noChangeArrowheads="1"/>
          </p:cNvSpPr>
          <p:nvPr/>
        </p:nvSpPr>
        <p:spPr bwMode="auto">
          <a:xfrm>
            <a:off x="760902" y="1928887"/>
            <a:ext cx="7632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C00000"/>
                </a:solidFill>
              </a:rPr>
              <a:t>CREDITI VERSO SOCI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C00000"/>
                </a:solidFill>
              </a:rPr>
              <a:t>PRELIEVO SOCI CONTO UTILI NELLE SOCIETA’ DI PERSONE</a:t>
            </a:r>
          </a:p>
        </p:txBody>
      </p:sp>
      <p:sp>
        <p:nvSpPr>
          <p:cNvPr id="14" name="CasellaDiTesto 8"/>
          <p:cNvSpPr txBox="1">
            <a:spLocks noChangeArrowheads="1"/>
          </p:cNvSpPr>
          <p:nvPr/>
        </p:nvSpPr>
        <p:spPr bwMode="auto">
          <a:xfrm>
            <a:off x="545002" y="2735337"/>
            <a:ext cx="3311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dirty="0"/>
              <a:t>SITUAZIONE CONTABILE</a:t>
            </a:r>
          </a:p>
        </p:txBody>
      </p:sp>
      <p:sp>
        <p:nvSpPr>
          <p:cNvPr id="15" name="CasellaDiTesto 9"/>
          <p:cNvSpPr txBox="1">
            <a:spLocks noChangeArrowheads="1"/>
          </p:cNvSpPr>
          <p:nvPr/>
        </p:nvSpPr>
        <p:spPr bwMode="auto">
          <a:xfrm>
            <a:off x="5224952" y="2735337"/>
            <a:ext cx="3887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dirty="0"/>
              <a:t>UNICO </a:t>
            </a:r>
            <a:r>
              <a:rPr lang="it-IT" altLang="it-IT" sz="2000" dirty="0" smtClean="0"/>
              <a:t>SOCIET</a:t>
            </a:r>
            <a:r>
              <a:rPr lang="it-IT" altLang="it-IT" sz="2000" dirty="0" smtClean="0">
                <a:latin typeface="Arial"/>
                <a:cs typeface="Arial"/>
              </a:rPr>
              <a:t>À</a:t>
            </a:r>
            <a:r>
              <a:rPr lang="it-IT" altLang="it-IT" sz="2000" dirty="0" smtClean="0"/>
              <a:t> </a:t>
            </a:r>
            <a:r>
              <a:rPr lang="it-IT" altLang="it-IT" sz="2000" dirty="0"/>
              <a:t>DI PERSONE</a:t>
            </a:r>
          </a:p>
        </p:txBody>
      </p:sp>
      <p:graphicFrame>
        <p:nvGraphicFramePr>
          <p:cNvPr id="16" name="Tabel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69033"/>
              </p:ext>
            </p:extLst>
          </p:nvPr>
        </p:nvGraphicFramePr>
        <p:xfrm>
          <a:off x="256077" y="3275087"/>
          <a:ext cx="4176712" cy="2111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3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83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675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ATTIVO</a:t>
                      </a:r>
                      <a:endParaRPr lang="it-IT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688" marB="4568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PASSIVO</a:t>
                      </a:r>
                      <a:endParaRPr lang="it-IT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688" marB="4568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200">
                <a:tc>
                  <a:txBody>
                    <a:bodyPr/>
                    <a:lstStyle/>
                    <a:p>
                      <a:r>
                        <a:rPr lang="it-IT" sz="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….</a:t>
                      </a:r>
                      <a:endParaRPr lang="it-IT" sz="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688" marB="4568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7273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 c/prelevamento utili</a:t>
                      </a:r>
                      <a:endParaRPr lang="it-IT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688" marB="4568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Patrimonio netto</a:t>
                      </a:r>
                    </a:p>
                    <a:p>
                      <a:endParaRPr lang="it-IT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Debiti</a:t>
                      </a:r>
                      <a:endParaRPr lang="it-IT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0136">
                <a:tc>
                  <a:txBody>
                    <a:bodyPr/>
                    <a:lstStyle/>
                    <a:p>
                      <a:r>
                        <a:rPr lang="it-IT" sz="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….</a:t>
                      </a:r>
                      <a:endParaRPr lang="it-IT" sz="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688" marB="4568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0092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ATTIVO</a:t>
                      </a:r>
                      <a:endParaRPr lang="it-IT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688" marB="4568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962" rtl="0" eaLnBrk="1" latinLnBrk="0" hangingPunct="1"/>
                      <a:r>
                        <a:rPr lang="it-IT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TOTALE PASSIVO</a:t>
                      </a:r>
                      <a:endParaRPr lang="it-IT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5" marR="91445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17" name="Connettore 1 16"/>
          <p:cNvCxnSpPr/>
          <p:nvPr/>
        </p:nvCxnSpPr>
        <p:spPr>
          <a:xfrm>
            <a:off x="4648689" y="3183012"/>
            <a:ext cx="0" cy="251936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magin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127" y="3202062"/>
            <a:ext cx="4176712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sellaDiTesto 17"/>
          <p:cNvSpPr txBox="1">
            <a:spLocks noChangeArrowheads="1"/>
          </p:cNvSpPr>
          <p:nvPr/>
        </p:nvSpPr>
        <p:spPr bwMode="auto">
          <a:xfrm>
            <a:off x="256077" y="5745311"/>
            <a:ext cx="8640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it-IT" altLang="it-IT" sz="2000" dirty="0"/>
              <a:t>Non rappresenta un credito monetizzabile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it-IT" altLang="it-IT" sz="2000" dirty="0" smtClean="0"/>
              <a:t>Viene portato </a:t>
            </a:r>
            <a:r>
              <a:rPr lang="it-IT" altLang="it-IT" sz="2000" dirty="0"/>
              <a:t>a riduzione del patrimonio netto</a:t>
            </a:r>
          </a:p>
        </p:txBody>
      </p:sp>
      <p:sp>
        <p:nvSpPr>
          <p:cNvPr id="10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306000" y="836613"/>
            <a:ext cx="81026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it-IT" sz="3500" dirty="0">
                <a:solidFill>
                  <a:srgbClr val="4D4D4D"/>
                </a:solidFill>
                <a:latin typeface="Century Gothic" panose="020B0502020202020204" pitchFamily="34" charset="0"/>
              </a:rPr>
              <a:t>LA RICLASSIFICAZIONE DELLO STATO PATRIMONIALE</a:t>
            </a:r>
            <a:endParaRPr lang="es-ES_tradnl" altLang="it-IT" sz="35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852586" y="6469447"/>
            <a:ext cx="2057400" cy="365125"/>
          </a:xfrm>
        </p:spPr>
        <p:txBody>
          <a:bodyPr/>
          <a:lstStyle/>
          <a:p>
            <a:fld id="{341EC1FB-F5DC-4712-9AFB-BB17EF98F339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19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uppo 21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CasellaDiTesto 23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p.13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168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306000" y="836613"/>
            <a:ext cx="81026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SOMMARIO</a:t>
            </a:r>
            <a:endParaRPr lang="pt-BR" altLang="it-IT" sz="35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57200" y="2028904"/>
            <a:ext cx="8280000" cy="34163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charset="2"/>
              <a:buChar char="ü"/>
              <a:defRPr/>
            </a:pPr>
            <a:r>
              <a:rPr lang="it-IT" dirty="0">
                <a:cs typeface="Arial" panose="020B0604020202020204" pitchFamily="34" charset="0"/>
              </a:rPr>
              <a:t>Il ruolo del professionista nella comunicazione banca-impresa.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charset="2"/>
              <a:buChar char="ü"/>
              <a:defRPr/>
            </a:pPr>
            <a:r>
              <a:rPr lang="it-IT" dirty="0">
                <a:cs typeface="Arial" panose="020B0604020202020204" pitchFamily="34" charset="0"/>
              </a:rPr>
              <a:t>L’analisi finanziaria per la comunicazione agli istituti di credito.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charset="2"/>
              <a:buChar char="ü"/>
              <a:defRPr/>
            </a:pPr>
            <a:r>
              <a:rPr lang="it-IT" dirty="0">
                <a:cs typeface="Arial" panose="020B0604020202020204" pitchFamily="34" charset="0"/>
              </a:rPr>
              <a:t>L’impatto del </a:t>
            </a:r>
            <a:r>
              <a:rPr lang="it-IT" dirty="0" err="1">
                <a:cs typeface="Arial" panose="020B0604020202020204" pitchFamily="34" charset="0"/>
              </a:rPr>
              <a:t>D.Lgs.</a:t>
            </a:r>
            <a:r>
              <a:rPr lang="it-IT" dirty="0">
                <a:cs typeface="Arial" panose="020B0604020202020204" pitchFamily="34" charset="0"/>
              </a:rPr>
              <a:t> N. 139/2015 sulle analisi finanziarie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charset="2"/>
              <a:buChar char="ü"/>
              <a:defRPr/>
            </a:pPr>
            <a:r>
              <a:rPr lang="it-IT" dirty="0" smtClean="0">
                <a:cs typeface="Arial" panose="020B0604020202020204" pitchFamily="34" charset="0"/>
              </a:rPr>
              <a:t>L’analisi </a:t>
            </a:r>
            <a:r>
              <a:rPr lang="it-IT" dirty="0">
                <a:cs typeface="Arial" panose="020B0604020202020204" pitchFamily="34" charset="0"/>
              </a:rPr>
              <a:t>della performance patrimoniale dell’impresa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charset="2"/>
              <a:buChar char="ü"/>
              <a:defRPr/>
            </a:pPr>
            <a:r>
              <a:rPr lang="it-IT" dirty="0">
                <a:cs typeface="Arial" panose="020B0604020202020204" pitchFamily="34" charset="0"/>
              </a:rPr>
              <a:t>L’analisi della performance economica dell’impresa</a:t>
            </a:r>
          </a:p>
          <a:p>
            <a:pPr marL="285750" indent="-285750" fontAlgn="auto">
              <a:lnSpc>
                <a:spcPct val="150000"/>
              </a:lnSpc>
              <a:spcAft>
                <a:spcPts val="0"/>
              </a:spcAft>
              <a:buFont typeface="Wingdings" charset="2"/>
              <a:buChar char="ü"/>
              <a:defRPr/>
            </a:pPr>
            <a:r>
              <a:rPr lang="it-IT" dirty="0">
                <a:cs typeface="Arial" panose="020B0604020202020204" pitchFamily="34" charset="0"/>
              </a:rPr>
              <a:t>L’analisi della performance finanziaria </a:t>
            </a:r>
            <a:r>
              <a:rPr lang="it-IT" dirty="0" smtClean="0">
                <a:cs typeface="Arial" panose="020B0604020202020204" pitchFamily="34" charset="0"/>
              </a:rPr>
              <a:t>dell’impresa</a:t>
            </a:r>
          </a:p>
          <a:p>
            <a:pPr marL="285750" indent="-285750" fontAlgn="auto">
              <a:lnSpc>
                <a:spcPct val="150000"/>
              </a:lnSpc>
              <a:spcAft>
                <a:spcPts val="0"/>
              </a:spcAft>
              <a:buFont typeface="Wingdings" charset="2"/>
              <a:buChar char="ü"/>
              <a:defRPr/>
            </a:pPr>
            <a:r>
              <a:rPr lang="it-IT" dirty="0" smtClean="0">
                <a:cs typeface="Arial" panose="020B0604020202020204" pitchFamily="34" charset="0"/>
              </a:rPr>
              <a:t>Gli </a:t>
            </a:r>
            <a:r>
              <a:rPr lang="it-IT" dirty="0">
                <a:cs typeface="Arial" panose="020B0604020202020204" pitchFamily="34" charset="0"/>
              </a:rPr>
              <a:t>indicatori della sostenibilità del debito.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charset="2"/>
              <a:buChar char="ü"/>
              <a:defRPr/>
            </a:pPr>
            <a:endParaRPr lang="it-IT" dirty="0">
              <a:cs typeface="Arial" panose="020B0604020202020204" pitchFamily="34" charset="0"/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852586" y="6469447"/>
            <a:ext cx="2057400" cy="365125"/>
          </a:xfrm>
        </p:spPr>
        <p:txBody>
          <a:bodyPr/>
          <a:lstStyle/>
          <a:p>
            <a:fld id="{341EC1FB-F5DC-4712-9AFB-BB17EF98F339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2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uppo 10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CasellaDiTesto 12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p.4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352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028"/>
          <p:cNvSpPr txBox="1">
            <a:spLocks noChangeArrowheads="1"/>
          </p:cNvSpPr>
          <p:nvPr/>
        </p:nvSpPr>
        <p:spPr bwMode="auto">
          <a:xfrm>
            <a:off x="821431" y="3283173"/>
            <a:ext cx="3898900" cy="360362"/>
          </a:xfrm>
          <a:prstGeom prst="rect">
            <a:avLst/>
          </a:prstGeom>
          <a:noFill/>
          <a:ln w="28575">
            <a:solidFill>
              <a:srgbClr val="89A92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C00000"/>
                </a:solidFill>
              </a:rPr>
              <a:t>Prelievo soci (società di persone)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rgbClr val="C00000"/>
              </a:solidFill>
            </a:endParaRPr>
          </a:p>
        </p:txBody>
      </p:sp>
      <p:sp>
        <p:nvSpPr>
          <p:cNvPr id="20" name="Text Box 1028"/>
          <p:cNvSpPr txBox="1">
            <a:spLocks noChangeArrowheads="1"/>
          </p:cNvSpPr>
          <p:nvPr/>
        </p:nvSpPr>
        <p:spPr bwMode="auto">
          <a:xfrm>
            <a:off x="5296594" y="3283173"/>
            <a:ext cx="3157537" cy="360362"/>
          </a:xfrm>
          <a:prstGeom prst="rect">
            <a:avLst/>
          </a:prstGeom>
          <a:noFill/>
          <a:ln w="28575">
            <a:solidFill>
              <a:srgbClr val="40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C00000"/>
                </a:solidFill>
              </a:rPr>
              <a:t>Sottratti al patrimonio netto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000">
              <a:solidFill>
                <a:srgbClr val="C00000"/>
              </a:solidFill>
            </a:endParaRPr>
          </a:p>
        </p:txBody>
      </p:sp>
      <p:sp>
        <p:nvSpPr>
          <p:cNvPr id="21" name="Freccia in giù 20"/>
          <p:cNvSpPr/>
          <p:nvPr/>
        </p:nvSpPr>
        <p:spPr bwMode="auto">
          <a:xfrm rot="16200000">
            <a:off x="4846538" y="3250629"/>
            <a:ext cx="360362" cy="412750"/>
          </a:xfrm>
          <a:prstGeom prst="downArrow">
            <a:avLst/>
          </a:prstGeom>
          <a:solidFill>
            <a:srgbClr val="405C58"/>
          </a:solidFill>
          <a:ln w="9525" cap="flat" cmpd="sng" algn="ctr">
            <a:solidFill>
              <a:srgbClr val="405C5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it-IT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22" name="Connettore 1 21"/>
          <p:cNvCxnSpPr/>
          <p:nvPr/>
        </p:nvCxnSpPr>
        <p:spPr>
          <a:xfrm>
            <a:off x="461069" y="4292823"/>
            <a:ext cx="2305050" cy="0"/>
          </a:xfrm>
          <a:prstGeom prst="line">
            <a:avLst/>
          </a:prstGeom>
          <a:ln>
            <a:solidFill>
              <a:srgbClr val="405C5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3636069" y="4292823"/>
            <a:ext cx="2305050" cy="0"/>
          </a:xfrm>
          <a:prstGeom prst="line">
            <a:avLst/>
          </a:prstGeom>
          <a:ln>
            <a:solidFill>
              <a:srgbClr val="405C5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1613594" y="4292823"/>
            <a:ext cx="0" cy="1368425"/>
          </a:xfrm>
          <a:prstGeom prst="line">
            <a:avLst/>
          </a:prstGeom>
          <a:ln>
            <a:solidFill>
              <a:srgbClr val="405C5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4788594" y="4292823"/>
            <a:ext cx="0" cy="1368425"/>
          </a:xfrm>
          <a:prstGeom prst="line">
            <a:avLst/>
          </a:prstGeom>
          <a:ln>
            <a:solidFill>
              <a:srgbClr val="405C5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asellaDiTesto 17"/>
          <p:cNvSpPr txBox="1">
            <a:spLocks noChangeArrowheads="1"/>
          </p:cNvSpPr>
          <p:nvPr/>
        </p:nvSpPr>
        <p:spPr bwMode="auto">
          <a:xfrm>
            <a:off x="892869" y="3892773"/>
            <a:ext cx="1728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>
                <a:solidFill>
                  <a:srgbClr val="262626"/>
                </a:solidFill>
              </a:rPr>
              <a:t>SP </a:t>
            </a:r>
            <a:r>
              <a:rPr lang="it-IT" altLang="it-IT" sz="1800" dirty="0" smtClean="0">
                <a:solidFill>
                  <a:srgbClr val="262626"/>
                </a:solidFill>
              </a:rPr>
              <a:t>31/12/2016</a:t>
            </a:r>
            <a:endParaRPr lang="it-IT" altLang="it-IT" sz="1800" dirty="0">
              <a:solidFill>
                <a:srgbClr val="262626"/>
              </a:solidFill>
            </a:endParaRPr>
          </a:p>
        </p:txBody>
      </p:sp>
      <p:sp>
        <p:nvSpPr>
          <p:cNvPr id="27" name="CasellaDiTesto 18"/>
          <p:cNvSpPr txBox="1">
            <a:spLocks noChangeArrowheads="1"/>
          </p:cNvSpPr>
          <p:nvPr/>
        </p:nvSpPr>
        <p:spPr bwMode="auto">
          <a:xfrm>
            <a:off x="3924994" y="3907060"/>
            <a:ext cx="172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>
                <a:solidFill>
                  <a:srgbClr val="262626"/>
                </a:solidFill>
              </a:rPr>
              <a:t>SP </a:t>
            </a:r>
            <a:r>
              <a:rPr lang="it-IT" altLang="it-IT" sz="1800" dirty="0" smtClean="0">
                <a:solidFill>
                  <a:srgbClr val="262626"/>
                </a:solidFill>
              </a:rPr>
              <a:t>31/12/2017</a:t>
            </a:r>
            <a:endParaRPr lang="it-IT" altLang="it-IT" sz="1800" dirty="0">
              <a:solidFill>
                <a:srgbClr val="262626"/>
              </a:solidFill>
            </a:endParaRPr>
          </a:p>
        </p:txBody>
      </p:sp>
      <p:sp>
        <p:nvSpPr>
          <p:cNvPr id="28" name="CasellaDiTesto 19"/>
          <p:cNvSpPr txBox="1">
            <a:spLocks noChangeArrowheads="1"/>
          </p:cNvSpPr>
          <p:nvPr/>
        </p:nvSpPr>
        <p:spPr bwMode="auto">
          <a:xfrm>
            <a:off x="-186632" y="4481904"/>
            <a:ext cx="17287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it-IT" altLang="it-IT" sz="2000" dirty="0" smtClean="0">
                <a:solidFill>
                  <a:srgbClr val="262626"/>
                </a:solidFill>
              </a:rPr>
              <a:t>Prelievo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it-IT" altLang="it-IT" sz="2000" dirty="0" smtClean="0">
                <a:solidFill>
                  <a:srgbClr val="262626"/>
                </a:solidFill>
              </a:rPr>
              <a:t>soci         </a:t>
            </a:r>
            <a:r>
              <a:rPr lang="it-IT" altLang="it-IT" sz="2000" dirty="0">
                <a:solidFill>
                  <a:srgbClr val="262626"/>
                </a:solidFill>
              </a:rPr>
              <a:t/>
            </a:r>
            <a:br>
              <a:rPr lang="it-IT" altLang="it-IT" sz="2000" dirty="0">
                <a:solidFill>
                  <a:srgbClr val="262626"/>
                </a:solidFill>
              </a:rPr>
            </a:br>
            <a:r>
              <a:rPr lang="it-IT" altLang="it-IT" sz="2000" dirty="0">
                <a:solidFill>
                  <a:srgbClr val="262626"/>
                </a:solidFill>
              </a:rPr>
              <a:t>5</a:t>
            </a:r>
          </a:p>
        </p:txBody>
      </p:sp>
      <p:sp>
        <p:nvSpPr>
          <p:cNvPr id="29" name="CasellaDiTesto 20"/>
          <p:cNvSpPr txBox="1">
            <a:spLocks noChangeArrowheads="1"/>
          </p:cNvSpPr>
          <p:nvPr/>
        </p:nvSpPr>
        <p:spPr bwMode="auto">
          <a:xfrm>
            <a:off x="1469131" y="4481010"/>
            <a:ext cx="17287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it-IT" altLang="it-IT" sz="2000" dirty="0" smtClean="0">
                <a:solidFill>
                  <a:srgbClr val="262626"/>
                </a:solidFill>
              </a:rPr>
              <a:t>Utile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it-IT" altLang="it-IT" sz="2000" dirty="0" smtClean="0">
                <a:solidFill>
                  <a:srgbClr val="262626"/>
                </a:solidFill>
              </a:rPr>
              <a:t>10</a:t>
            </a:r>
            <a:endParaRPr lang="it-IT" altLang="it-IT" sz="2000" dirty="0">
              <a:solidFill>
                <a:srgbClr val="262626"/>
              </a:solidFill>
            </a:endParaRPr>
          </a:p>
        </p:txBody>
      </p:sp>
      <p:sp>
        <p:nvSpPr>
          <p:cNvPr id="30" name="CasellaDiTesto 21"/>
          <p:cNvSpPr txBox="1">
            <a:spLocks noChangeArrowheads="1"/>
          </p:cNvSpPr>
          <p:nvPr/>
        </p:nvSpPr>
        <p:spPr bwMode="auto">
          <a:xfrm>
            <a:off x="3053456" y="4481903"/>
            <a:ext cx="17287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it-IT" altLang="it-IT" sz="2000" dirty="0" smtClean="0">
                <a:solidFill>
                  <a:srgbClr val="262626"/>
                </a:solidFill>
              </a:rPr>
              <a:t>Prelievo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it-IT" altLang="it-IT" sz="2000" dirty="0" smtClean="0">
                <a:solidFill>
                  <a:srgbClr val="262626"/>
                </a:solidFill>
              </a:rPr>
              <a:t>Soci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it-IT" altLang="it-IT" sz="2000" dirty="0" smtClean="0">
                <a:solidFill>
                  <a:srgbClr val="262626"/>
                </a:solidFill>
              </a:rPr>
              <a:t>15</a:t>
            </a:r>
            <a:endParaRPr lang="it-IT" altLang="it-IT" sz="2000" dirty="0">
              <a:solidFill>
                <a:srgbClr val="262626"/>
              </a:solidFill>
            </a:endParaRPr>
          </a:p>
        </p:txBody>
      </p:sp>
      <p:sp>
        <p:nvSpPr>
          <p:cNvPr id="31" name="CasellaDiTesto 22"/>
          <p:cNvSpPr txBox="1">
            <a:spLocks noChangeArrowheads="1"/>
          </p:cNvSpPr>
          <p:nvPr/>
        </p:nvSpPr>
        <p:spPr bwMode="auto">
          <a:xfrm>
            <a:off x="4717156" y="4484185"/>
            <a:ext cx="172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it-IT" altLang="it-IT" sz="2000" dirty="0" smtClean="0">
                <a:solidFill>
                  <a:srgbClr val="262626"/>
                </a:solidFill>
              </a:rPr>
              <a:t>Utile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it-IT" altLang="it-IT" sz="2000" dirty="0" smtClean="0">
                <a:solidFill>
                  <a:srgbClr val="262626"/>
                </a:solidFill>
              </a:rPr>
              <a:t>12</a:t>
            </a:r>
            <a:endParaRPr lang="it-IT" altLang="it-IT" sz="2000" dirty="0">
              <a:solidFill>
                <a:srgbClr val="262626"/>
              </a:solidFill>
            </a:endParaRPr>
          </a:p>
        </p:txBody>
      </p:sp>
      <p:sp>
        <p:nvSpPr>
          <p:cNvPr id="32" name="CasellaDiTesto 2"/>
          <p:cNvSpPr txBox="1">
            <a:spLocks noChangeArrowheads="1"/>
          </p:cNvSpPr>
          <p:nvPr/>
        </p:nvSpPr>
        <p:spPr bwMode="auto">
          <a:xfrm>
            <a:off x="749994" y="2235187"/>
            <a:ext cx="7632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C00000"/>
                </a:solidFill>
              </a:rPr>
              <a:t>CREDITI VERSO SOCI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C00000"/>
                </a:solidFill>
              </a:rPr>
              <a:t>PRELIEVO SOCI CONTO UTILI NELLE </a:t>
            </a:r>
            <a:r>
              <a:rPr lang="it-IT" altLang="it-IT" sz="2000" b="1" dirty="0" smtClean="0">
                <a:solidFill>
                  <a:srgbClr val="C00000"/>
                </a:solidFill>
              </a:rPr>
              <a:t>SOCIET</a:t>
            </a:r>
            <a:r>
              <a:rPr lang="it-IT" altLang="it-IT" sz="2000" b="1" dirty="0" smtClean="0">
                <a:solidFill>
                  <a:srgbClr val="C00000"/>
                </a:solidFill>
                <a:latin typeface="Arial"/>
                <a:cs typeface="Arial"/>
              </a:rPr>
              <a:t>À</a:t>
            </a:r>
            <a:r>
              <a:rPr lang="it-IT" altLang="it-IT" sz="2000" b="1" dirty="0" smtClean="0">
                <a:solidFill>
                  <a:srgbClr val="C00000"/>
                </a:solidFill>
              </a:rPr>
              <a:t> </a:t>
            </a:r>
            <a:r>
              <a:rPr lang="it-IT" altLang="it-IT" sz="2000" b="1" dirty="0">
                <a:solidFill>
                  <a:srgbClr val="C00000"/>
                </a:solidFill>
              </a:rPr>
              <a:t>DI PERSONE</a:t>
            </a:r>
          </a:p>
        </p:txBody>
      </p:sp>
      <p:cxnSp>
        <p:nvCxnSpPr>
          <p:cNvPr id="33" name="Connettore 1 32"/>
          <p:cNvCxnSpPr/>
          <p:nvPr/>
        </p:nvCxnSpPr>
        <p:spPr>
          <a:xfrm>
            <a:off x="6660256" y="4283298"/>
            <a:ext cx="2305050" cy="0"/>
          </a:xfrm>
          <a:prstGeom prst="line">
            <a:avLst/>
          </a:prstGeom>
          <a:ln>
            <a:solidFill>
              <a:srgbClr val="405C5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7812781" y="4283298"/>
            <a:ext cx="0" cy="1368425"/>
          </a:xfrm>
          <a:prstGeom prst="line">
            <a:avLst/>
          </a:prstGeom>
          <a:ln>
            <a:solidFill>
              <a:srgbClr val="405C5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asellaDiTesto 18"/>
          <p:cNvSpPr txBox="1">
            <a:spLocks noChangeArrowheads="1"/>
          </p:cNvSpPr>
          <p:nvPr/>
        </p:nvSpPr>
        <p:spPr bwMode="auto">
          <a:xfrm>
            <a:off x="6949181" y="3897535"/>
            <a:ext cx="172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>
                <a:solidFill>
                  <a:srgbClr val="262626"/>
                </a:solidFill>
              </a:rPr>
              <a:t>SP </a:t>
            </a:r>
            <a:r>
              <a:rPr lang="it-IT" altLang="it-IT" sz="1800" dirty="0" smtClean="0">
                <a:solidFill>
                  <a:srgbClr val="262626"/>
                </a:solidFill>
              </a:rPr>
              <a:t>31/12/2018</a:t>
            </a:r>
            <a:endParaRPr lang="it-IT" altLang="it-IT" sz="1800" dirty="0">
              <a:solidFill>
                <a:srgbClr val="262626"/>
              </a:solidFill>
            </a:endParaRPr>
          </a:p>
        </p:txBody>
      </p:sp>
      <p:sp>
        <p:nvSpPr>
          <p:cNvPr id="36" name="CasellaDiTesto 21"/>
          <p:cNvSpPr txBox="1">
            <a:spLocks noChangeArrowheads="1"/>
          </p:cNvSpPr>
          <p:nvPr/>
        </p:nvSpPr>
        <p:spPr bwMode="auto">
          <a:xfrm>
            <a:off x="6077644" y="4472378"/>
            <a:ext cx="17287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it-IT" altLang="it-IT" sz="2000" dirty="0" smtClean="0">
                <a:solidFill>
                  <a:srgbClr val="262626"/>
                </a:solidFill>
              </a:rPr>
              <a:t>Prelievo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it-IT" altLang="it-IT" sz="2000" dirty="0" smtClean="0">
                <a:solidFill>
                  <a:srgbClr val="262626"/>
                </a:solidFill>
              </a:rPr>
              <a:t>Soci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it-IT" altLang="it-IT" sz="2000" dirty="0" smtClean="0">
                <a:solidFill>
                  <a:srgbClr val="262626"/>
                </a:solidFill>
              </a:rPr>
              <a:t>13</a:t>
            </a:r>
            <a:endParaRPr lang="it-IT" altLang="it-IT" sz="2000" dirty="0">
              <a:solidFill>
                <a:srgbClr val="262626"/>
              </a:solidFill>
            </a:endParaRPr>
          </a:p>
        </p:txBody>
      </p:sp>
      <p:sp>
        <p:nvSpPr>
          <p:cNvPr id="37" name="CasellaDiTesto 22"/>
          <p:cNvSpPr txBox="1">
            <a:spLocks noChangeArrowheads="1"/>
          </p:cNvSpPr>
          <p:nvPr/>
        </p:nvSpPr>
        <p:spPr bwMode="auto">
          <a:xfrm>
            <a:off x="7741344" y="4474660"/>
            <a:ext cx="172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it-IT" altLang="it-IT" sz="2000" dirty="0" smtClean="0">
                <a:solidFill>
                  <a:srgbClr val="262626"/>
                </a:solidFill>
              </a:rPr>
              <a:t>Utile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it-IT" altLang="it-IT" sz="2000" dirty="0" smtClean="0">
                <a:solidFill>
                  <a:srgbClr val="262626"/>
                </a:solidFill>
              </a:rPr>
              <a:t>12</a:t>
            </a:r>
            <a:endParaRPr lang="it-IT" altLang="it-IT" sz="2000" dirty="0">
              <a:solidFill>
                <a:srgbClr val="262626"/>
              </a:solidFill>
            </a:endParaRPr>
          </a:p>
        </p:txBody>
      </p:sp>
      <p:sp>
        <p:nvSpPr>
          <p:cNvPr id="38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itolo 1"/>
          <p:cNvSpPr txBox="1">
            <a:spLocks/>
          </p:cNvSpPr>
          <p:nvPr/>
        </p:nvSpPr>
        <p:spPr>
          <a:xfrm>
            <a:off x="306000" y="836613"/>
            <a:ext cx="81026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it-IT" sz="3500" dirty="0">
                <a:solidFill>
                  <a:srgbClr val="4D4D4D"/>
                </a:solidFill>
                <a:latin typeface="Century Gothic" panose="020B0502020202020204" pitchFamily="34" charset="0"/>
              </a:rPr>
              <a:t>LA RICLASSIFICAZIONE DELLO STATO PATRIMONIALE</a:t>
            </a:r>
            <a:endParaRPr lang="es-ES_tradnl" altLang="it-IT" sz="35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852586" y="6469447"/>
            <a:ext cx="2057400" cy="365125"/>
          </a:xfrm>
        </p:spPr>
        <p:txBody>
          <a:bodyPr/>
          <a:lstStyle/>
          <a:p>
            <a:fld id="{341EC1FB-F5DC-4712-9AFB-BB17EF98F339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20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2" name="Gruppo 41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" name="CasellaDiTesto 43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p.13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694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asellaDiTesto 2"/>
          <p:cNvSpPr txBox="1">
            <a:spLocks noChangeArrowheads="1"/>
          </p:cNvSpPr>
          <p:nvPr/>
        </p:nvSpPr>
        <p:spPr bwMode="auto">
          <a:xfrm>
            <a:off x="611188" y="1916832"/>
            <a:ext cx="7921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C00000"/>
                </a:solidFill>
              </a:rPr>
              <a:t>CREDITI VERSO SOCI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C00000"/>
                </a:solidFill>
              </a:rPr>
              <a:t>CREDITI VERSO SOCI PER VERSAMENTI ANCORA DOVUTI</a:t>
            </a:r>
          </a:p>
        </p:txBody>
      </p:sp>
      <p:sp>
        <p:nvSpPr>
          <p:cNvPr id="39" name="CasellaDiTesto 17"/>
          <p:cNvSpPr txBox="1">
            <a:spLocks noChangeArrowheads="1"/>
          </p:cNvSpPr>
          <p:nvPr/>
        </p:nvSpPr>
        <p:spPr bwMode="auto">
          <a:xfrm>
            <a:off x="250825" y="5388695"/>
            <a:ext cx="8642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it-IT" altLang="it-IT" sz="2000" dirty="0"/>
              <a:t>Non dovrebbe essere una voce ricorrente nelle società di capitali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it-IT" altLang="it-IT" sz="2000" dirty="0" smtClean="0"/>
              <a:t>Viene portato </a:t>
            </a:r>
            <a:r>
              <a:rPr lang="it-IT" altLang="it-IT" sz="2000" dirty="0"/>
              <a:t>a riduzione del patrimonio netto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it-IT" altLang="it-IT" sz="2000" dirty="0"/>
              <a:t>… Da </a:t>
            </a:r>
            <a:r>
              <a:rPr lang="it-IT" altLang="it-IT" sz="2000" dirty="0">
                <a:solidFill>
                  <a:srgbClr val="C00000"/>
                </a:solidFill>
              </a:rPr>
              <a:t>CAPITALE SOCIALE </a:t>
            </a:r>
            <a:r>
              <a:rPr lang="it-IT" altLang="it-IT" sz="2000" dirty="0"/>
              <a:t>a </a:t>
            </a:r>
            <a:r>
              <a:rPr lang="it-IT" altLang="it-IT" sz="2000" dirty="0">
                <a:solidFill>
                  <a:srgbClr val="C00000"/>
                </a:solidFill>
              </a:rPr>
              <a:t>CAPITALE VERSATO</a:t>
            </a:r>
          </a:p>
        </p:txBody>
      </p:sp>
      <p:sp>
        <p:nvSpPr>
          <p:cNvPr id="40" name="CasellaDiTesto 11"/>
          <p:cNvSpPr txBox="1">
            <a:spLocks noChangeArrowheads="1"/>
          </p:cNvSpPr>
          <p:nvPr/>
        </p:nvSpPr>
        <p:spPr bwMode="auto">
          <a:xfrm>
            <a:off x="2987675" y="2723282"/>
            <a:ext cx="3313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/>
              <a:t>STATO PATRIMONIALE</a:t>
            </a:r>
          </a:p>
        </p:txBody>
      </p:sp>
      <p:graphicFrame>
        <p:nvGraphicFramePr>
          <p:cNvPr id="41" name="Tabell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410984"/>
              </p:ext>
            </p:extLst>
          </p:nvPr>
        </p:nvGraphicFramePr>
        <p:xfrm>
          <a:off x="250825" y="3156670"/>
          <a:ext cx="8642350" cy="2152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11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2222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ATTIVO</a:t>
                      </a:r>
                      <a:endParaRPr lang="it-IT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19" marB="4571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PASSIVO</a:t>
                      </a:r>
                      <a:endParaRPr lang="it-IT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19" marB="4571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520">
                <a:tc>
                  <a:txBody>
                    <a:bodyPr/>
                    <a:lstStyle/>
                    <a:p>
                      <a:r>
                        <a:rPr lang="it-IT" sz="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….</a:t>
                      </a:r>
                      <a:endParaRPr lang="it-IT" sz="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19" marB="4571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1370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CREDITI</a:t>
                      </a:r>
                      <a:r>
                        <a:rPr lang="it-IT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VERSO SOCI PER VERSAMENTI ANCORA DOVUTI</a:t>
                      </a:r>
                      <a:endParaRPr lang="it-IT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19" marB="4571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Patrimonio netto</a:t>
                      </a:r>
                    </a:p>
                    <a:p>
                      <a:endParaRPr lang="it-IT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7002">
                <a:tc>
                  <a:txBody>
                    <a:bodyPr/>
                    <a:lstStyle/>
                    <a:p>
                      <a:r>
                        <a:rPr lang="it-IT" sz="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….</a:t>
                      </a:r>
                      <a:endParaRPr lang="it-IT" sz="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19" marB="4571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7536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ATTIVO</a:t>
                      </a:r>
                      <a:endParaRPr lang="it-IT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19" marB="4571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32962" rtl="0" eaLnBrk="1" latinLnBrk="0" hangingPunct="1"/>
                      <a:r>
                        <a:rPr lang="it-IT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TOTALE PASSIVO</a:t>
                      </a:r>
                      <a:endParaRPr lang="it-IT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5" marR="91455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306000" y="836613"/>
            <a:ext cx="81026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it-IT" sz="3500" dirty="0">
                <a:solidFill>
                  <a:srgbClr val="4D4D4D"/>
                </a:solidFill>
                <a:latin typeface="Century Gothic" panose="020B0502020202020204" pitchFamily="34" charset="0"/>
              </a:rPr>
              <a:t>LA RICLASSIFICAZIONE DELLO STATO PATRIMONIALE</a:t>
            </a:r>
            <a:endParaRPr lang="es-ES_tradnl" altLang="it-IT" sz="35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852586" y="6469447"/>
            <a:ext cx="2057400" cy="365125"/>
          </a:xfrm>
        </p:spPr>
        <p:txBody>
          <a:bodyPr/>
          <a:lstStyle/>
          <a:p>
            <a:fld id="{341EC1FB-F5DC-4712-9AFB-BB17EF98F339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21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2" name="Gruppo 11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CasellaDiTesto 13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p.14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349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755650" y="1916832"/>
            <a:ext cx="76327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C00000"/>
                </a:solidFill>
              </a:rPr>
              <a:t>SMOBILIZZO CREDITI</a:t>
            </a:r>
          </a:p>
        </p:txBody>
      </p:sp>
      <p:sp>
        <p:nvSpPr>
          <p:cNvPr id="10" name="Text Box 1028"/>
          <p:cNvSpPr txBox="1">
            <a:spLocks noChangeArrowheads="1"/>
          </p:cNvSpPr>
          <p:nvPr/>
        </p:nvSpPr>
        <p:spPr bwMode="auto">
          <a:xfrm>
            <a:off x="755650" y="2386558"/>
            <a:ext cx="7632700" cy="714375"/>
          </a:xfrm>
          <a:prstGeom prst="rect">
            <a:avLst/>
          </a:prstGeom>
          <a:noFill/>
          <a:ln w="28575">
            <a:solidFill>
              <a:srgbClr val="40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/>
              <a:t>Attenzione alla corretta contabilizzazione degli auto-liquidanti </a:t>
            </a:r>
            <a:br>
              <a:rPr lang="it-IT" altLang="it-IT" sz="2000"/>
            </a:br>
            <a:r>
              <a:rPr lang="it-IT" altLang="it-IT" sz="2000"/>
              <a:t>(es. Ri.Ba. SBF)</a:t>
            </a:r>
          </a:p>
        </p:txBody>
      </p:sp>
      <p:sp>
        <p:nvSpPr>
          <p:cNvPr id="11" name="Text Box 1028"/>
          <p:cNvSpPr txBox="1">
            <a:spLocks noChangeArrowheads="1"/>
          </p:cNvSpPr>
          <p:nvPr/>
        </p:nvSpPr>
        <p:spPr bwMode="auto">
          <a:xfrm>
            <a:off x="755650" y="3591471"/>
            <a:ext cx="7632700" cy="715962"/>
          </a:xfrm>
          <a:prstGeom prst="rect">
            <a:avLst/>
          </a:prstGeom>
          <a:noFill/>
          <a:ln w="28575">
            <a:solidFill>
              <a:srgbClr val="40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/>
              <a:t>Viene effettuata la quadratura con l’ «utilizzato» di autoliquidanti riportato in centrale rischi</a:t>
            </a:r>
          </a:p>
        </p:txBody>
      </p:sp>
      <p:sp>
        <p:nvSpPr>
          <p:cNvPr id="12" name="Text Box 1028"/>
          <p:cNvSpPr txBox="1">
            <a:spLocks noChangeArrowheads="1"/>
          </p:cNvSpPr>
          <p:nvPr/>
        </p:nvSpPr>
        <p:spPr bwMode="auto">
          <a:xfrm>
            <a:off x="755650" y="4758283"/>
            <a:ext cx="7632700" cy="503238"/>
          </a:xfrm>
          <a:prstGeom prst="rect">
            <a:avLst/>
          </a:prstGeom>
          <a:noFill/>
          <a:ln w="28575">
            <a:solidFill>
              <a:srgbClr val="40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/>
              <a:t>In caso di non quadratura</a:t>
            </a:r>
          </a:p>
        </p:txBody>
      </p:sp>
      <p:sp>
        <p:nvSpPr>
          <p:cNvPr id="13" name="CasellaDiTesto 2"/>
          <p:cNvSpPr txBox="1">
            <a:spLocks noChangeArrowheads="1"/>
          </p:cNvSpPr>
          <p:nvPr/>
        </p:nvSpPr>
        <p:spPr bwMode="auto">
          <a:xfrm>
            <a:off x="755650" y="5694908"/>
            <a:ext cx="2952750" cy="708025"/>
          </a:xfrm>
          <a:prstGeom prst="rect">
            <a:avLst/>
          </a:prstGeom>
          <a:noFill/>
          <a:ln w="28575">
            <a:solidFill>
              <a:srgbClr val="40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/>
              <a:t>Incremento dei crediti commerciali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5435600" y="5704433"/>
            <a:ext cx="2952750" cy="708025"/>
          </a:xfrm>
          <a:prstGeom prst="rect">
            <a:avLst/>
          </a:prstGeom>
          <a:noFill/>
          <a:ln w="28575">
            <a:solidFill>
              <a:srgbClr val="40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/>
              <a:t>Incremento dei debiti finanziari a breve</a:t>
            </a:r>
          </a:p>
        </p:txBody>
      </p:sp>
      <p:sp>
        <p:nvSpPr>
          <p:cNvPr id="15" name="Freccia in giù 14"/>
          <p:cNvSpPr/>
          <p:nvPr/>
        </p:nvSpPr>
        <p:spPr bwMode="auto">
          <a:xfrm>
            <a:off x="4427538" y="3196183"/>
            <a:ext cx="360362" cy="292100"/>
          </a:xfrm>
          <a:prstGeom prst="downArrow">
            <a:avLst/>
          </a:prstGeom>
          <a:solidFill>
            <a:srgbClr val="89A92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it-IT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" name="Freccia in giù 15"/>
          <p:cNvSpPr/>
          <p:nvPr/>
        </p:nvSpPr>
        <p:spPr bwMode="auto">
          <a:xfrm>
            <a:off x="4427538" y="4386808"/>
            <a:ext cx="360362" cy="292100"/>
          </a:xfrm>
          <a:prstGeom prst="downArrow">
            <a:avLst/>
          </a:prstGeom>
          <a:solidFill>
            <a:srgbClr val="89A92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it-IT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17" name="Connettore 4 16"/>
          <p:cNvCxnSpPr>
            <a:stCxn id="12" idx="2"/>
            <a:endCxn id="13" idx="0"/>
          </p:cNvCxnSpPr>
          <p:nvPr/>
        </p:nvCxnSpPr>
        <p:spPr bwMode="auto">
          <a:xfrm rot="5400000">
            <a:off x="3185319" y="4308227"/>
            <a:ext cx="433387" cy="2339975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405C58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Connettore 4 17"/>
          <p:cNvCxnSpPr>
            <a:stCxn id="12" idx="2"/>
            <a:endCxn id="14" idx="0"/>
          </p:cNvCxnSpPr>
          <p:nvPr/>
        </p:nvCxnSpPr>
        <p:spPr bwMode="auto">
          <a:xfrm rot="16200000" flipH="1">
            <a:off x="5520532" y="4312989"/>
            <a:ext cx="442912" cy="2339975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405C58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306000" y="836613"/>
            <a:ext cx="81026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it-IT" sz="3500" dirty="0">
                <a:solidFill>
                  <a:srgbClr val="4D4D4D"/>
                </a:solidFill>
                <a:latin typeface="Century Gothic" panose="020B0502020202020204" pitchFamily="34" charset="0"/>
              </a:rPr>
              <a:t>LA RICLASSIFICAZIONE DELLO STATO PATRIMONIALE</a:t>
            </a:r>
            <a:endParaRPr lang="es-ES_tradnl" altLang="it-IT" sz="35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852586" y="6469447"/>
            <a:ext cx="2057400" cy="365125"/>
          </a:xfrm>
        </p:spPr>
        <p:txBody>
          <a:bodyPr/>
          <a:lstStyle/>
          <a:p>
            <a:fld id="{341EC1FB-F5DC-4712-9AFB-BB17EF98F339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22</a:t>
            </a:fld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22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3" name="Gruppo 22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CasellaDiTesto 24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p.14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349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2"/>
          <p:cNvSpPr txBox="1">
            <a:spLocks noChangeArrowheads="1"/>
          </p:cNvSpPr>
          <p:nvPr/>
        </p:nvSpPr>
        <p:spPr bwMode="auto">
          <a:xfrm>
            <a:off x="61226" y="1916832"/>
            <a:ext cx="8634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C00000"/>
                </a:solidFill>
              </a:rPr>
              <a:t>RATEI E RISCONTI</a:t>
            </a:r>
          </a:p>
        </p:txBody>
      </p:sp>
      <p:sp>
        <p:nvSpPr>
          <p:cNvPr id="20" name="CasellaDiTesto 9"/>
          <p:cNvSpPr txBox="1">
            <a:spLocks noChangeArrowheads="1"/>
          </p:cNvSpPr>
          <p:nvPr/>
        </p:nvSpPr>
        <p:spPr bwMode="auto">
          <a:xfrm>
            <a:off x="702576" y="2362465"/>
            <a:ext cx="3311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/>
              <a:t>RISCONTI ATTIVI</a:t>
            </a:r>
          </a:p>
        </p:txBody>
      </p:sp>
      <p:sp>
        <p:nvSpPr>
          <p:cNvPr id="21" name="CasellaDiTesto 10"/>
          <p:cNvSpPr txBox="1">
            <a:spLocks noChangeArrowheads="1"/>
          </p:cNvSpPr>
          <p:nvPr/>
        </p:nvSpPr>
        <p:spPr bwMode="auto">
          <a:xfrm>
            <a:off x="5095189" y="2362465"/>
            <a:ext cx="3311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/>
              <a:t>RISCONTI PASSIVI</a:t>
            </a:r>
          </a:p>
        </p:txBody>
      </p:sp>
      <p:sp>
        <p:nvSpPr>
          <p:cNvPr id="22" name="CasellaDiTesto 11"/>
          <p:cNvSpPr txBox="1">
            <a:spLocks noChangeArrowheads="1"/>
          </p:cNvSpPr>
          <p:nvPr/>
        </p:nvSpPr>
        <p:spPr bwMode="auto">
          <a:xfrm>
            <a:off x="-161024" y="3516577"/>
            <a:ext cx="1954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/>
              <a:t>Annuali </a:t>
            </a:r>
          </a:p>
        </p:txBody>
      </p:sp>
      <p:sp>
        <p:nvSpPr>
          <p:cNvPr id="23" name="CasellaDiTesto 12"/>
          <p:cNvSpPr txBox="1">
            <a:spLocks noChangeArrowheads="1"/>
          </p:cNvSpPr>
          <p:nvPr/>
        </p:nvSpPr>
        <p:spPr bwMode="auto">
          <a:xfrm>
            <a:off x="2502801" y="3513402"/>
            <a:ext cx="194468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/>
              <a:t>Pluriennali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Es. Maxi-canone di leasing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  <p:sp>
        <p:nvSpPr>
          <p:cNvPr id="24" name="CasellaDiTesto 13"/>
          <p:cNvSpPr txBox="1">
            <a:spLocks noChangeArrowheads="1"/>
          </p:cNvSpPr>
          <p:nvPr/>
        </p:nvSpPr>
        <p:spPr bwMode="auto">
          <a:xfrm>
            <a:off x="4014101" y="3513402"/>
            <a:ext cx="3313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/>
              <a:t>Annuali</a:t>
            </a:r>
          </a:p>
        </p:txBody>
      </p:sp>
      <p:sp>
        <p:nvSpPr>
          <p:cNvPr id="25" name="CasellaDiTesto 14"/>
          <p:cNvSpPr txBox="1">
            <a:spLocks noChangeArrowheads="1"/>
          </p:cNvSpPr>
          <p:nvPr/>
        </p:nvSpPr>
        <p:spPr bwMode="auto">
          <a:xfrm>
            <a:off x="6966851" y="3513402"/>
            <a:ext cx="19446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dirty="0"/>
              <a:t>Pluriennali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dirty="0"/>
              <a:t>Es. Contributi in conto </a:t>
            </a:r>
            <a:r>
              <a:rPr lang="it-IT" altLang="it-IT" sz="1800" dirty="0" smtClean="0"/>
              <a:t>capitale</a:t>
            </a:r>
            <a:endParaRPr lang="it-IT" altLang="it-IT" sz="1800" dirty="0"/>
          </a:p>
        </p:txBody>
      </p:sp>
      <p:cxnSp>
        <p:nvCxnSpPr>
          <p:cNvPr id="26" name="Connettore 4 25"/>
          <p:cNvCxnSpPr>
            <a:stCxn id="20" idx="2"/>
            <a:endCxn id="22" idx="0"/>
          </p:cNvCxnSpPr>
          <p:nvPr/>
        </p:nvCxnSpPr>
        <p:spPr>
          <a:xfrm rot="5400000">
            <a:off x="1209783" y="2368021"/>
            <a:ext cx="754062" cy="1543050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4 26"/>
          <p:cNvCxnSpPr>
            <a:stCxn id="20" idx="2"/>
            <a:endCxn id="23" idx="0"/>
          </p:cNvCxnSpPr>
          <p:nvPr/>
        </p:nvCxnSpPr>
        <p:spPr>
          <a:xfrm rot="16200000" flipH="1">
            <a:off x="2540901" y="2579953"/>
            <a:ext cx="750887" cy="1116012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4 27"/>
          <p:cNvCxnSpPr>
            <a:stCxn id="21" idx="2"/>
            <a:endCxn id="24" idx="0"/>
          </p:cNvCxnSpPr>
          <p:nvPr/>
        </p:nvCxnSpPr>
        <p:spPr>
          <a:xfrm rot="5400000">
            <a:off x="5835757" y="2598209"/>
            <a:ext cx="750887" cy="1079500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4 28"/>
          <p:cNvCxnSpPr>
            <a:stCxn id="21" idx="2"/>
            <a:endCxn id="25" idx="0"/>
          </p:cNvCxnSpPr>
          <p:nvPr/>
        </p:nvCxnSpPr>
        <p:spPr>
          <a:xfrm rot="16200000" flipH="1">
            <a:off x="6970026" y="2543440"/>
            <a:ext cx="750887" cy="1189038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7"/>
          <p:cNvSpPr txBox="1">
            <a:spLocks noChangeArrowheads="1"/>
          </p:cNvSpPr>
          <p:nvPr/>
        </p:nvSpPr>
        <p:spPr bwMode="auto">
          <a:xfrm>
            <a:off x="7182751" y="5102490"/>
            <a:ext cx="1811338" cy="646112"/>
          </a:xfrm>
          <a:prstGeom prst="rect">
            <a:avLst/>
          </a:prstGeom>
          <a:noFill/>
          <a:ln w="28575">
            <a:solidFill>
              <a:srgbClr val="40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Passività consolidate</a:t>
            </a:r>
          </a:p>
        </p:txBody>
      </p:sp>
      <p:sp>
        <p:nvSpPr>
          <p:cNvPr id="31" name="Rettangolo 30"/>
          <p:cNvSpPr/>
          <p:nvPr/>
        </p:nvSpPr>
        <p:spPr>
          <a:xfrm>
            <a:off x="6912421" y="3441965"/>
            <a:ext cx="2124075" cy="2808287"/>
          </a:xfrm>
          <a:prstGeom prst="rect">
            <a:avLst/>
          </a:prstGeom>
          <a:noFill/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 err="1">
              <a:solidFill>
                <a:schemeClr val="tx1"/>
              </a:solidFill>
            </a:endParaRPr>
          </a:p>
        </p:txBody>
      </p:sp>
      <p:sp>
        <p:nvSpPr>
          <p:cNvPr id="32" name="CasellaDiTesto 28"/>
          <p:cNvSpPr txBox="1">
            <a:spLocks noChangeArrowheads="1"/>
          </p:cNvSpPr>
          <p:nvPr/>
        </p:nvSpPr>
        <p:spPr bwMode="auto">
          <a:xfrm>
            <a:off x="4795151" y="5097727"/>
            <a:ext cx="1811338" cy="646113"/>
          </a:xfrm>
          <a:prstGeom prst="rect">
            <a:avLst/>
          </a:prstGeom>
          <a:noFill/>
          <a:ln w="28575">
            <a:solidFill>
              <a:srgbClr val="40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Debiti esigibili nel BT</a:t>
            </a:r>
          </a:p>
        </p:txBody>
      </p:sp>
      <p:sp>
        <p:nvSpPr>
          <p:cNvPr id="33" name="CasellaDiTesto 29"/>
          <p:cNvSpPr txBox="1">
            <a:spLocks noChangeArrowheads="1"/>
          </p:cNvSpPr>
          <p:nvPr/>
        </p:nvSpPr>
        <p:spPr bwMode="auto">
          <a:xfrm>
            <a:off x="2513914" y="5108840"/>
            <a:ext cx="1920875" cy="646112"/>
          </a:xfrm>
          <a:prstGeom prst="rect">
            <a:avLst/>
          </a:prstGeom>
          <a:noFill/>
          <a:ln w="28575">
            <a:solidFill>
              <a:srgbClr val="40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Immobilizzazioni immateriali</a:t>
            </a:r>
          </a:p>
        </p:txBody>
      </p:sp>
      <p:sp>
        <p:nvSpPr>
          <p:cNvPr id="34" name="CasellaDiTesto 30"/>
          <p:cNvSpPr txBox="1">
            <a:spLocks noChangeArrowheads="1"/>
          </p:cNvSpPr>
          <p:nvPr/>
        </p:nvSpPr>
        <p:spPr bwMode="auto">
          <a:xfrm>
            <a:off x="126314" y="5102490"/>
            <a:ext cx="1811337" cy="923925"/>
          </a:xfrm>
          <a:prstGeom prst="rect">
            <a:avLst/>
          </a:prstGeom>
          <a:noFill/>
          <a:ln w="28575">
            <a:solidFill>
              <a:srgbClr val="40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dirty="0"/>
              <a:t>Attività realizzabili nel BT</a:t>
            </a:r>
          </a:p>
        </p:txBody>
      </p:sp>
      <p:sp>
        <p:nvSpPr>
          <p:cNvPr id="35" name="Rettangolo 34"/>
          <p:cNvSpPr/>
          <p:nvPr/>
        </p:nvSpPr>
        <p:spPr>
          <a:xfrm>
            <a:off x="2431364" y="3441965"/>
            <a:ext cx="2122487" cy="2808287"/>
          </a:xfrm>
          <a:prstGeom prst="rect">
            <a:avLst/>
          </a:prstGeom>
          <a:noFill/>
          <a:ln w="28575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 err="1">
              <a:solidFill>
                <a:schemeClr val="tx1"/>
              </a:solidFill>
            </a:endParaRPr>
          </a:p>
        </p:txBody>
      </p:sp>
      <p:sp>
        <p:nvSpPr>
          <p:cNvPr id="36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itolo 1"/>
          <p:cNvSpPr txBox="1">
            <a:spLocks/>
          </p:cNvSpPr>
          <p:nvPr/>
        </p:nvSpPr>
        <p:spPr>
          <a:xfrm>
            <a:off x="306000" y="836613"/>
            <a:ext cx="81026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it-IT" sz="3500" dirty="0">
                <a:solidFill>
                  <a:srgbClr val="4D4D4D"/>
                </a:solidFill>
                <a:latin typeface="Century Gothic" panose="020B0502020202020204" pitchFamily="34" charset="0"/>
              </a:rPr>
              <a:t>LA RICLASSIFICAZIONE DELLO STATO PATRIMONIALE</a:t>
            </a:r>
            <a:endParaRPr lang="es-ES_tradnl" altLang="it-IT" sz="35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852586" y="6469447"/>
            <a:ext cx="2057400" cy="365125"/>
          </a:xfrm>
        </p:spPr>
        <p:txBody>
          <a:bodyPr/>
          <a:lstStyle/>
          <a:p>
            <a:fld id="{341EC1FB-F5DC-4712-9AFB-BB17EF98F339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23</a:t>
            </a:fld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23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0" name="Gruppo 39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CasellaDiTesto 41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p.15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403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1028"/>
          <p:cNvSpPr txBox="1">
            <a:spLocks noChangeArrowheads="1"/>
          </p:cNvSpPr>
          <p:nvPr/>
        </p:nvSpPr>
        <p:spPr bwMode="auto">
          <a:xfrm>
            <a:off x="755650" y="1628800"/>
            <a:ext cx="76327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C00000"/>
                </a:solidFill>
              </a:rPr>
              <a:t>DIVIDENDI DELIBERATI PER LA DISTRIBUZIONE</a:t>
            </a:r>
          </a:p>
        </p:txBody>
      </p:sp>
      <p:sp>
        <p:nvSpPr>
          <p:cNvPr id="63492" name="Text Box 1028"/>
          <p:cNvSpPr txBox="1">
            <a:spLocks noChangeArrowheads="1"/>
          </p:cNvSpPr>
          <p:nvPr/>
        </p:nvSpPr>
        <p:spPr bwMode="auto">
          <a:xfrm>
            <a:off x="755650" y="2204318"/>
            <a:ext cx="7632700" cy="360363"/>
          </a:xfrm>
          <a:prstGeom prst="rect">
            <a:avLst/>
          </a:prstGeom>
          <a:noFill/>
          <a:ln w="28575" cmpd="sng">
            <a:solidFill>
              <a:srgbClr val="3F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/>
              <a:t>Sono sottratti al patrimonio netto</a:t>
            </a:r>
          </a:p>
        </p:txBody>
      </p:sp>
      <p:sp>
        <p:nvSpPr>
          <p:cNvPr id="63493" name="Text Box 1028"/>
          <p:cNvSpPr txBox="1">
            <a:spLocks noChangeArrowheads="1"/>
          </p:cNvSpPr>
          <p:nvPr/>
        </p:nvSpPr>
        <p:spPr bwMode="auto">
          <a:xfrm>
            <a:off x="755650" y="3298106"/>
            <a:ext cx="7632700" cy="360362"/>
          </a:xfrm>
          <a:prstGeom prst="rect">
            <a:avLst/>
          </a:prstGeom>
          <a:noFill/>
          <a:ln w="28575" cmpd="sng">
            <a:solidFill>
              <a:srgbClr val="3F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/>
              <a:t>Incrementano le passività correnti</a:t>
            </a:r>
          </a:p>
        </p:txBody>
      </p:sp>
      <p:sp>
        <p:nvSpPr>
          <p:cNvPr id="63494" name="Parentesi graffa chiusa 4"/>
          <p:cNvSpPr>
            <a:spLocks/>
          </p:cNvSpPr>
          <p:nvPr/>
        </p:nvSpPr>
        <p:spPr bwMode="auto">
          <a:xfrm rot="5400000">
            <a:off x="4403726" y="1094507"/>
            <a:ext cx="336550" cy="5724525"/>
          </a:xfrm>
          <a:prstGeom prst="rightBrace">
            <a:avLst>
              <a:gd name="adj1" fmla="val 834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63495" name="Text Box 1028"/>
          <p:cNvSpPr txBox="1">
            <a:spLocks noChangeArrowheads="1"/>
          </p:cNvSpPr>
          <p:nvPr/>
        </p:nvSpPr>
        <p:spPr bwMode="auto">
          <a:xfrm>
            <a:off x="755650" y="4364558"/>
            <a:ext cx="7632700" cy="360362"/>
          </a:xfrm>
          <a:prstGeom prst="rect">
            <a:avLst/>
          </a:prstGeom>
          <a:noFill/>
          <a:ln w="28575" cmpd="sng">
            <a:solidFill>
              <a:srgbClr val="3F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/>
              <a:t>Individuabili da DELIBERA </a:t>
            </a:r>
            <a:r>
              <a:rPr lang="it-IT" altLang="it-IT" sz="2000" dirty="0" smtClean="0"/>
              <a:t>ASSEMBLEARE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000" dirty="0"/>
          </a:p>
        </p:txBody>
      </p:sp>
      <p:sp>
        <p:nvSpPr>
          <p:cNvPr id="63496" name="Freccia in giù 11"/>
          <p:cNvSpPr>
            <a:spLocks noChangeArrowheads="1"/>
          </p:cNvSpPr>
          <p:nvPr/>
        </p:nvSpPr>
        <p:spPr bwMode="auto">
          <a:xfrm>
            <a:off x="4320381" y="2786153"/>
            <a:ext cx="503238" cy="28733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9A927"/>
          </a:solidFill>
          <a:ln w="9525" algn="ctr">
            <a:noFill/>
            <a:round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755650" y="5445224"/>
            <a:ext cx="7632700" cy="718449"/>
          </a:xfrm>
          <a:prstGeom prst="rect">
            <a:avLst/>
          </a:prstGeom>
          <a:noFill/>
          <a:ln w="28575" cmpd="sng">
            <a:solidFill>
              <a:srgbClr val="3F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rgbClr val="C00000"/>
                </a:solidFill>
              </a:rPr>
              <a:t>NB: DAL 2016 INFORMAZIONI RIPORTATA IN NI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 smtClean="0"/>
              <a:t>(nuovo p.to 22-septies del 2427 c.c.)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000" dirty="0"/>
          </a:p>
        </p:txBody>
      </p:sp>
      <p:sp>
        <p:nvSpPr>
          <p:cNvPr id="2" name="Freccia in su 1"/>
          <p:cNvSpPr/>
          <p:nvPr/>
        </p:nvSpPr>
        <p:spPr>
          <a:xfrm>
            <a:off x="4311997" y="4869160"/>
            <a:ext cx="503238" cy="431726"/>
          </a:xfrm>
          <a:prstGeom prst="upArrow">
            <a:avLst/>
          </a:prstGeom>
          <a:solidFill>
            <a:srgbClr val="89A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306000" y="836613"/>
            <a:ext cx="88380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altLang="it-IT" sz="3300" dirty="0">
                <a:solidFill>
                  <a:srgbClr val="4D4D4D"/>
                </a:solidFill>
                <a:latin typeface="Century Gothic" panose="020B0502020202020204" pitchFamily="34" charset="0"/>
              </a:rPr>
              <a:t>RICLASSIFICAZIONE DI DETERMINATE VOCI</a:t>
            </a:r>
            <a:endParaRPr lang="es-ES_tradnl" altLang="it-IT" sz="33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852586" y="6469447"/>
            <a:ext cx="2057400" cy="365125"/>
          </a:xfrm>
        </p:spPr>
        <p:txBody>
          <a:bodyPr/>
          <a:lstStyle/>
          <a:p>
            <a:fld id="{341EC1FB-F5DC-4712-9AFB-BB17EF98F339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24</a:t>
            </a:fld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24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" name="Gruppo 14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CasellaDiTesto 16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p.15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745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15307" y="2380818"/>
            <a:ext cx="5328591" cy="400110"/>
          </a:xfrm>
          <a:prstGeom prst="rect">
            <a:avLst/>
          </a:prstGeom>
          <a:noFill/>
          <a:ln w="28575" cmpd="sng">
            <a:solidFill>
              <a:srgbClr val="3F5C58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C00000"/>
                </a:solidFill>
                <a:latin typeface="Arial"/>
                <a:cs typeface="Arial"/>
              </a:rPr>
              <a:t>Riclassificazione di Stato Patrimoniale</a:t>
            </a:r>
            <a:endParaRPr lang="it-IT" sz="20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8" name="CasellaDiTesto 7"/>
          <p:cNvSpPr txBox="1">
            <a:spLocks/>
          </p:cNvSpPr>
          <p:nvPr/>
        </p:nvSpPr>
        <p:spPr>
          <a:xfrm>
            <a:off x="734370" y="4994592"/>
            <a:ext cx="2448272" cy="646331"/>
          </a:xfrm>
          <a:prstGeom prst="rect">
            <a:avLst/>
          </a:prstGeom>
          <a:noFill/>
          <a:ln w="28575" cmpd="sng">
            <a:solidFill>
              <a:srgbClr val="3F5C58"/>
            </a:solidFill>
            <a:prstDash val="solid"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it-IT" dirty="0" smtClean="0">
                <a:latin typeface="Arial"/>
                <a:cs typeface="Arial"/>
              </a:rPr>
              <a:t>Riclassificazione finanziaria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9" name="CasellaDiTesto 8"/>
          <p:cNvSpPr txBox="1">
            <a:spLocks/>
          </p:cNvSpPr>
          <p:nvPr/>
        </p:nvSpPr>
        <p:spPr>
          <a:xfrm>
            <a:off x="6134969" y="4994592"/>
            <a:ext cx="2520281" cy="646331"/>
          </a:xfrm>
          <a:prstGeom prst="rect">
            <a:avLst/>
          </a:prstGeom>
          <a:noFill/>
          <a:ln w="28575" cmpd="sng">
            <a:solidFill>
              <a:srgbClr val="3F5C58"/>
            </a:solidFill>
            <a:prstDash val="solid"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Arial"/>
                <a:cs typeface="Arial"/>
              </a:rPr>
              <a:t>Riclassificazione funzionale</a:t>
            </a:r>
            <a:endParaRPr lang="it-IT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000034" y="3648506"/>
            <a:ext cx="5112568" cy="369332"/>
          </a:xfrm>
          <a:prstGeom prst="rect">
            <a:avLst/>
          </a:prstGeom>
          <a:noFill/>
          <a:ln w="28575" cmpd="sng">
            <a:solidFill>
              <a:srgbClr val="3F5C58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Arial"/>
                <a:cs typeface="Arial"/>
              </a:rPr>
              <a:t>Schema previsto ex art. 2424 </a:t>
            </a:r>
            <a:endParaRPr lang="it-IT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29" name="Connettore 4 28"/>
          <p:cNvCxnSpPr>
            <a:stCxn id="13" idx="2"/>
            <a:endCxn id="9" idx="0"/>
          </p:cNvCxnSpPr>
          <p:nvPr/>
        </p:nvCxnSpPr>
        <p:spPr>
          <a:xfrm rot="16200000" flipH="1">
            <a:off x="5487337" y="3086819"/>
            <a:ext cx="976754" cy="2838792"/>
          </a:xfrm>
          <a:prstGeom prst="bentConnector3">
            <a:avLst/>
          </a:prstGeom>
          <a:ln w="28575" cmpd="sng">
            <a:solidFill>
              <a:srgbClr val="3F5C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4 30"/>
          <p:cNvCxnSpPr>
            <a:stCxn id="13" idx="2"/>
            <a:endCxn id="8" idx="0"/>
          </p:cNvCxnSpPr>
          <p:nvPr/>
        </p:nvCxnSpPr>
        <p:spPr>
          <a:xfrm rot="5400000">
            <a:off x="2769035" y="3207309"/>
            <a:ext cx="976754" cy="2597812"/>
          </a:xfrm>
          <a:prstGeom prst="bentConnector3">
            <a:avLst/>
          </a:prstGeom>
          <a:ln w="28575" cmpd="sng">
            <a:solidFill>
              <a:srgbClr val="3F5C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ccia in giù 31"/>
          <p:cNvSpPr/>
          <p:nvPr/>
        </p:nvSpPr>
        <p:spPr>
          <a:xfrm>
            <a:off x="4304291" y="2996952"/>
            <a:ext cx="504056" cy="474439"/>
          </a:xfrm>
          <a:prstGeom prst="downArrow">
            <a:avLst/>
          </a:prstGeom>
          <a:solidFill>
            <a:srgbClr val="89A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/>
              <a:cs typeface="Arial"/>
            </a:endParaRPr>
          </a:p>
        </p:txBody>
      </p:sp>
      <p:sp>
        <p:nvSpPr>
          <p:cNvPr id="10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306000" y="836613"/>
            <a:ext cx="81026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altLang="it-IT" sz="3500" dirty="0">
                <a:solidFill>
                  <a:srgbClr val="4D4D4D"/>
                </a:solidFill>
                <a:latin typeface="Century Gothic" panose="020B0502020202020204" pitchFamily="34" charset="0"/>
              </a:rPr>
              <a:t>RICLASSIFICAZIONE DEGLI </a:t>
            </a:r>
            <a:r>
              <a:rPr lang="de-DE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SCHEMI</a:t>
            </a:r>
          </a:p>
          <a:p>
            <a:pPr>
              <a:defRPr/>
            </a:pPr>
            <a:r>
              <a:rPr lang="de-DE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DI BILANCIO</a:t>
            </a:r>
            <a:endParaRPr lang="de-DE" altLang="it-IT" sz="35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852586" y="6469447"/>
            <a:ext cx="2057400" cy="365125"/>
          </a:xfrm>
        </p:spPr>
        <p:txBody>
          <a:bodyPr/>
          <a:lstStyle/>
          <a:p>
            <a:fld id="{341EC1FB-F5DC-4712-9AFB-BB17EF98F339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25</a:t>
            </a:fld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25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" name="Gruppo 14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CasellaDiTesto 16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p.16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01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2"/>
          <p:cNvSpPr txBox="1">
            <a:spLocks/>
          </p:cNvSpPr>
          <p:nvPr/>
        </p:nvSpPr>
        <p:spPr>
          <a:xfrm>
            <a:off x="112478" y="836712"/>
            <a:ext cx="9488715" cy="9912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300" cap="all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LA RICLASSIFICAZIONE FINANZIARIA DELLO STATO PATRIMONIALE</a:t>
            </a:r>
            <a:endParaRPr lang="it-IT" sz="2300" cap="all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Group 3"/>
          <p:cNvGraphicFramePr>
            <a:graphicFrameLocks/>
          </p:cNvGraphicFramePr>
          <p:nvPr>
            <p:extLst/>
          </p:nvPr>
        </p:nvGraphicFramePr>
        <p:xfrm>
          <a:off x="217652" y="1340768"/>
          <a:ext cx="8704015" cy="5058022"/>
        </p:xfrm>
        <a:graphic>
          <a:graphicData uri="http://schemas.openxmlformats.org/drawingml/2006/table">
            <a:tbl>
              <a:tblPr/>
              <a:tblGrid>
                <a:gridCol w="42308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731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93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ATTIVO FISSO</a:t>
                      </a:r>
                    </a:p>
                  </a:txBody>
                  <a:tcPr marL="88077" marR="88077" marT="44033" marB="440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CAPITALE PERMANENTE</a:t>
                      </a:r>
                    </a:p>
                  </a:txBody>
                  <a:tcPr marL="88077" marR="88077" marT="44033" marB="440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3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Immobilizzazioni immateriali (B.I)</a:t>
                      </a:r>
                    </a:p>
                  </a:txBody>
                  <a:tcPr marL="88077" marR="88077" marT="44033" marB="440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Patrimonio netto al netto di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:</a:t>
                      </a:r>
                    </a:p>
                  </a:txBody>
                  <a:tcPr marL="88077" marR="88077" marT="44033" marB="440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3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Risconti attivi pluriennali (D)</a:t>
                      </a:r>
                    </a:p>
                  </a:txBody>
                  <a:tcPr marL="88077" marR="88077" marT="44033" marB="440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- Crediti vs soci per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vers.ti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ancora dovuti (A SP Attivo)</a:t>
                      </a:r>
                    </a:p>
                  </a:txBody>
                  <a:tcPr marL="88077" marR="88077" marT="44033" marB="440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93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Immobilizzazioni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materaili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(B.II)</a:t>
                      </a:r>
                    </a:p>
                  </a:txBody>
                  <a:tcPr marL="88077" marR="88077" marT="44033" marB="440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8077" marR="88077" marT="44033" marB="440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93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Immobilizzazioni finanziarie (B.III)</a:t>
                      </a:r>
                    </a:p>
                  </a:txBody>
                  <a:tcPr marL="88077" marR="88077" marT="44033" marB="440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Dividendi deliberati</a:t>
                      </a:r>
                    </a:p>
                  </a:txBody>
                  <a:tcPr marL="88077" marR="88077" marT="44033" marB="440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93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Crediti oltre l’esercizio successivo (B.III 2)</a:t>
                      </a:r>
                    </a:p>
                  </a:txBody>
                  <a:tcPr marL="88077" marR="88077" marT="44033" marB="440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Passività consolidate</a:t>
                      </a:r>
                    </a:p>
                  </a:txBody>
                  <a:tcPr marL="88077" marR="88077" marT="44033" marB="440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93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Altri titoli (B.III.3)</a:t>
                      </a:r>
                    </a:p>
                  </a:txBody>
                  <a:tcPr marL="88077" marR="88077" marT="44033" marB="440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B) Fondi per rischi ed oneri oltre esercizio successivo</a:t>
                      </a:r>
                    </a:p>
                  </a:txBody>
                  <a:tcPr marL="88077" marR="88077" marT="44033" marB="440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93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it-IT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Crediti esigibili oltre esercizio successivo (C.II)</a:t>
                      </a:r>
                    </a:p>
                  </a:txBody>
                  <a:tcPr marL="88077" marR="88077" marT="44033" marB="440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C) TFR oltre l’esercizio successivo</a:t>
                      </a:r>
                    </a:p>
                  </a:txBody>
                  <a:tcPr marL="88077" marR="88077" marT="44033" marB="440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93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TOTALE ATTIVO FISSO</a:t>
                      </a:r>
                    </a:p>
                  </a:txBody>
                  <a:tcPr marL="88077" marR="88077" marT="44033" marB="440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D) Debiti oltre l’esercizi successivo</a:t>
                      </a:r>
                    </a:p>
                  </a:txBody>
                  <a:tcPr marL="88077" marR="88077" marT="44033" marB="440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90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ATTIVO CORRENTE</a:t>
                      </a:r>
                    </a:p>
                  </a:txBody>
                  <a:tcPr marL="88077" marR="88077" marT="44033" marB="440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E) Risconti pluriennali oltre l’esercizio successivo</a:t>
                      </a:r>
                    </a:p>
                  </a:txBody>
                  <a:tcPr marL="88077" marR="88077" marT="44033" marB="440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93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Magazzino (C.I)</a:t>
                      </a:r>
                    </a:p>
                  </a:txBody>
                  <a:tcPr marL="88077" marR="88077" marT="44033" marB="440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TOTALE CAPITALE PERMANENTE</a:t>
                      </a:r>
                    </a:p>
                  </a:txBody>
                  <a:tcPr marL="88077" marR="88077" marT="44033" marB="440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93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it-IT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Crediti per la parte esigibile entro i 12 mesi (C.II)</a:t>
                      </a:r>
                    </a:p>
                  </a:txBody>
                  <a:tcPr marL="88077" marR="88077" marT="44033" marB="440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PASSIVIT</a:t>
                      </a: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À</a:t>
                      </a: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CORRENTI</a:t>
                      </a:r>
                    </a:p>
                  </a:txBody>
                  <a:tcPr marL="88077" marR="88077" marT="44033" marB="440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00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Crediti per la parte esigibile entro i 12 mesi (B.III.2)</a:t>
                      </a:r>
                    </a:p>
                  </a:txBody>
                  <a:tcPr marL="88077" marR="88077" marT="44033" marB="440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B) Fondi per rischi ed oneri ENTRO esercizio successivo</a:t>
                      </a:r>
                    </a:p>
                  </a:txBody>
                  <a:tcPr marL="88077" marR="34676" marT="44033" marB="440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93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Attività finanziarie che non costituiscono </a:t>
                      </a:r>
                      <a:r>
                        <a:rPr kumimoji="0" lang="it-IT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immob</a:t>
                      </a:r>
                      <a:r>
                        <a:rPr kumimoji="0" lang="it-IT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. (C.III)</a:t>
                      </a:r>
                    </a:p>
                  </a:txBody>
                  <a:tcPr marL="88077" marR="0" marT="44033" marB="440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C) TFR ENTRO l’esercizio successivo</a:t>
                      </a:r>
                    </a:p>
                  </a:txBody>
                  <a:tcPr marL="88077" marR="88077" marT="44033" marB="440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93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Ratei e risconti annuali (D)</a:t>
                      </a:r>
                    </a:p>
                  </a:txBody>
                  <a:tcPr marL="88077" marR="88077" marT="44033" marB="440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D) Debiti ENTRO l’esercizi successivo</a:t>
                      </a:r>
                    </a:p>
                  </a:txBody>
                  <a:tcPr marL="88077" marR="88077" marT="44033" marB="440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93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Disponibilità liquide (C.III)</a:t>
                      </a:r>
                    </a:p>
                  </a:txBody>
                  <a:tcPr marL="88077" marR="88077" marT="44033" marB="440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E) Risconti pluriennali ENTRO l’esercizio successivo</a:t>
                      </a:r>
                    </a:p>
                  </a:txBody>
                  <a:tcPr marL="88077" marR="88077" marT="44033" marB="440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93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TOTALE ATTIVO CORRENTE</a:t>
                      </a:r>
                    </a:p>
                  </a:txBody>
                  <a:tcPr marL="88077" marR="88077" marT="44033" marB="440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TOTALE PASSIVIT</a:t>
                      </a: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À</a:t>
                      </a: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CORRENTI</a:t>
                      </a:r>
                    </a:p>
                  </a:txBody>
                  <a:tcPr marL="88077" marR="88077" marT="44033" marB="440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93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CAPITALE INVESTITO</a:t>
                      </a:r>
                    </a:p>
                  </a:txBody>
                  <a:tcPr marL="88077" marR="88077" marT="44033" marB="440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CAPITALE ACQUISITO</a:t>
                      </a:r>
                    </a:p>
                  </a:txBody>
                  <a:tcPr marL="88077" marR="88077" marT="44033" marB="440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4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852586" y="6469447"/>
            <a:ext cx="2057400" cy="365125"/>
          </a:xfrm>
        </p:spPr>
        <p:txBody>
          <a:bodyPr/>
          <a:lstStyle/>
          <a:p>
            <a:fld id="{341EC1FB-F5DC-4712-9AFB-BB17EF98F339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26</a:t>
            </a:fld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26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uppo 6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CasellaDiTesto 8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p.16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420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815934" y="2130023"/>
            <a:ext cx="2780937" cy="338554"/>
          </a:xfrm>
          <a:prstGeom prst="rect">
            <a:avLst/>
          </a:prstGeom>
          <a:noFill/>
          <a:ln w="28575" cmpd="sng">
            <a:solidFill>
              <a:srgbClr val="3F5C58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it-IT" sz="1600" b="0" dirty="0">
                <a:solidFill>
                  <a:srgbClr val="C00000"/>
                </a:solidFill>
                <a:latin typeface="Arial"/>
                <a:ea typeface="Tahoma" panose="020B0604030504040204" pitchFamily="34" charset="0"/>
                <a:cs typeface="Arial"/>
              </a:rPr>
              <a:t>U</a:t>
            </a:r>
            <a:r>
              <a:rPr lang="it-IT" sz="1600" b="0" dirty="0" smtClean="0">
                <a:solidFill>
                  <a:srgbClr val="C00000"/>
                </a:solidFill>
                <a:latin typeface="Arial"/>
                <a:ea typeface="Tahoma" panose="020B0604030504040204" pitchFamily="34" charset="0"/>
                <a:cs typeface="Arial"/>
              </a:rPr>
              <a:t>tilizzo delle attività</a:t>
            </a:r>
            <a:endParaRPr lang="it-IT" sz="1600" b="0" dirty="0">
              <a:solidFill>
                <a:srgbClr val="C00000"/>
              </a:solidFill>
              <a:latin typeface="Arial"/>
              <a:ea typeface="Tahoma" panose="020B0604030504040204" pitchFamily="34" charset="0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015931" y="1954651"/>
            <a:ext cx="2705407" cy="661720"/>
          </a:xfrm>
          <a:prstGeom prst="rect">
            <a:avLst/>
          </a:prstGeom>
          <a:noFill/>
          <a:ln w="28575" cmpd="sng">
            <a:solidFill>
              <a:srgbClr val="3F5C58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8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77800" indent="-177800" algn="l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it-IT" sz="1600" dirty="0" smtClean="0">
                <a:latin typeface="Arial"/>
                <a:cs typeface="Arial"/>
              </a:rPr>
              <a:t>Gestione </a:t>
            </a:r>
            <a:r>
              <a:rPr lang="it-IT" sz="1600" dirty="0">
                <a:latin typeface="Arial"/>
                <a:cs typeface="Arial"/>
              </a:rPr>
              <a:t>operativa</a:t>
            </a:r>
          </a:p>
          <a:p>
            <a:pPr marL="177800" indent="-177800" algn="l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it-IT" sz="1600" dirty="0">
                <a:latin typeface="Arial"/>
                <a:cs typeface="Arial"/>
              </a:rPr>
              <a:t>Gestione non operativa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815934" y="2942004"/>
            <a:ext cx="2780937" cy="338554"/>
          </a:xfrm>
          <a:prstGeom prst="rect">
            <a:avLst/>
          </a:prstGeom>
          <a:noFill/>
          <a:ln w="28575" cmpd="sng">
            <a:solidFill>
              <a:srgbClr val="3F5C58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0" dirty="0" smtClean="0">
                <a:solidFill>
                  <a:srgbClr val="C00000"/>
                </a:solidFill>
                <a:latin typeface="Arial"/>
                <a:ea typeface="Tahoma" panose="020B0604030504040204" pitchFamily="34" charset="0"/>
                <a:cs typeface="Arial"/>
              </a:rPr>
              <a:t>Modalità di finanziamento</a:t>
            </a:r>
            <a:endParaRPr lang="it-IT" sz="1600" b="0" dirty="0">
              <a:solidFill>
                <a:srgbClr val="C00000"/>
              </a:solidFill>
              <a:latin typeface="Arial"/>
              <a:ea typeface="Tahoma" panose="020B0604030504040204" pitchFamily="34" charset="0"/>
              <a:cs typeface="Arial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015930" y="2765033"/>
            <a:ext cx="2705408" cy="661720"/>
          </a:xfrm>
          <a:prstGeom prst="rect">
            <a:avLst/>
          </a:prstGeom>
          <a:noFill/>
          <a:ln w="28575" cmpd="sng">
            <a:solidFill>
              <a:srgbClr val="3F5C58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8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it-IT" sz="1600" dirty="0" smtClean="0">
                <a:latin typeface="Arial"/>
                <a:cs typeface="Arial"/>
              </a:rPr>
              <a:t>- Patrimonio </a:t>
            </a:r>
            <a:r>
              <a:rPr lang="it-IT" sz="1600" dirty="0">
                <a:latin typeface="Arial"/>
                <a:cs typeface="Arial"/>
              </a:rPr>
              <a:t>netto</a:t>
            </a:r>
          </a:p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it-IT" sz="1600" dirty="0" smtClean="0">
                <a:latin typeface="Arial"/>
                <a:cs typeface="Arial"/>
              </a:rPr>
              <a:t>- Debiti (operativi e non)</a:t>
            </a:r>
            <a:endParaRPr lang="it-IT" sz="1600" dirty="0">
              <a:latin typeface="Arial"/>
              <a:cs typeface="Arial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39552" y="2471690"/>
            <a:ext cx="1720463" cy="338554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it-IT" sz="1600" b="0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Si fonda su</a:t>
            </a:r>
            <a:endParaRPr lang="it-IT" sz="1600" b="0" dirty="0">
              <a:solidFill>
                <a:schemeClr val="tx1"/>
              </a:solidFill>
              <a:latin typeface="Arial"/>
              <a:ea typeface="Tahoma" panose="020B0604030504040204" pitchFamily="34" charset="0"/>
              <a:cs typeface="Arial"/>
            </a:endParaRPr>
          </a:p>
        </p:txBody>
      </p:sp>
      <p:cxnSp>
        <p:nvCxnSpPr>
          <p:cNvPr id="17" name="Connettore 4 16"/>
          <p:cNvCxnSpPr>
            <a:endCxn id="3" idx="1"/>
          </p:cNvCxnSpPr>
          <p:nvPr/>
        </p:nvCxnSpPr>
        <p:spPr>
          <a:xfrm flipV="1">
            <a:off x="1806576" y="2299300"/>
            <a:ext cx="1009358" cy="378627"/>
          </a:xfrm>
          <a:prstGeom prst="bentConnector3">
            <a:avLst>
              <a:gd name="adj1" fmla="val 50000"/>
            </a:avLst>
          </a:prstGeom>
          <a:ln w="28575" cmpd="sng">
            <a:solidFill>
              <a:srgbClr val="3F5C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4 18"/>
          <p:cNvCxnSpPr>
            <a:endCxn id="8" idx="1"/>
          </p:cNvCxnSpPr>
          <p:nvPr/>
        </p:nvCxnSpPr>
        <p:spPr>
          <a:xfrm>
            <a:off x="1806577" y="2677925"/>
            <a:ext cx="1009357" cy="433356"/>
          </a:xfrm>
          <a:prstGeom prst="bentConnector3">
            <a:avLst>
              <a:gd name="adj1" fmla="val 50000"/>
            </a:avLst>
          </a:prstGeom>
          <a:ln w="28575" cmpd="sng">
            <a:solidFill>
              <a:srgbClr val="3F5C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>
            <a:stCxn id="3" idx="3"/>
            <a:endCxn id="7" idx="1"/>
          </p:cNvCxnSpPr>
          <p:nvPr/>
        </p:nvCxnSpPr>
        <p:spPr>
          <a:xfrm flipV="1">
            <a:off x="5596871" y="2285511"/>
            <a:ext cx="419060" cy="13789"/>
          </a:xfrm>
          <a:prstGeom prst="straightConnector1">
            <a:avLst/>
          </a:prstGeom>
          <a:ln w="28575" cmpd="sng">
            <a:solidFill>
              <a:srgbClr val="3F5C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stCxn id="8" idx="3"/>
            <a:endCxn id="9" idx="1"/>
          </p:cNvCxnSpPr>
          <p:nvPr/>
        </p:nvCxnSpPr>
        <p:spPr>
          <a:xfrm flipV="1">
            <a:off x="5596871" y="3095893"/>
            <a:ext cx="419059" cy="15388"/>
          </a:xfrm>
          <a:prstGeom prst="straightConnector1">
            <a:avLst/>
          </a:prstGeom>
          <a:ln w="28575" cmpd="sng">
            <a:solidFill>
              <a:srgbClr val="3F5C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276920" y="3645024"/>
            <a:ext cx="8444418" cy="725836"/>
          </a:xfrm>
          <a:prstGeom prst="rect">
            <a:avLst/>
          </a:prstGeom>
          <a:ln w="28575" cmpd="sng">
            <a:solidFill>
              <a:srgbClr val="3F5C58"/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it-IT" sz="1600" b="0" kern="0" dirty="0">
                <a:solidFill>
                  <a:srgbClr val="C00000"/>
                </a:solidFill>
                <a:latin typeface="Arial"/>
                <a:ea typeface="Tahoma" panose="020B0604030504040204" pitchFamily="34" charset="0"/>
                <a:cs typeface="Arial"/>
              </a:rPr>
              <a:t>A</a:t>
            </a:r>
            <a:r>
              <a:rPr lang="it-IT" sz="1600" b="0" kern="0" dirty="0" smtClean="0">
                <a:solidFill>
                  <a:srgbClr val="C00000"/>
                </a:solidFill>
                <a:latin typeface="Arial"/>
                <a:ea typeface="Tahoma" panose="020B0604030504040204" pitchFamily="34" charset="0"/>
                <a:cs typeface="Arial"/>
              </a:rPr>
              <a:t>ttività e passività operative </a:t>
            </a:r>
            <a:r>
              <a:rPr lang="it-IT" sz="1600" b="0" kern="0" dirty="0" smtClean="0">
                <a:latin typeface="Arial"/>
                <a:ea typeface="Tahoma" panose="020B0604030504040204" pitchFamily="34" charset="0"/>
                <a:cs typeface="Arial"/>
                <a:sym typeface="Wingdings" panose="05000000000000000000" pitchFamily="2" charset="2"/>
              </a:rPr>
              <a:t> Suddivisione in base al </a:t>
            </a:r>
            <a:r>
              <a:rPr lang="it-IT" sz="1600" b="0" kern="0" dirty="0" smtClean="0">
                <a:solidFill>
                  <a:srgbClr val="C00000"/>
                </a:solidFill>
                <a:latin typeface="Arial"/>
                <a:ea typeface="Tahoma" panose="020B0604030504040204" pitchFamily="34" charset="0"/>
                <a:cs typeface="Arial"/>
                <a:sym typeface="Wingdings" panose="05000000000000000000" pitchFamily="2" charset="2"/>
              </a:rPr>
              <a:t>ciclo operativo </a:t>
            </a:r>
            <a:r>
              <a:rPr lang="it-IT" sz="1600" b="0" kern="0" dirty="0" smtClean="0">
                <a:latin typeface="Arial"/>
                <a:ea typeface="Tahoma" panose="020B0604030504040204" pitchFamily="34" charset="0"/>
                <a:cs typeface="Arial"/>
                <a:sym typeface="Wingdings" panose="05000000000000000000" pitchFamily="2" charset="2"/>
              </a:rPr>
              <a:t> </a:t>
            </a:r>
            <a:r>
              <a:rPr lang="it-IT" sz="1600" b="0" kern="0" dirty="0" smtClean="0">
                <a:solidFill>
                  <a:srgbClr val="C00000"/>
                </a:solidFill>
                <a:latin typeface="Arial"/>
                <a:ea typeface="Tahoma" panose="020B0604030504040204" pitchFamily="34" charset="0"/>
                <a:cs typeface="Arial"/>
                <a:sym typeface="Wingdings" panose="05000000000000000000" pitchFamily="2" charset="2"/>
              </a:rPr>
              <a:t>Acquisto </a:t>
            </a:r>
            <a:r>
              <a:rPr lang="it-IT" sz="1600" b="0" kern="0" dirty="0" smtClean="0">
                <a:latin typeface="Arial"/>
                <a:ea typeface="Tahoma" panose="020B0604030504040204" pitchFamily="34" charset="0"/>
                <a:cs typeface="Arial"/>
                <a:sym typeface="Wingdings" panose="05000000000000000000" pitchFamily="2" charset="2"/>
              </a:rPr>
              <a:t>– </a:t>
            </a:r>
            <a:r>
              <a:rPr lang="it-IT" sz="1600" b="0" kern="0" dirty="0" smtClean="0">
                <a:solidFill>
                  <a:srgbClr val="C00000"/>
                </a:solidFill>
                <a:latin typeface="Arial"/>
                <a:ea typeface="Tahoma" panose="020B0604030504040204" pitchFamily="34" charset="0"/>
                <a:cs typeface="Arial"/>
                <a:sym typeface="Wingdings" panose="05000000000000000000" pitchFamily="2" charset="2"/>
              </a:rPr>
              <a:t>Produzione</a:t>
            </a:r>
            <a:r>
              <a:rPr lang="it-IT" sz="1600" b="0" kern="0" dirty="0" smtClean="0">
                <a:solidFill>
                  <a:srgbClr val="FF0000"/>
                </a:solidFill>
                <a:latin typeface="Arial"/>
                <a:ea typeface="Tahoma" panose="020B0604030504040204" pitchFamily="34" charset="0"/>
                <a:cs typeface="Arial"/>
                <a:sym typeface="Wingdings" panose="05000000000000000000" pitchFamily="2" charset="2"/>
              </a:rPr>
              <a:t> </a:t>
            </a:r>
            <a:r>
              <a:rPr lang="it-IT" sz="1600" b="0" kern="0" dirty="0" smtClean="0">
                <a:latin typeface="Arial"/>
                <a:ea typeface="Tahoma" panose="020B0604030504040204" pitchFamily="34" charset="0"/>
                <a:cs typeface="Arial"/>
                <a:sym typeface="Wingdings" panose="05000000000000000000" pitchFamily="2" charset="2"/>
              </a:rPr>
              <a:t>–</a:t>
            </a:r>
            <a:r>
              <a:rPr lang="it-IT" sz="1600" b="0" kern="0" dirty="0" smtClean="0">
                <a:solidFill>
                  <a:srgbClr val="FF0000"/>
                </a:solidFill>
                <a:latin typeface="Arial"/>
                <a:ea typeface="Tahoma" panose="020B0604030504040204" pitchFamily="34" charset="0"/>
                <a:cs typeface="Arial"/>
                <a:sym typeface="Wingdings" panose="05000000000000000000" pitchFamily="2" charset="2"/>
              </a:rPr>
              <a:t> </a:t>
            </a:r>
            <a:r>
              <a:rPr lang="it-IT" sz="1600" b="0" kern="0" dirty="0" smtClean="0">
                <a:solidFill>
                  <a:srgbClr val="C00000"/>
                </a:solidFill>
                <a:latin typeface="Arial"/>
                <a:ea typeface="Tahoma" panose="020B0604030504040204" pitchFamily="34" charset="0"/>
                <a:cs typeface="Arial"/>
                <a:sym typeface="Wingdings" panose="05000000000000000000" pitchFamily="2" charset="2"/>
              </a:rPr>
              <a:t>Vendita</a:t>
            </a:r>
            <a:endParaRPr lang="it-IT" sz="1600" b="0" kern="0" dirty="0" smtClean="0">
              <a:solidFill>
                <a:srgbClr val="C00000"/>
              </a:solidFill>
              <a:latin typeface="Arial"/>
              <a:ea typeface="Tahoma" panose="020B0604030504040204" pitchFamily="34" charset="0"/>
              <a:cs typeface="Arial"/>
            </a:endParaRPr>
          </a:p>
          <a:p>
            <a:pPr marL="0" indent="0" algn="ctr">
              <a:buFontTx/>
              <a:buNone/>
            </a:pPr>
            <a:endParaRPr lang="it-IT" sz="1600" b="0" kern="0" dirty="0" smtClean="0">
              <a:solidFill>
                <a:srgbClr val="FF0000"/>
              </a:solidFill>
              <a:latin typeface="Arial"/>
              <a:ea typeface="Tahoma" panose="020B0604030504040204" pitchFamily="34" charset="0"/>
              <a:cs typeface="Arial"/>
            </a:endParaRPr>
          </a:p>
          <a:p>
            <a:pPr marL="0" indent="0" algn="ctr">
              <a:buFontTx/>
              <a:buNone/>
            </a:pPr>
            <a:endParaRPr lang="it-IT" sz="1600" b="0" kern="0" dirty="0" smtClean="0">
              <a:solidFill>
                <a:srgbClr val="FF0000"/>
              </a:solidFill>
              <a:latin typeface="Arial"/>
              <a:ea typeface="Tahoma" panose="020B0604030504040204" pitchFamily="34" charset="0"/>
              <a:cs typeface="Arial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667542" y="4780094"/>
            <a:ext cx="3564000" cy="1569660"/>
          </a:xfrm>
          <a:prstGeom prst="rect">
            <a:avLst/>
          </a:prstGeom>
          <a:noFill/>
          <a:ln w="28575" cmpd="sng">
            <a:solidFill>
              <a:srgbClr val="3F5C58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0" dirty="0" smtClean="0">
                <a:solidFill>
                  <a:srgbClr val="C00000"/>
                </a:solidFill>
                <a:latin typeface="Arial"/>
                <a:ea typeface="Tahoma" panose="020B0604030504040204" pitchFamily="34" charset="0"/>
                <a:cs typeface="Arial"/>
              </a:rPr>
              <a:t>CORRENTI</a:t>
            </a:r>
            <a:r>
              <a:rPr lang="it-IT" sz="1600" b="0" dirty="0" smtClean="0">
                <a:solidFill>
                  <a:srgbClr val="FF0000"/>
                </a:solidFill>
                <a:latin typeface="Arial"/>
                <a:ea typeface="Tahoma" panose="020B0604030504040204" pitchFamily="34" charset="0"/>
                <a:cs typeface="Arial"/>
              </a:rPr>
              <a:t> </a:t>
            </a:r>
            <a:r>
              <a:rPr lang="it-IT" sz="1600" b="0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-&gt; </a:t>
            </a:r>
            <a:r>
              <a:rPr lang="it-IT" sz="1600" b="0" u="sng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riguardano il ciclo di acquisto-produzione-vendita</a:t>
            </a:r>
          </a:p>
          <a:p>
            <a:pPr marL="285750" indent="-285750" algn="just">
              <a:spcBef>
                <a:spcPts val="0"/>
              </a:spcBef>
              <a:buFont typeface="Wingdings" charset="2"/>
              <a:buChar char="ü"/>
            </a:pPr>
            <a:r>
              <a:rPr lang="it-IT" sz="1600" b="0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Magazzino</a:t>
            </a:r>
          </a:p>
          <a:p>
            <a:pPr marL="285750" indent="-285750" algn="just">
              <a:spcBef>
                <a:spcPts val="0"/>
              </a:spcBef>
              <a:buFont typeface="Wingdings" charset="2"/>
              <a:buChar char="ü"/>
            </a:pPr>
            <a:r>
              <a:rPr lang="it-IT" sz="1600" b="0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Clienti</a:t>
            </a:r>
          </a:p>
          <a:p>
            <a:pPr marL="285750" indent="-285750" algn="just">
              <a:spcBef>
                <a:spcPts val="0"/>
              </a:spcBef>
              <a:buFont typeface="Wingdings" charset="2"/>
              <a:buChar char="ü"/>
            </a:pPr>
            <a:r>
              <a:rPr lang="it-IT" sz="1600" b="0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Crediti/Debiti Erario</a:t>
            </a:r>
          </a:p>
          <a:p>
            <a:pPr marL="285750" indent="-285750" algn="just">
              <a:spcBef>
                <a:spcPts val="0"/>
              </a:spcBef>
              <a:buFont typeface="Wingdings" charset="2"/>
              <a:buChar char="ü"/>
            </a:pPr>
            <a:r>
              <a:rPr lang="it-IT" sz="1600" b="0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Crediti/Debiti diversi </a:t>
            </a:r>
            <a:endParaRPr lang="it-IT" sz="1600" b="0" dirty="0">
              <a:solidFill>
                <a:schemeClr val="tx1"/>
              </a:solidFill>
              <a:latin typeface="Arial"/>
              <a:ea typeface="Tahoma" panose="020B0604030504040204" pitchFamily="34" charset="0"/>
              <a:cs typeface="Arial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4854290" y="4780094"/>
            <a:ext cx="3563454" cy="1569660"/>
          </a:xfrm>
          <a:prstGeom prst="rect">
            <a:avLst/>
          </a:prstGeom>
          <a:noFill/>
          <a:ln w="28575" cmpd="sng">
            <a:solidFill>
              <a:srgbClr val="3F5C58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0" dirty="0" smtClean="0">
                <a:solidFill>
                  <a:srgbClr val="C00000"/>
                </a:solidFill>
                <a:latin typeface="Arial"/>
                <a:ea typeface="Tahoma" panose="020B0604030504040204" pitchFamily="34" charset="0"/>
                <a:cs typeface="Arial"/>
              </a:rPr>
              <a:t>NON CORRENTI </a:t>
            </a:r>
            <a:r>
              <a:rPr lang="it-IT" sz="1600" b="0" u="sng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-&gt;Si realizzano nell’arco di più cicli operativi</a:t>
            </a:r>
          </a:p>
          <a:p>
            <a:pPr marL="285750" indent="-285750" algn="just">
              <a:spcBef>
                <a:spcPts val="0"/>
              </a:spcBef>
              <a:buFont typeface="Wingdings" charset="2"/>
              <a:buChar char="ü"/>
            </a:pPr>
            <a:r>
              <a:rPr lang="it-IT" sz="1600" b="0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Immobilizzazioni immateriali</a:t>
            </a:r>
          </a:p>
          <a:p>
            <a:pPr marL="285750" indent="-285750" algn="just">
              <a:spcBef>
                <a:spcPts val="0"/>
              </a:spcBef>
              <a:buFont typeface="Wingdings" charset="2"/>
              <a:buChar char="ü"/>
            </a:pPr>
            <a:r>
              <a:rPr lang="it-IT" sz="1600" b="0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Immobilizzazioni materiali</a:t>
            </a:r>
          </a:p>
          <a:p>
            <a:pPr marL="285750" indent="-285750" algn="just">
              <a:spcBef>
                <a:spcPts val="0"/>
              </a:spcBef>
              <a:buFont typeface="Wingdings" charset="2"/>
              <a:buChar char="ü"/>
            </a:pPr>
            <a:r>
              <a:rPr lang="it-IT" sz="1600" b="0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TFR (benefici ai dipendenti)</a:t>
            </a:r>
          </a:p>
          <a:p>
            <a:pPr marL="285750" indent="-285750" algn="just">
              <a:spcBef>
                <a:spcPts val="0"/>
              </a:spcBef>
              <a:buFont typeface="Wingdings" charset="2"/>
              <a:buChar char="ü"/>
            </a:pPr>
            <a:r>
              <a:rPr lang="it-IT" sz="1600" b="0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Fondi rischi ed oneri operativi</a:t>
            </a:r>
            <a:endParaRPr lang="it-IT" sz="1600" b="0" dirty="0">
              <a:solidFill>
                <a:schemeClr val="tx1"/>
              </a:solidFill>
              <a:latin typeface="Arial"/>
              <a:ea typeface="Tahoma" panose="020B0604030504040204" pitchFamily="34" charset="0"/>
              <a:cs typeface="Arial"/>
            </a:endParaRPr>
          </a:p>
        </p:txBody>
      </p:sp>
      <p:cxnSp>
        <p:nvCxnSpPr>
          <p:cNvPr id="42" name="Connettore 4 41"/>
          <p:cNvCxnSpPr>
            <a:stCxn id="31" idx="2"/>
            <a:endCxn id="40" idx="0"/>
          </p:cNvCxnSpPr>
          <p:nvPr/>
        </p:nvCxnSpPr>
        <p:spPr>
          <a:xfrm rot="5400000">
            <a:off x="3269719" y="3550684"/>
            <a:ext cx="409234" cy="2049587"/>
          </a:xfrm>
          <a:prstGeom prst="bentConnector3">
            <a:avLst/>
          </a:prstGeom>
          <a:ln w="28575" cmpd="sng">
            <a:solidFill>
              <a:srgbClr val="3F5C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4 45"/>
          <p:cNvCxnSpPr>
            <a:stCxn id="31" idx="2"/>
            <a:endCxn id="41" idx="0"/>
          </p:cNvCxnSpPr>
          <p:nvPr/>
        </p:nvCxnSpPr>
        <p:spPr>
          <a:xfrm rot="16200000" flipH="1">
            <a:off x="5362956" y="3507033"/>
            <a:ext cx="409234" cy="2136888"/>
          </a:xfrm>
          <a:prstGeom prst="bentConnector3">
            <a:avLst/>
          </a:prstGeom>
          <a:ln w="28575" cmpd="sng">
            <a:solidFill>
              <a:srgbClr val="3F5C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306000" y="836613"/>
            <a:ext cx="81026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RICLASSIFICAZIONE FUNZIONALE </a:t>
            </a:r>
            <a:r>
              <a:rPr lang="en-US" altLang="it-IT" sz="3500" dirty="0">
                <a:solidFill>
                  <a:srgbClr val="4D4D4D"/>
                </a:solidFill>
                <a:latin typeface="Century Gothic" panose="020B0502020202020204" pitchFamily="34" charset="0"/>
              </a:rPr>
              <a:t>DELLO STATO PATRIMONIALE</a:t>
            </a:r>
            <a:endParaRPr lang="es-ES_tradnl" altLang="it-IT" sz="35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6852586" y="6469447"/>
            <a:ext cx="2057400" cy="365125"/>
          </a:xfrm>
          <a:prstGeom prst="rect">
            <a:avLst/>
          </a:prstGeom>
        </p:spPr>
        <p:txBody>
          <a:bodyPr anchor="ctr"/>
          <a:lstStyle/>
          <a:p>
            <a:pPr algn="r"/>
            <a:fld id="{341EC1FB-F5DC-4712-9AFB-BB17EF98F339}" type="slidenum">
              <a:rPr lang="it-IT" sz="10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27</a:t>
            </a:fld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27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3" name="Gruppo 22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CasellaDiTesto 26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p.17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511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356585" y="2276872"/>
            <a:ext cx="8444418" cy="725836"/>
          </a:xfrm>
          <a:prstGeom prst="rect">
            <a:avLst/>
          </a:prstGeom>
          <a:ln w="28575" cmpd="sng">
            <a:solidFill>
              <a:srgbClr val="3F5C58"/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it-IT" sz="1800" b="0" kern="0" dirty="0">
                <a:solidFill>
                  <a:srgbClr val="C00000"/>
                </a:solidFill>
                <a:latin typeface="Arial"/>
                <a:ea typeface="Tahoma" panose="020B0604030504040204" pitchFamily="34" charset="0"/>
                <a:cs typeface="Arial"/>
              </a:rPr>
              <a:t>A</a:t>
            </a:r>
            <a:r>
              <a:rPr lang="it-IT" sz="1800" b="0" kern="0" dirty="0" smtClean="0">
                <a:solidFill>
                  <a:srgbClr val="C00000"/>
                </a:solidFill>
                <a:latin typeface="Arial"/>
                <a:ea typeface="Tahoma" panose="020B0604030504040204" pitchFamily="34" charset="0"/>
                <a:cs typeface="Arial"/>
              </a:rPr>
              <a:t>ttività non operative (o finanziarie) </a:t>
            </a:r>
            <a:r>
              <a:rPr lang="it-IT" sz="1800" b="0" kern="0" dirty="0">
                <a:latin typeface="Arial"/>
                <a:ea typeface="Tahoma" panose="020B0604030504040204" pitchFamily="34" charset="0"/>
                <a:cs typeface="Arial"/>
                <a:sym typeface="Wingdings" panose="05000000000000000000" pitchFamily="2" charset="2"/>
              </a:rPr>
              <a:t></a:t>
            </a:r>
            <a:r>
              <a:rPr lang="it-IT" sz="1800" b="0" kern="0" dirty="0">
                <a:solidFill>
                  <a:srgbClr val="FF0000"/>
                </a:solidFill>
                <a:latin typeface="Arial"/>
                <a:ea typeface="Tahoma" panose="020B0604030504040204" pitchFamily="34" charset="0"/>
                <a:cs typeface="Arial"/>
                <a:sym typeface="Wingdings" panose="05000000000000000000" pitchFamily="2" charset="2"/>
              </a:rPr>
              <a:t> </a:t>
            </a:r>
            <a:r>
              <a:rPr lang="it-IT" sz="1800" b="0" kern="0" dirty="0" smtClean="0">
                <a:latin typeface="Arial"/>
                <a:ea typeface="Tahoma" panose="020B0604030504040204" pitchFamily="34" charset="0"/>
                <a:cs typeface="Arial"/>
                <a:sym typeface="Wingdings" panose="05000000000000000000" pitchFamily="2" charset="2"/>
              </a:rPr>
              <a:t>Suddivisione </a:t>
            </a:r>
            <a:r>
              <a:rPr lang="it-IT" sz="1800" b="0" kern="0" dirty="0">
                <a:latin typeface="Arial"/>
                <a:ea typeface="Tahoma" panose="020B0604030504040204" pitchFamily="34" charset="0"/>
                <a:cs typeface="Arial"/>
                <a:sym typeface="Wingdings" panose="05000000000000000000" pitchFamily="2" charset="2"/>
              </a:rPr>
              <a:t>in base al ciclo temporale </a:t>
            </a:r>
            <a:r>
              <a:rPr lang="it-IT" sz="1800" b="0" kern="0" dirty="0">
                <a:solidFill>
                  <a:srgbClr val="FF0000"/>
                </a:solidFill>
                <a:latin typeface="Arial"/>
                <a:ea typeface="Tahoma" panose="020B0604030504040204" pitchFamily="34" charset="0"/>
                <a:cs typeface="Arial"/>
                <a:sym typeface="Wingdings" panose="05000000000000000000" pitchFamily="2" charset="2"/>
              </a:rPr>
              <a:t> </a:t>
            </a:r>
            <a:r>
              <a:rPr lang="it-IT" sz="1800" b="0" kern="0" dirty="0">
                <a:solidFill>
                  <a:srgbClr val="C00000"/>
                </a:solidFill>
                <a:latin typeface="Arial"/>
                <a:ea typeface="Tahoma" panose="020B0604030504040204" pitchFamily="34" charset="0"/>
                <a:cs typeface="Arial"/>
                <a:sym typeface="Wingdings" panose="05000000000000000000" pitchFamily="2" charset="2"/>
              </a:rPr>
              <a:t>entro/oltre 12 mesi</a:t>
            </a:r>
            <a:r>
              <a:rPr lang="it-IT" sz="1800" b="0" kern="0" dirty="0">
                <a:solidFill>
                  <a:srgbClr val="C00000"/>
                </a:solidFill>
                <a:latin typeface="Arial"/>
                <a:ea typeface="Tahoma" panose="020B0604030504040204" pitchFamily="34" charset="0"/>
                <a:cs typeface="Arial"/>
              </a:rPr>
              <a:t> </a:t>
            </a:r>
          </a:p>
          <a:p>
            <a:pPr marL="0" indent="0" algn="ctr">
              <a:buFontTx/>
              <a:buNone/>
            </a:pPr>
            <a:endParaRPr lang="it-IT" sz="1800" b="0" kern="0" dirty="0" smtClean="0">
              <a:solidFill>
                <a:srgbClr val="FF0000"/>
              </a:solidFill>
              <a:latin typeface="Arial"/>
              <a:ea typeface="Tahoma" panose="020B0604030504040204" pitchFamily="34" charset="0"/>
              <a:cs typeface="Arial"/>
            </a:endParaRPr>
          </a:p>
          <a:p>
            <a:pPr marL="0" indent="0" algn="ctr">
              <a:buFontTx/>
              <a:buNone/>
            </a:pPr>
            <a:endParaRPr lang="it-IT" sz="1800" b="0" kern="0" dirty="0" smtClean="0">
              <a:solidFill>
                <a:srgbClr val="FF0000"/>
              </a:solidFill>
              <a:latin typeface="Arial"/>
              <a:ea typeface="Tahoma" panose="020B0604030504040204" pitchFamily="34" charset="0"/>
              <a:cs typeface="Arial"/>
            </a:endParaRPr>
          </a:p>
          <a:p>
            <a:pPr marL="0" indent="0" algn="ctr">
              <a:buFontTx/>
              <a:buNone/>
            </a:pPr>
            <a:endParaRPr lang="it-IT" sz="1800" b="0" kern="0" dirty="0" smtClean="0">
              <a:solidFill>
                <a:srgbClr val="FF0000"/>
              </a:solidFill>
              <a:latin typeface="Arial"/>
              <a:ea typeface="Tahoma" panose="020B0604030504040204" pitchFamily="34" charset="0"/>
              <a:cs typeface="Arial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80874" y="3403065"/>
            <a:ext cx="3801600" cy="2139047"/>
          </a:xfrm>
          <a:prstGeom prst="rect">
            <a:avLst/>
          </a:prstGeom>
          <a:noFill/>
          <a:ln w="28575" cmpd="sng">
            <a:solidFill>
              <a:srgbClr val="3F5C58"/>
            </a:solidFill>
          </a:ln>
        </p:spPr>
        <p:txBody>
          <a:bodyPr wrap="square" rtlCol="0">
            <a:spAutoFit/>
          </a:bodyPr>
          <a:lstStyle/>
          <a:p>
            <a:r>
              <a:rPr lang="it-IT" sz="1800" b="0" dirty="0" smtClean="0">
                <a:solidFill>
                  <a:srgbClr val="C00000"/>
                </a:solidFill>
                <a:latin typeface="Arial"/>
                <a:ea typeface="Tahoma" panose="020B0604030504040204" pitchFamily="34" charset="0"/>
                <a:cs typeface="Arial"/>
              </a:rPr>
              <a:t>CORRENTI</a:t>
            </a:r>
            <a:r>
              <a:rPr lang="it-IT" sz="1800" b="0" dirty="0" smtClean="0">
                <a:solidFill>
                  <a:srgbClr val="FF0000"/>
                </a:solidFill>
                <a:latin typeface="Arial"/>
                <a:ea typeface="Tahoma" panose="020B0604030504040204" pitchFamily="34" charset="0"/>
                <a:cs typeface="Arial"/>
              </a:rPr>
              <a:t> </a:t>
            </a:r>
            <a:r>
              <a:rPr lang="it-IT" sz="1800" b="0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-&gt; </a:t>
            </a:r>
            <a:r>
              <a:rPr lang="it-IT" sz="1800" b="0" u="sng" dirty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E</a:t>
            </a:r>
            <a:r>
              <a:rPr lang="it-IT" sz="1800" b="0" u="sng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ntro 12 mesi</a:t>
            </a:r>
          </a:p>
          <a:p>
            <a:pPr marL="285750" indent="-285750" algn="just">
              <a:spcBef>
                <a:spcPts val="600"/>
              </a:spcBef>
              <a:buFont typeface="Wingdings" charset="2"/>
              <a:buChar char="ü"/>
            </a:pPr>
            <a:r>
              <a:rPr lang="it-IT" sz="1800" b="0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Partecipazioni</a:t>
            </a:r>
          </a:p>
          <a:p>
            <a:pPr marL="285750" indent="-285750" algn="just">
              <a:spcBef>
                <a:spcPts val="600"/>
              </a:spcBef>
              <a:buFont typeface="Wingdings" charset="2"/>
              <a:buChar char="ü"/>
            </a:pPr>
            <a:r>
              <a:rPr lang="it-IT" sz="1800" b="0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Crediti finanziari</a:t>
            </a:r>
          </a:p>
          <a:p>
            <a:pPr marL="285750" indent="-285750" algn="just">
              <a:spcBef>
                <a:spcPts val="600"/>
              </a:spcBef>
              <a:buFont typeface="Wingdings" charset="2"/>
              <a:buChar char="ü"/>
            </a:pPr>
            <a:r>
              <a:rPr lang="it-IT" sz="1800" b="0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Strumenti finanziari</a:t>
            </a: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endParaRPr lang="it-IT" sz="1800" b="0" dirty="0">
              <a:solidFill>
                <a:schemeClr val="tx1"/>
              </a:solidFill>
              <a:latin typeface="Arial"/>
              <a:ea typeface="Tahoma" panose="020B0604030504040204" pitchFamily="34" charset="0"/>
              <a:cs typeface="Arial"/>
            </a:endParaRP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endParaRPr lang="it-IT" sz="1800" b="0" dirty="0" smtClean="0">
              <a:solidFill>
                <a:schemeClr val="tx1"/>
              </a:solidFill>
              <a:latin typeface="Arial"/>
              <a:ea typeface="Tahoma" panose="020B0604030504040204" pitchFamily="34" charset="0"/>
              <a:cs typeface="Arial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889565" y="3394186"/>
            <a:ext cx="3801673" cy="1431161"/>
          </a:xfrm>
          <a:prstGeom prst="rect">
            <a:avLst/>
          </a:prstGeom>
          <a:noFill/>
          <a:ln w="28575" cmpd="sng">
            <a:solidFill>
              <a:srgbClr val="3F5C58"/>
            </a:solidFill>
          </a:ln>
        </p:spPr>
        <p:txBody>
          <a:bodyPr wrap="square" rtlCol="0">
            <a:spAutoFit/>
          </a:bodyPr>
          <a:lstStyle/>
          <a:p>
            <a:r>
              <a:rPr lang="it-IT" sz="1800" b="0" dirty="0" smtClean="0">
                <a:solidFill>
                  <a:srgbClr val="C00000"/>
                </a:solidFill>
                <a:latin typeface="Arial"/>
                <a:ea typeface="Tahoma" panose="020B0604030504040204" pitchFamily="34" charset="0"/>
                <a:cs typeface="Arial"/>
              </a:rPr>
              <a:t>NON CORRENTI </a:t>
            </a:r>
            <a:r>
              <a:rPr lang="it-IT" sz="1800" b="0" u="sng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-&gt;</a:t>
            </a:r>
            <a:r>
              <a:rPr lang="it-IT" sz="1800" b="0" u="sng" dirty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 O</a:t>
            </a:r>
            <a:r>
              <a:rPr lang="it-IT" sz="1800" b="0" u="sng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ltre 12 mesi</a:t>
            </a:r>
          </a:p>
          <a:p>
            <a:pPr marL="285750" indent="-285750" algn="just">
              <a:spcBef>
                <a:spcPts val="600"/>
              </a:spcBef>
              <a:buFont typeface="Wingdings" charset="2"/>
              <a:buChar char="ü"/>
            </a:pPr>
            <a:r>
              <a:rPr lang="it-IT" sz="1800" b="0" dirty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Partecipazioni</a:t>
            </a:r>
          </a:p>
          <a:p>
            <a:pPr marL="285750" indent="-285750" algn="just">
              <a:spcBef>
                <a:spcPts val="600"/>
              </a:spcBef>
              <a:buFont typeface="Wingdings" charset="2"/>
              <a:buChar char="ü"/>
            </a:pPr>
            <a:r>
              <a:rPr lang="it-IT" sz="1800" b="0" dirty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Crediti finanziari</a:t>
            </a:r>
          </a:p>
          <a:p>
            <a:pPr marL="285750" indent="-285750" algn="just">
              <a:spcBef>
                <a:spcPts val="600"/>
              </a:spcBef>
              <a:buFont typeface="Wingdings" charset="2"/>
              <a:buChar char="ü"/>
            </a:pPr>
            <a:r>
              <a:rPr lang="it-IT" sz="1800" b="0" dirty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Strumenti finanziari</a:t>
            </a:r>
          </a:p>
        </p:txBody>
      </p:sp>
      <p:cxnSp>
        <p:nvCxnSpPr>
          <p:cNvPr id="6" name="Connettore 4 5"/>
          <p:cNvCxnSpPr>
            <a:stCxn id="20" idx="2"/>
            <a:endCxn id="11" idx="0"/>
          </p:cNvCxnSpPr>
          <p:nvPr/>
        </p:nvCxnSpPr>
        <p:spPr>
          <a:xfrm rot="5400000">
            <a:off x="3280056" y="2104326"/>
            <a:ext cx="400357" cy="2197120"/>
          </a:xfrm>
          <a:prstGeom prst="bentConnector3">
            <a:avLst/>
          </a:prstGeom>
          <a:ln w="28575" cmpd="sng">
            <a:solidFill>
              <a:srgbClr val="3F5C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4 7"/>
          <p:cNvCxnSpPr>
            <a:stCxn id="20" idx="2"/>
            <a:endCxn id="12" idx="0"/>
          </p:cNvCxnSpPr>
          <p:nvPr/>
        </p:nvCxnSpPr>
        <p:spPr>
          <a:xfrm rot="16200000" flipH="1">
            <a:off x="5488859" y="2092643"/>
            <a:ext cx="391478" cy="2211608"/>
          </a:xfrm>
          <a:prstGeom prst="bentConnector3">
            <a:avLst/>
          </a:prstGeom>
          <a:ln w="28575" cmpd="sng">
            <a:solidFill>
              <a:srgbClr val="3F5C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306000" y="836613"/>
            <a:ext cx="81026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RICLASSIFICAZIONE FUNZIONALE </a:t>
            </a:r>
            <a:r>
              <a:rPr lang="en-US" altLang="it-IT" sz="3500" dirty="0">
                <a:solidFill>
                  <a:srgbClr val="4D4D4D"/>
                </a:solidFill>
                <a:latin typeface="Century Gothic" panose="020B0502020202020204" pitchFamily="34" charset="0"/>
              </a:rPr>
              <a:t>DELLO STATO PATRIMONIALE</a:t>
            </a:r>
            <a:endParaRPr lang="es-ES_tradnl" altLang="it-IT" sz="35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6852586" y="6469447"/>
            <a:ext cx="2057400" cy="365125"/>
          </a:xfrm>
          <a:prstGeom prst="rect">
            <a:avLst/>
          </a:prstGeom>
        </p:spPr>
        <p:txBody>
          <a:bodyPr anchor="ctr"/>
          <a:lstStyle/>
          <a:p>
            <a:pPr algn="r"/>
            <a:fld id="{341EC1FB-F5DC-4712-9AFB-BB17EF98F339}" type="slidenum">
              <a:rPr lang="it-IT" sz="10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28</a:t>
            </a:fld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28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Gruppo 13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CasellaDiTesto 16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p.17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60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376054" y="2276872"/>
            <a:ext cx="8444418" cy="725836"/>
          </a:xfrm>
          <a:prstGeom prst="rect">
            <a:avLst/>
          </a:prstGeom>
          <a:ln w="28575" cmpd="sng">
            <a:solidFill>
              <a:srgbClr val="3F5C58"/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it-IT" sz="1600" b="0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Passività non operative (o finanziarie) </a:t>
            </a:r>
            <a:r>
              <a:rPr lang="it-IT" sz="1600" b="0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it-IT" sz="1600" b="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Suddivisione in base al ciclo temporale</a:t>
            </a:r>
          </a:p>
          <a:p>
            <a:pPr marL="0" indent="0" algn="ctr">
              <a:buFontTx/>
              <a:buNone/>
            </a:pPr>
            <a:r>
              <a:rPr lang="it-IT" sz="1600" b="0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entro/oltre 12 mesi</a:t>
            </a:r>
            <a:r>
              <a:rPr lang="it-IT" sz="1600" b="0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algn="ctr">
              <a:buFontTx/>
              <a:buNone/>
            </a:pPr>
            <a:endParaRPr lang="it-IT" sz="1600" b="0" kern="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FontTx/>
              <a:buNone/>
            </a:pPr>
            <a:endParaRPr lang="it-IT" sz="1600" b="0" kern="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766676" y="3411942"/>
            <a:ext cx="3564000" cy="1877437"/>
          </a:xfrm>
          <a:prstGeom prst="rect">
            <a:avLst/>
          </a:prstGeom>
          <a:noFill/>
          <a:ln w="28575" cmpd="sng">
            <a:solidFill>
              <a:srgbClr val="3F5C58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0" dirty="0" smtClean="0">
                <a:solidFill>
                  <a:srgbClr val="C00000"/>
                </a:solidFill>
                <a:latin typeface="Arial"/>
                <a:ea typeface="Tahoma" panose="020B0604030504040204" pitchFamily="34" charset="0"/>
                <a:cs typeface="Arial"/>
              </a:rPr>
              <a:t>CORRENTI</a:t>
            </a:r>
            <a:r>
              <a:rPr lang="it-IT" sz="1600" b="0" dirty="0" smtClean="0">
                <a:solidFill>
                  <a:srgbClr val="FF0000"/>
                </a:solidFill>
                <a:latin typeface="Arial"/>
                <a:ea typeface="Tahoma" panose="020B0604030504040204" pitchFamily="34" charset="0"/>
                <a:cs typeface="Arial"/>
              </a:rPr>
              <a:t> </a:t>
            </a:r>
            <a:r>
              <a:rPr lang="it-IT" sz="1600" b="0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-&gt; </a:t>
            </a:r>
            <a:r>
              <a:rPr lang="it-IT" sz="1600" b="0" u="sng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rimborso entro</a:t>
            </a:r>
          </a:p>
          <a:p>
            <a:r>
              <a:rPr lang="it-IT" sz="1600" b="0" u="sng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12 mesi</a:t>
            </a:r>
          </a:p>
          <a:p>
            <a:pPr marL="285750" indent="-285750" algn="just">
              <a:spcBef>
                <a:spcPts val="600"/>
              </a:spcBef>
              <a:buFont typeface="Wingdings" charset="2"/>
              <a:buChar char="ü"/>
            </a:pPr>
            <a:r>
              <a:rPr lang="it-IT" sz="1600" b="0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Debiti verso banche</a:t>
            </a:r>
          </a:p>
          <a:p>
            <a:pPr marL="285750" indent="-285750" algn="just">
              <a:spcBef>
                <a:spcPts val="600"/>
              </a:spcBef>
              <a:buFont typeface="Wingdings" charset="2"/>
              <a:buChar char="ü"/>
            </a:pPr>
            <a:r>
              <a:rPr lang="it-IT" sz="1600" b="0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Obbligazioni</a:t>
            </a:r>
          </a:p>
          <a:p>
            <a:pPr marL="285750" indent="-285750" algn="just">
              <a:spcBef>
                <a:spcPts val="600"/>
              </a:spcBef>
              <a:buFont typeface="Wingdings" charset="2"/>
              <a:buChar char="ü"/>
            </a:pPr>
            <a:r>
              <a:rPr lang="it-IT" sz="1600" b="0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Debiti verso soci</a:t>
            </a:r>
          </a:p>
          <a:p>
            <a:pPr marL="285750" indent="-285750" algn="just">
              <a:spcBef>
                <a:spcPts val="600"/>
              </a:spcBef>
              <a:buFont typeface="Wingdings" charset="2"/>
              <a:buChar char="ü"/>
            </a:pPr>
            <a:r>
              <a:rPr lang="it-IT" sz="1600" b="0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Debiti verso altri finanziatori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4953424" y="3411942"/>
            <a:ext cx="3563454" cy="1877437"/>
          </a:xfrm>
          <a:prstGeom prst="rect">
            <a:avLst/>
          </a:prstGeom>
          <a:noFill/>
          <a:ln w="28575" cmpd="sng">
            <a:solidFill>
              <a:srgbClr val="3F5C58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0" dirty="0" smtClean="0">
                <a:solidFill>
                  <a:srgbClr val="C00000"/>
                </a:solidFill>
                <a:latin typeface="Arial"/>
                <a:ea typeface="Tahoma" panose="020B0604030504040204" pitchFamily="34" charset="0"/>
                <a:cs typeface="Arial"/>
              </a:rPr>
              <a:t>NON CORRENTI </a:t>
            </a:r>
            <a:r>
              <a:rPr lang="it-IT" sz="1600" b="0" u="sng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-&gt;Rimborso oltre</a:t>
            </a:r>
          </a:p>
          <a:p>
            <a:r>
              <a:rPr lang="it-IT" sz="1600" b="0" u="sng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12 mesi</a:t>
            </a:r>
          </a:p>
          <a:p>
            <a:pPr marL="285750" indent="-285750" algn="just">
              <a:spcBef>
                <a:spcPts val="600"/>
              </a:spcBef>
              <a:buFont typeface="Wingdings" charset="2"/>
              <a:buChar char="ü"/>
            </a:pPr>
            <a:r>
              <a:rPr lang="it-IT" sz="1600" b="0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Debiti verso banche</a:t>
            </a:r>
          </a:p>
          <a:p>
            <a:pPr marL="285750" indent="-285750" algn="just">
              <a:spcBef>
                <a:spcPts val="600"/>
              </a:spcBef>
              <a:buFont typeface="Wingdings" charset="2"/>
              <a:buChar char="ü"/>
            </a:pPr>
            <a:r>
              <a:rPr lang="it-IT" sz="1600" b="0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Obbligazioni</a:t>
            </a:r>
          </a:p>
          <a:p>
            <a:pPr marL="285750" indent="-285750" algn="just">
              <a:spcBef>
                <a:spcPts val="600"/>
              </a:spcBef>
              <a:buFont typeface="Wingdings" charset="2"/>
              <a:buChar char="ü"/>
            </a:pPr>
            <a:r>
              <a:rPr lang="it-IT" sz="1600" b="0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Debiti verso soci</a:t>
            </a:r>
          </a:p>
          <a:p>
            <a:pPr marL="285750" indent="-285750" algn="just">
              <a:spcBef>
                <a:spcPts val="600"/>
              </a:spcBef>
              <a:buFont typeface="Wingdings" charset="2"/>
              <a:buChar char="ü"/>
            </a:pPr>
            <a:r>
              <a:rPr lang="it-IT" sz="1600" b="0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Debiti verso altri finanziatori</a:t>
            </a:r>
          </a:p>
        </p:txBody>
      </p:sp>
      <p:cxnSp>
        <p:nvCxnSpPr>
          <p:cNvPr id="42" name="Connettore 4 41"/>
          <p:cNvCxnSpPr>
            <a:stCxn id="31" idx="2"/>
            <a:endCxn id="40" idx="0"/>
          </p:cNvCxnSpPr>
          <p:nvPr/>
        </p:nvCxnSpPr>
        <p:spPr>
          <a:xfrm rot="5400000">
            <a:off x="3368853" y="2182532"/>
            <a:ext cx="409234" cy="2049587"/>
          </a:xfrm>
          <a:prstGeom prst="bentConnector3">
            <a:avLst/>
          </a:prstGeom>
          <a:ln w="28575" cmpd="sng">
            <a:solidFill>
              <a:srgbClr val="3F5C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4 45"/>
          <p:cNvCxnSpPr>
            <a:stCxn id="31" idx="2"/>
            <a:endCxn id="41" idx="0"/>
          </p:cNvCxnSpPr>
          <p:nvPr/>
        </p:nvCxnSpPr>
        <p:spPr>
          <a:xfrm rot="16200000" flipH="1">
            <a:off x="5462090" y="2138881"/>
            <a:ext cx="409234" cy="2136888"/>
          </a:xfrm>
          <a:prstGeom prst="bentConnector3">
            <a:avLst/>
          </a:prstGeom>
          <a:ln w="28575" cmpd="sng">
            <a:solidFill>
              <a:srgbClr val="3F5C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06000" y="836613"/>
            <a:ext cx="81026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RICLASSIFICAZIONE FUNZIONALE </a:t>
            </a:r>
            <a:r>
              <a:rPr lang="en-US" altLang="it-IT" sz="3500" dirty="0">
                <a:solidFill>
                  <a:srgbClr val="4D4D4D"/>
                </a:solidFill>
                <a:latin typeface="Century Gothic" panose="020B0502020202020204" pitchFamily="34" charset="0"/>
              </a:rPr>
              <a:t>DELLO STATO PATRIMONIALE</a:t>
            </a:r>
            <a:endParaRPr lang="es-ES_tradnl" altLang="it-IT" sz="35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6852586" y="6469447"/>
            <a:ext cx="2057400" cy="365125"/>
          </a:xfrm>
          <a:prstGeom prst="rect">
            <a:avLst/>
          </a:prstGeom>
        </p:spPr>
        <p:txBody>
          <a:bodyPr anchor="ctr"/>
          <a:lstStyle/>
          <a:p>
            <a:pPr algn="r"/>
            <a:fld id="{341EC1FB-F5DC-4712-9AFB-BB17EF98F339}" type="slidenum">
              <a:rPr lang="it-IT" sz="10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29</a:t>
            </a:fld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29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uppo 10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CasellaDiTesto 13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p.18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883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1077302" y="2204864"/>
            <a:ext cx="6984950" cy="4041220"/>
            <a:chOff x="755378" y="2303040"/>
            <a:chExt cx="6984950" cy="4041220"/>
          </a:xfrm>
        </p:grpSpPr>
        <p:sp>
          <p:nvSpPr>
            <p:cNvPr id="6147" name="Text Box 1028"/>
            <p:cNvSpPr txBox="1">
              <a:spLocks noChangeArrowheads="1"/>
            </p:cNvSpPr>
            <p:nvPr/>
          </p:nvSpPr>
          <p:spPr bwMode="auto">
            <a:xfrm>
              <a:off x="755378" y="3583259"/>
              <a:ext cx="1873597" cy="1728787"/>
            </a:xfrm>
            <a:prstGeom prst="rect">
              <a:avLst/>
            </a:prstGeom>
            <a:noFill/>
            <a:ln w="28575" cmpd="sng">
              <a:solidFill>
                <a:srgbClr val="3F5C5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solidFill>
                    <a:srgbClr val="C00000"/>
                  </a:solidFill>
                  <a:cs typeface="Tahoma" panose="020B0604030504040204" pitchFamily="34" charset="0"/>
                </a:rPr>
                <a:t>Principali soggetti interessati alle analisi di bilancio</a:t>
              </a:r>
              <a:endParaRPr lang="it-IT" altLang="it-IT" sz="1800" b="1" u="sng" dirty="0">
                <a:solidFill>
                  <a:srgbClr val="C00000"/>
                </a:solidFill>
              </a:endParaRPr>
            </a:p>
          </p:txBody>
        </p:sp>
        <p:sp>
          <p:nvSpPr>
            <p:cNvPr id="6148" name="CasellaDiTesto 2"/>
            <p:cNvSpPr txBox="1">
              <a:spLocks noChangeArrowheads="1"/>
            </p:cNvSpPr>
            <p:nvPr/>
          </p:nvSpPr>
          <p:spPr bwMode="auto">
            <a:xfrm>
              <a:off x="2987626" y="3103140"/>
              <a:ext cx="1800225" cy="369332"/>
            </a:xfrm>
            <a:prstGeom prst="rect">
              <a:avLst/>
            </a:prstGeom>
            <a:noFill/>
            <a:ln w="28575" cmpd="sng">
              <a:solidFill>
                <a:srgbClr val="3F5C5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800"/>
                <a:t>Interni</a:t>
              </a:r>
            </a:p>
          </p:txBody>
        </p:sp>
        <p:sp>
          <p:nvSpPr>
            <p:cNvPr id="6149" name="CasellaDiTesto 7"/>
            <p:cNvSpPr txBox="1">
              <a:spLocks noChangeArrowheads="1"/>
            </p:cNvSpPr>
            <p:nvPr/>
          </p:nvSpPr>
          <p:spPr bwMode="auto">
            <a:xfrm>
              <a:off x="2987626" y="5270078"/>
              <a:ext cx="1800225" cy="369332"/>
            </a:xfrm>
            <a:prstGeom prst="rect">
              <a:avLst/>
            </a:prstGeom>
            <a:noFill/>
            <a:ln w="28575" cmpd="sng">
              <a:solidFill>
                <a:srgbClr val="3F5C5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800"/>
                <a:t>Esterni</a:t>
              </a:r>
            </a:p>
          </p:txBody>
        </p:sp>
        <p:sp>
          <p:nvSpPr>
            <p:cNvPr id="6150" name="CasellaDiTesto 8"/>
            <p:cNvSpPr txBox="1">
              <a:spLocks noChangeArrowheads="1"/>
            </p:cNvSpPr>
            <p:nvPr/>
          </p:nvSpPr>
          <p:spPr bwMode="auto">
            <a:xfrm>
              <a:off x="5651178" y="2303040"/>
              <a:ext cx="2089150" cy="369332"/>
            </a:xfrm>
            <a:prstGeom prst="rect">
              <a:avLst/>
            </a:prstGeom>
            <a:noFill/>
            <a:ln w="28575" cmpd="sng">
              <a:solidFill>
                <a:srgbClr val="3F5C5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800"/>
                <a:t>Imprenditore</a:t>
              </a:r>
            </a:p>
          </p:txBody>
        </p:sp>
        <p:sp>
          <p:nvSpPr>
            <p:cNvPr id="6151" name="CasellaDiTesto 9"/>
            <p:cNvSpPr txBox="1">
              <a:spLocks noChangeArrowheads="1"/>
            </p:cNvSpPr>
            <p:nvPr/>
          </p:nvSpPr>
          <p:spPr bwMode="auto">
            <a:xfrm>
              <a:off x="5651178" y="3109490"/>
              <a:ext cx="2089150" cy="369332"/>
            </a:xfrm>
            <a:prstGeom prst="rect">
              <a:avLst/>
            </a:prstGeom>
            <a:noFill/>
            <a:ln w="28575" cmpd="sng">
              <a:solidFill>
                <a:srgbClr val="3F5C5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solidFill>
                    <a:srgbClr val="C00000"/>
                  </a:solidFill>
                </a:rPr>
                <a:t>Professionista</a:t>
              </a:r>
            </a:p>
          </p:txBody>
        </p:sp>
        <p:sp>
          <p:nvSpPr>
            <p:cNvPr id="6152" name="CasellaDiTesto 10"/>
            <p:cNvSpPr txBox="1">
              <a:spLocks noChangeArrowheads="1"/>
            </p:cNvSpPr>
            <p:nvPr/>
          </p:nvSpPr>
          <p:spPr bwMode="auto">
            <a:xfrm>
              <a:off x="5651178" y="3846090"/>
              <a:ext cx="2089150" cy="369332"/>
            </a:xfrm>
            <a:prstGeom prst="rect">
              <a:avLst/>
            </a:prstGeom>
            <a:noFill/>
            <a:ln w="28575" cmpd="sng">
              <a:solidFill>
                <a:srgbClr val="3F5C5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800"/>
                <a:t>Altri soggetti</a:t>
              </a:r>
            </a:p>
          </p:txBody>
        </p:sp>
        <p:sp>
          <p:nvSpPr>
            <p:cNvPr id="6153" name="Freccia in giù 3"/>
            <p:cNvSpPr>
              <a:spLocks noChangeArrowheads="1"/>
            </p:cNvSpPr>
            <p:nvPr/>
          </p:nvSpPr>
          <p:spPr bwMode="auto">
            <a:xfrm rot="10800000">
              <a:off x="6516366" y="2733253"/>
              <a:ext cx="360362" cy="314325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89A927"/>
            </a:solidFill>
            <a:ln w="28575" cmpd="sng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rgbClr val="000000"/>
                </a:solidFill>
              </a:endParaRPr>
            </a:p>
          </p:txBody>
        </p:sp>
        <p:sp>
          <p:nvSpPr>
            <p:cNvPr id="6155" name="CasellaDiTesto 13"/>
            <p:cNvSpPr txBox="1">
              <a:spLocks noChangeArrowheads="1"/>
            </p:cNvSpPr>
            <p:nvPr/>
          </p:nvSpPr>
          <p:spPr bwMode="auto">
            <a:xfrm>
              <a:off x="5651178" y="4462040"/>
              <a:ext cx="2089150" cy="369332"/>
            </a:xfrm>
            <a:prstGeom prst="rect">
              <a:avLst/>
            </a:prstGeom>
            <a:noFill/>
            <a:ln w="28575" cmpd="sng">
              <a:solidFill>
                <a:srgbClr val="3F5C5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800"/>
                <a:t>Clienti e fornitori</a:t>
              </a:r>
            </a:p>
          </p:txBody>
        </p:sp>
        <p:sp>
          <p:nvSpPr>
            <p:cNvPr id="6156" name="CasellaDiTesto 14"/>
            <p:cNvSpPr txBox="1">
              <a:spLocks noChangeArrowheads="1"/>
            </p:cNvSpPr>
            <p:nvPr/>
          </p:nvSpPr>
          <p:spPr bwMode="auto">
            <a:xfrm>
              <a:off x="5651178" y="4966865"/>
              <a:ext cx="2089150" cy="369332"/>
            </a:xfrm>
            <a:prstGeom prst="rect">
              <a:avLst/>
            </a:prstGeom>
            <a:noFill/>
            <a:ln w="28575" cmpd="sng">
              <a:solidFill>
                <a:srgbClr val="3F5C5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solidFill>
                    <a:srgbClr val="C00000"/>
                  </a:solidFill>
                </a:rPr>
                <a:t>Finanziatori</a:t>
              </a:r>
            </a:p>
          </p:txBody>
        </p:sp>
        <p:sp>
          <p:nvSpPr>
            <p:cNvPr id="6157" name="CasellaDiTesto 15"/>
            <p:cNvSpPr txBox="1">
              <a:spLocks noChangeArrowheads="1"/>
            </p:cNvSpPr>
            <p:nvPr/>
          </p:nvSpPr>
          <p:spPr bwMode="auto">
            <a:xfrm>
              <a:off x="5651178" y="5470103"/>
              <a:ext cx="2089150" cy="369332"/>
            </a:xfrm>
            <a:prstGeom prst="rect">
              <a:avLst/>
            </a:prstGeom>
            <a:noFill/>
            <a:ln w="28575" cmpd="sng">
              <a:solidFill>
                <a:srgbClr val="3F5C5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800"/>
                <a:t>Erario</a:t>
              </a:r>
            </a:p>
          </p:txBody>
        </p:sp>
        <p:sp>
          <p:nvSpPr>
            <p:cNvPr id="6158" name="CasellaDiTesto 16"/>
            <p:cNvSpPr txBox="1">
              <a:spLocks noChangeArrowheads="1"/>
            </p:cNvSpPr>
            <p:nvPr/>
          </p:nvSpPr>
          <p:spPr bwMode="auto">
            <a:xfrm>
              <a:off x="5651153" y="5974928"/>
              <a:ext cx="2089150" cy="369332"/>
            </a:xfrm>
            <a:prstGeom prst="rect">
              <a:avLst/>
            </a:prstGeom>
            <a:noFill/>
            <a:ln w="28575" cmpd="sng">
              <a:solidFill>
                <a:srgbClr val="3F5C5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800"/>
                <a:t>Altri soggetti</a:t>
              </a:r>
            </a:p>
          </p:txBody>
        </p:sp>
        <p:cxnSp>
          <p:nvCxnSpPr>
            <p:cNvPr id="6159" name="Connettore 4 11"/>
            <p:cNvCxnSpPr>
              <a:cxnSpLocks noChangeShapeType="1"/>
              <a:stCxn id="6148" idx="3"/>
              <a:endCxn id="6150" idx="1"/>
            </p:cNvCxnSpPr>
            <p:nvPr/>
          </p:nvCxnSpPr>
          <p:spPr bwMode="auto">
            <a:xfrm flipV="1">
              <a:off x="4787851" y="2487706"/>
              <a:ext cx="863327" cy="800100"/>
            </a:xfrm>
            <a:prstGeom prst="bentConnector3">
              <a:avLst>
                <a:gd name="adj1" fmla="val 50000"/>
              </a:avLst>
            </a:prstGeom>
            <a:noFill/>
            <a:ln w="28575" cmpd="sng" algn="ctr">
              <a:solidFill>
                <a:srgbClr val="3F5C58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160" name="Connettore 2 18"/>
            <p:cNvCxnSpPr>
              <a:cxnSpLocks noChangeShapeType="1"/>
              <a:stCxn id="6148" idx="3"/>
              <a:endCxn id="6151" idx="1"/>
            </p:cNvCxnSpPr>
            <p:nvPr/>
          </p:nvCxnSpPr>
          <p:spPr bwMode="auto">
            <a:xfrm>
              <a:off x="4787851" y="3287806"/>
              <a:ext cx="863327" cy="6350"/>
            </a:xfrm>
            <a:prstGeom prst="straightConnector1">
              <a:avLst/>
            </a:prstGeom>
            <a:noFill/>
            <a:ln w="28575" cmpd="sng" algn="ctr">
              <a:solidFill>
                <a:srgbClr val="3F5C58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161" name="Connettore 4 20"/>
            <p:cNvCxnSpPr>
              <a:cxnSpLocks noChangeShapeType="1"/>
              <a:stCxn id="6148" idx="3"/>
              <a:endCxn id="6152" idx="1"/>
            </p:cNvCxnSpPr>
            <p:nvPr/>
          </p:nvCxnSpPr>
          <p:spPr bwMode="auto">
            <a:xfrm>
              <a:off x="4787851" y="3287806"/>
              <a:ext cx="863327" cy="742950"/>
            </a:xfrm>
            <a:prstGeom prst="bentConnector3">
              <a:avLst>
                <a:gd name="adj1" fmla="val 50000"/>
              </a:avLst>
            </a:prstGeom>
            <a:noFill/>
            <a:ln w="28575" cmpd="sng" algn="ctr">
              <a:solidFill>
                <a:srgbClr val="3F5C58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162" name="Connettore 4 22"/>
            <p:cNvCxnSpPr>
              <a:cxnSpLocks noChangeShapeType="1"/>
              <a:stCxn id="6149" idx="3"/>
              <a:endCxn id="6155" idx="1"/>
            </p:cNvCxnSpPr>
            <p:nvPr/>
          </p:nvCxnSpPr>
          <p:spPr bwMode="auto">
            <a:xfrm flipV="1">
              <a:off x="4787851" y="4646706"/>
              <a:ext cx="863327" cy="808038"/>
            </a:xfrm>
            <a:prstGeom prst="bentConnector3">
              <a:avLst>
                <a:gd name="adj1" fmla="val 50000"/>
              </a:avLst>
            </a:prstGeom>
            <a:noFill/>
            <a:ln w="28575" cmpd="sng" algn="ctr">
              <a:solidFill>
                <a:srgbClr val="3F5C58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163" name="Connettore 4 24"/>
            <p:cNvCxnSpPr>
              <a:cxnSpLocks noChangeShapeType="1"/>
              <a:stCxn id="6149" idx="3"/>
              <a:endCxn id="6156" idx="1"/>
            </p:cNvCxnSpPr>
            <p:nvPr/>
          </p:nvCxnSpPr>
          <p:spPr bwMode="auto">
            <a:xfrm flipV="1">
              <a:off x="4787851" y="5151531"/>
              <a:ext cx="863327" cy="303213"/>
            </a:xfrm>
            <a:prstGeom prst="bentConnector3">
              <a:avLst>
                <a:gd name="adj1" fmla="val 50000"/>
              </a:avLst>
            </a:prstGeom>
            <a:noFill/>
            <a:ln w="28575" cmpd="sng" algn="ctr">
              <a:solidFill>
                <a:srgbClr val="3F5C58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164" name="Connettore 4 26"/>
            <p:cNvCxnSpPr>
              <a:cxnSpLocks noChangeShapeType="1"/>
              <a:stCxn id="6149" idx="3"/>
              <a:endCxn id="6157" idx="1"/>
            </p:cNvCxnSpPr>
            <p:nvPr/>
          </p:nvCxnSpPr>
          <p:spPr bwMode="auto">
            <a:xfrm>
              <a:off x="4787851" y="5454744"/>
              <a:ext cx="863327" cy="200025"/>
            </a:xfrm>
            <a:prstGeom prst="bentConnector3">
              <a:avLst>
                <a:gd name="adj1" fmla="val 50000"/>
              </a:avLst>
            </a:prstGeom>
            <a:noFill/>
            <a:ln w="28575" cmpd="sng" algn="ctr">
              <a:solidFill>
                <a:srgbClr val="3F5C58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165" name="Connettore 4 28"/>
            <p:cNvCxnSpPr>
              <a:cxnSpLocks noChangeShapeType="1"/>
              <a:stCxn id="6149" idx="3"/>
              <a:endCxn id="6158" idx="1"/>
            </p:cNvCxnSpPr>
            <p:nvPr/>
          </p:nvCxnSpPr>
          <p:spPr bwMode="auto">
            <a:xfrm>
              <a:off x="4787851" y="5454744"/>
              <a:ext cx="863302" cy="704850"/>
            </a:xfrm>
            <a:prstGeom prst="bentConnector3">
              <a:avLst>
                <a:gd name="adj1" fmla="val 50000"/>
              </a:avLst>
            </a:prstGeom>
            <a:noFill/>
            <a:ln w="28575" cmpd="sng" algn="ctr">
              <a:solidFill>
                <a:srgbClr val="3F5C58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1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itolo 1"/>
          <p:cNvSpPr txBox="1">
            <a:spLocks/>
          </p:cNvSpPr>
          <p:nvPr/>
        </p:nvSpPr>
        <p:spPr>
          <a:xfrm>
            <a:off x="306000" y="836613"/>
            <a:ext cx="81026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_tradnl" altLang="it-IT" sz="3500" dirty="0">
                <a:solidFill>
                  <a:srgbClr val="4D4D4D"/>
                </a:solidFill>
                <a:latin typeface="Century Gothic" panose="020B0502020202020204" pitchFamily="34" charset="0"/>
              </a:rPr>
              <a:t>RUOLO DEL PROFESSIONISTA NELLA COMUNICAZIONE BANCA-IMPRESA</a:t>
            </a:r>
            <a:endParaRPr lang="pt-BR" altLang="it-IT" sz="35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852586" y="6469447"/>
            <a:ext cx="2057400" cy="365125"/>
          </a:xfrm>
        </p:spPr>
        <p:txBody>
          <a:bodyPr/>
          <a:lstStyle/>
          <a:p>
            <a:fld id="{341EC1FB-F5DC-4712-9AFB-BB17EF98F339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3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6" name="Gruppo 25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CasellaDiTesto 27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p.5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262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769268" y="3560575"/>
            <a:ext cx="1584176" cy="52322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Investimenti</a:t>
            </a:r>
          </a:p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Operativi</a:t>
            </a:r>
            <a:endParaRPr lang="it-IT" sz="1400" dirty="0">
              <a:solidFill>
                <a:schemeClr val="tx1"/>
              </a:solidFill>
              <a:latin typeface="Arial"/>
              <a:ea typeface="Tahoma" panose="020B0604030504040204" pitchFamily="34" charset="0"/>
              <a:cs typeface="Arial"/>
            </a:endParaRPr>
          </a:p>
        </p:txBody>
      </p:sp>
      <p:sp>
        <p:nvSpPr>
          <p:cNvPr id="10" name="CasellaDiTesto 9"/>
          <p:cNvSpPr txBox="1">
            <a:spLocks/>
          </p:cNvSpPr>
          <p:nvPr/>
        </p:nvSpPr>
        <p:spPr>
          <a:xfrm>
            <a:off x="766002" y="4902508"/>
            <a:ext cx="1659450" cy="52322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Investimenti</a:t>
            </a:r>
          </a:p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Finanziari</a:t>
            </a:r>
            <a:endParaRPr lang="it-IT" sz="1400" dirty="0">
              <a:solidFill>
                <a:schemeClr val="tx1"/>
              </a:solidFill>
              <a:latin typeface="Arial"/>
              <a:ea typeface="Tahoma" panose="020B0604030504040204" pitchFamily="34" charset="0"/>
              <a:cs typeface="Arial"/>
            </a:endParaRPr>
          </a:p>
        </p:txBody>
      </p:sp>
      <p:sp>
        <p:nvSpPr>
          <p:cNvPr id="11" name="CasellaDiTesto 10"/>
          <p:cNvSpPr txBox="1">
            <a:spLocks/>
          </p:cNvSpPr>
          <p:nvPr/>
        </p:nvSpPr>
        <p:spPr>
          <a:xfrm>
            <a:off x="2641476" y="3375730"/>
            <a:ext cx="1676400" cy="307777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it-IT" sz="1400" b="0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Correnti </a:t>
            </a:r>
            <a:endParaRPr lang="it-IT" sz="1400" b="0" dirty="0">
              <a:solidFill>
                <a:schemeClr val="tx1"/>
              </a:solidFill>
              <a:latin typeface="Arial"/>
              <a:ea typeface="Tahoma" panose="020B0604030504040204" pitchFamily="34" charset="0"/>
              <a:cs typeface="Arial"/>
            </a:endParaRPr>
          </a:p>
        </p:txBody>
      </p:sp>
      <p:cxnSp>
        <p:nvCxnSpPr>
          <p:cNvPr id="12" name="Connettore 4 11"/>
          <p:cNvCxnSpPr>
            <a:stCxn id="8" idx="3"/>
            <a:endCxn id="11" idx="1"/>
          </p:cNvCxnSpPr>
          <p:nvPr/>
        </p:nvCxnSpPr>
        <p:spPr>
          <a:xfrm flipV="1">
            <a:off x="2353444" y="3529619"/>
            <a:ext cx="288032" cy="29256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ttore 4 12"/>
          <p:cNvCxnSpPr>
            <a:stCxn id="8" idx="3"/>
            <a:endCxn id="14" idx="1"/>
          </p:cNvCxnSpPr>
          <p:nvPr/>
        </p:nvCxnSpPr>
        <p:spPr>
          <a:xfrm>
            <a:off x="2353444" y="3822185"/>
            <a:ext cx="288032" cy="36437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asellaDiTesto 13"/>
          <p:cNvSpPr txBox="1">
            <a:spLocks/>
          </p:cNvSpPr>
          <p:nvPr/>
        </p:nvSpPr>
        <p:spPr>
          <a:xfrm>
            <a:off x="2641476" y="4032672"/>
            <a:ext cx="1676400" cy="307777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it-IT" sz="1400" b="0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Non correnti</a:t>
            </a:r>
            <a:endParaRPr lang="it-IT" sz="1400" b="0" dirty="0">
              <a:solidFill>
                <a:schemeClr val="tx1"/>
              </a:solidFill>
              <a:latin typeface="Arial"/>
              <a:ea typeface="Tahoma" panose="020B0604030504040204" pitchFamily="34" charset="0"/>
              <a:cs typeface="Arial"/>
            </a:endParaRPr>
          </a:p>
        </p:txBody>
      </p:sp>
      <p:sp>
        <p:nvSpPr>
          <p:cNvPr id="15" name="CasellaDiTesto 14"/>
          <p:cNvSpPr txBox="1">
            <a:spLocks/>
          </p:cNvSpPr>
          <p:nvPr/>
        </p:nvSpPr>
        <p:spPr>
          <a:xfrm>
            <a:off x="2641476" y="4745860"/>
            <a:ext cx="1676400" cy="307777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it-IT" sz="1400" b="0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Correnti</a:t>
            </a:r>
            <a:endParaRPr lang="it-IT" sz="1400" b="0" dirty="0">
              <a:solidFill>
                <a:schemeClr val="tx1"/>
              </a:solidFill>
              <a:latin typeface="Arial"/>
              <a:ea typeface="Tahoma" panose="020B0604030504040204" pitchFamily="34" charset="0"/>
              <a:cs typeface="Arial"/>
            </a:endParaRPr>
          </a:p>
        </p:txBody>
      </p:sp>
      <p:cxnSp>
        <p:nvCxnSpPr>
          <p:cNvPr id="16" name="Connettore 4 15"/>
          <p:cNvCxnSpPr>
            <a:stCxn id="10" idx="3"/>
            <a:endCxn id="15" idx="1"/>
          </p:cNvCxnSpPr>
          <p:nvPr/>
        </p:nvCxnSpPr>
        <p:spPr>
          <a:xfrm flipV="1">
            <a:off x="2425452" y="4899749"/>
            <a:ext cx="216024" cy="26436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ttore 4 16"/>
          <p:cNvCxnSpPr>
            <a:stCxn id="10" idx="3"/>
            <a:endCxn id="18" idx="1"/>
          </p:cNvCxnSpPr>
          <p:nvPr/>
        </p:nvCxnSpPr>
        <p:spPr>
          <a:xfrm>
            <a:off x="2425452" y="5164118"/>
            <a:ext cx="216024" cy="339307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asellaDiTesto 17"/>
          <p:cNvSpPr txBox="1">
            <a:spLocks/>
          </p:cNvSpPr>
          <p:nvPr/>
        </p:nvSpPr>
        <p:spPr>
          <a:xfrm>
            <a:off x="2641476" y="5349536"/>
            <a:ext cx="1676400" cy="307777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it-IT" sz="1400" b="0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Non correnti</a:t>
            </a:r>
            <a:endParaRPr lang="it-IT" sz="1400" b="0" dirty="0">
              <a:solidFill>
                <a:schemeClr val="tx1"/>
              </a:solidFill>
              <a:latin typeface="Arial"/>
              <a:ea typeface="Tahoma" panose="020B0604030504040204" pitchFamily="34" charset="0"/>
              <a:cs typeface="Arial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848608" y="3833811"/>
            <a:ext cx="1584176" cy="52322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Passività</a:t>
            </a:r>
          </a:p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Operative</a:t>
            </a:r>
            <a:endParaRPr lang="it-IT" sz="1400" dirty="0">
              <a:solidFill>
                <a:schemeClr val="tx1"/>
              </a:solidFill>
              <a:latin typeface="Arial"/>
              <a:ea typeface="Tahoma" panose="020B0604030504040204" pitchFamily="34" charset="0"/>
              <a:cs typeface="Arial"/>
            </a:endParaRPr>
          </a:p>
        </p:txBody>
      </p:sp>
      <p:sp>
        <p:nvSpPr>
          <p:cNvPr id="20" name="CasellaDiTesto 19"/>
          <p:cNvSpPr txBox="1">
            <a:spLocks/>
          </p:cNvSpPr>
          <p:nvPr/>
        </p:nvSpPr>
        <p:spPr>
          <a:xfrm>
            <a:off x="4845342" y="4952974"/>
            <a:ext cx="1659450" cy="52322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Passività</a:t>
            </a:r>
          </a:p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Finanziarie</a:t>
            </a:r>
            <a:endParaRPr lang="it-IT" sz="1400" dirty="0">
              <a:solidFill>
                <a:schemeClr val="tx1"/>
              </a:solidFill>
              <a:latin typeface="Arial"/>
              <a:ea typeface="Tahoma" panose="020B0604030504040204" pitchFamily="34" charset="0"/>
              <a:cs typeface="Arial"/>
            </a:endParaRPr>
          </a:p>
        </p:txBody>
      </p:sp>
      <p:sp>
        <p:nvSpPr>
          <p:cNvPr id="21" name="CasellaDiTesto 20"/>
          <p:cNvSpPr txBox="1">
            <a:spLocks/>
          </p:cNvSpPr>
          <p:nvPr/>
        </p:nvSpPr>
        <p:spPr>
          <a:xfrm>
            <a:off x="6720816" y="3737742"/>
            <a:ext cx="1676400" cy="307777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it-IT" sz="1400" b="0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Correnti</a:t>
            </a:r>
            <a:endParaRPr lang="it-IT" sz="1400" b="0" dirty="0">
              <a:solidFill>
                <a:schemeClr val="tx1"/>
              </a:solidFill>
              <a:latin typeface="Arial"/>
              <a:ea typeface="Tahoma" panose="020B0604030504040204" pitchFamily="34" charset="0"/>
              <a:cs typeface="Arial"/>
            </a:endParaRPr>
          </a:p>
        </p:txBody>
      </p:sp>
      <p:cxnSp>
        <p:nvCxnSpPr>
          <p:cNvPr id="22" name="Connettore 4 21"/>
          <p:cNvCxnSpPr>
            <a:stCxn id="19" idx="3"/>
            <a:endCxn id="21" idx="1"/>
          </p:cNvCxnSpPr>
          <p:nvPr/>
        </p:nvCxnSpPr>
        <p:spPr>
          <a:xfrm flipV="1">
            <a:off x="6432784" y="3891631"/>
            <a:ext cx="288032" cy="20379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ttore 4 22"/>
          <p:cNvCxnSpPr>
            <a:stCxn id="19" idx="3"/>
            <a:endCxn id="24" idx="1"/>
          </p:cNvCxnSpPr>
          <p:nvPr/>
        </p:nvCxnSpPr>
        <p:spPr>
          <a:xfrm>
            <a:off x="6432784" y="4095421"/>
            <a:ext cx="288032" cy="33774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CasellaDiTesto 23"/>
          <p:cNvSpPr txBox="1">
            <a:spLocks/>
          </p:cNvSpPr>
          <p:nvPr/>
        </p:nvSpPr>
        <p:spPr>
          <a:xfrm>
            <a:off x="6720816" y="4279277"/>
            <a:ext cx="1676400" cy="307777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it-IT" sz="1400" b="0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Non correnti</a:t>
            </a:r>
            <a:endParaRPr lang="it-IT" sz="1400" b="0" dirty="0">
              <a:solidFill>
                <a:schemeClr val="tx1"/>
              </a:solidFill>
              <a:latin typeface="Arial"/>
              <a:ea typeface="Tahoma" panose="020B0604030504040204" pitchFamily="34" charset="0"/>
              <a:cs typeface="Arial"/>
            </a:endParaRPr>
          </a:p>
        </p:txBody>
      </p:sp>
      <p:sp>
        <p:nvSpPr>
          <p:cNvPr id="25" name="CasellaDiTesto 24"/>
          <p:cNvSpPr txBox="1">
            <a:spLocks/>
          </p:cNvSpPr>
          <p:nvPr/>
        </p:nvSpPr>
        <p:spPr>
          <a:xfrm>
            <a:off x="6720816" y="4805202"/>
            <a:ext cx="1676400" cy="307777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it-IT" sz="1400" b="0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Correnti</a:t>
            </a:r>
            <a:endParaRPr lang="it-IT" sz="1400" b="0" dirty="0">
              <a:solidFill>
                <a:schemeClr val="tx1"/>
              </a:solidFill>
              <a:latin typeface="Arial"/>
              <a:ea typeface="Tahoma" panose="020B0604030504040204" pitchFamily="34" charset="0"/>
              <a:cs typeface="Arial"/>
            </a:endParaRPr>
          </a:p>
        </p:txBody>
      </p:sp>
      <p:cxnSp>
        <p:nvCxnSpPr>
          <p:cNvPr id="26" name="Connettore 4 25"/>
          <p:cNvCxnSpPr>
            <a:stCxn id="20" idx="3"/>
            <a:endCxn id="25" idx="1"/>
          </p:cNvCxnSpPr>
          <p:nvPr/>
        </p:nvCxnSpPr>
        <p:spPr>
          <a:xfrm flipV="1">
            <a:off x="6504792" y="4959091"/>
            <a:ext cx="216024" cy="25549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ttore 4 26"/>
          <p:cNvCxnSpPr>
            <a:stCxn id="20" idx="3"/>
            <a:endCxn id="28" idx="1"/>
          </p:cNvCxnSpPr>
          <p:nvPr/>
        </p:nvCxnSpPr>
        <p:spPr>
          <a:xfrm>
            <a:off x="6504792" y="5214584"/>
            <a:ext cx="216024" cy="330427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CasellaDiTesto 27"/>
          <p:cNvSpPr txBox="1">
            <a:spLocks/>
          </p:cNvSpPr>
          <p:nvPr/>
        </p:nvSpPr>
        <p:spPr>
          <a:xfrm>
            <a:off x="6720816" y="5391122"/>
            <a:ext cx="1676400" cy="307777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it-IT" sz="1400" b="0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Non correnti</a:t>
            </a:r>
            <a:endParaRPr lang="it-IT" sz="1400" b="0" dirty="0">
              <a:solidFill>
                <a:schemeClr val="tx1"/>
              </a:solidFill>
              <a:latin typeface="Arial"/>
              <a:ea typeface="Tahoma" panose="020B0604030504040204" pitchFamily="34" charset="0"/>
              <a:cs typeface="Arial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4749924" y="3136032"/>
            <a:ext cx="3600400" cy="307777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Patrimonio Netto</a:t>
            </a:r>
            <a:endParaRPr lang="it-IT" sz="1400" dirty="0">
              <a:solidFill>
                <a:schemeClr val="tx1"/>
              </a:solidFill>
              <a:latin typeface="Arial"/>
              <a:ea typeface="Tahoma" panose="020B0604030504040204" pitchFamily="34" charset="0"/>
              <a:cs typeface="Arial"/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573460" y="5877272"/>
            <a:ext cx="7992888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solidFill>
                <a:schemeClr val="tx1"/>
              </a:solidFill>
              <a:latin typeface="Arial"/>
              <a:ea typeface="Tahoma" panose="020B0604030504040204" pitchFamily="34" charset="0"/>
              <a:cs typeface="Arial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1051620" y="5949280"/>
            <a:ext cx="2690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Capitale investito</a:t>
            </a:r>
            <a:endParaRPr lang="it-IT" sz="1400" dirty="0">
              <a:solidFill>
                <a:schemeClr val="tx1"/>
              </a:solidFill>
              <a:latin typeface="Arial"/>
              <a:ea typeface="Tahoma" panose="020B0604030504040204" pitchFamily="34" charset="0"/>
              <a:cs typeface="Arial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5084068" y="5936523"/>
            <a:ext cx="2690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Capitale acquisito</a:t>
            </a:r>
            <a:endParaRPr lang="it-IT" sz="1400" dirty="0">
              <a:solidFill>
                <a:schemeClr val="tx1"/>
              </a:solidFill>
              <a:latin typeface="Arial"/>
              <a:ea typeface="Tahoma" panose="020B0604030504040204" pitchFamily="34" charset="0"/>
              <a:cs typeface="Arial"/>
            </a:endParaRPr>
          </a:p>
        </p:txBody>
      </p:sp>
      <p:cxnSp>
        <p:nvCxnSpPr>
          <p:cNvPr id="33" name="Connettore 1 32"/>
          <p:cNvCxnSpPr/>
          <p:nvPr/>
        </p:nvCxnSpPr>
        <p:spPr>
          <a:xfrm>
            <a:off x="573460" y="2906200"/>
            <a:ext cx="7992888" cy="0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2954388" y="2498825"/>
            <a:ext cx="3195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  <a:latin typeface="Arial"/>
                <a:ea typeface="Tahoma" panose="020B0604030504040204" pitchFamily="34" charset="0"/>
                <a:cs typeface="Arial"/>
              </a:rPr>
              <a:t>Stato patrimoniale 31/12</a:t>
            </a:r>
            <a:endParaRPr lang="it-IT" sz="1400" b="1" dirty="0">
              <a:solidFill>
                <a:schemeClr val="tx1"/>
              </a:solidFill>
              <a:latin typeface="Arial"/>
              <a:ea typeface="Tahoma" panose="020B0604030504040204" pitchFamily="34" charset="0"/>
              <a:cs typeface="Arial"/>
            </a:endParaRPr>
          </a:p>
        </p:txBody>
      </p:sp>
      <p:cxnSp>
        <p:nvCxnSpPr>
          <p:cNvPr id="36" name="Connettore 1 35"/>
          <p:cNvCxnSpPr/>
          <p:nvPr/>
        </p:nvCxnSpPr>
        <p:spPr>
          <a:xfrm>
            <a:off x="573460" y="2903675"/>
            <a:ext cx="0" cy="3348000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4569412" y="2908749"/>
            <a:ext cx="0" cy="3456000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8564867" y="2905155"/>
            <a:ext cx="0" cy="3348000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ctangle 3"/>
          <p:cNvSpPr txBox="1">
            <a:spLocks noChangeArrowheads="1"/>
          </p:cNvSpPr>
          <p:nvPr/>
        </p:nvSpPr>
        <p:spPr>
          <a:xfrm>
            <a:off x="976864" y="2051823"/>
            <a:ext cx="7195536" cy="44107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it-IT" b="1" kern="0" dirty="0" smtClean="0">
                <a:solidFill>
                  <a:srgbClr val="C00000"/>
                </a:solidFill>
                <a:latin typeface="Arial"/>
                <a:ea typeface="Tahoma" panose="020B0604030504040204" pitchFamily="34" charset="0"/>
                <a:cs typeface="Arial"/>
              </a:rPr>
              <a:t>BASE DI PARTENZA</a:t>
            </a:r>
          </a:p>
          <a:p>
            <a:pPr marL="0" indent="0" algn="ctr">
              <a:buFontTx/>
              <a:buNone/>
            </a:pPr>
            <a:endParaRPr lang="it-IT" sz="1800" b="0" kern="0" dirty="0" smtClean="0">
              <a:solidFill>
                <a:srgbClr val="FF0000"/>
              </a:solidFill>
              <a:latin typeface="Arial"/>
              <a:ea typeface="Tahoma" panose="020B0604030504040204" pitchFamily="34" charset="0"/>
              <a:cs typeface="Arial"/>
            </a:endParaRPr>
          </a:p>
          <a:p>
            <a:pPr marL="0" indent="0" algn="ctr">
              <a:buFontTx/>
              <a:buNone/>
            </a:pPr>
            <a:endParaRPr lang="it-IT" sz="1800" b="0" kern="0" dirty="0" smtClean="0">
              <a:solidFill>
                <a:srgbClr val="FF0000"/>
              </a:solidFill>
              <a:latin typeface="Arial"/>
              <a:ea typeface="Tahoma" panose="020B0604030504040204" pitchFamily="34" charset="0"/>
              <a:cs typeface="Arial"/>
            </a:endParaRPr>
          </a:p>
        </p:txBody>
      </p:sp>
      <p:sp>
        <p:nvSpPr>
          <p:cNvPr id="35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itolo 1"/>
          <p:cNvSpPr txBox="1">
            <a:spLocks/>
          </p:cNvSpPr>
          <p:nvPr/>
        </p:nvSpPr>
        <p:spPr>
          <a:xfrm>
            <a:off x="306000" y="836613"/>
            <a:ext cx="81026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RICLASSIFICAZIONE FUNZIONALE </a:t>
            </a:r>
            <a:r>
              <a:rPr lang="en-US" altLang="it-IT" sz="3500" dirty="0">
                <a:solidFill>
                  <a:srgbClr val="4D4D4D"/>
                </a:solidFill>
                <a:latin typeface="Century Gothic" panose="020B0502020202020204" pitchFamily="34" charset="0"/>
              </a:rPr>
              <a:t>DELLO STATO PATRIMONIALE</a:t>
            </a:r>
            <a:endParaRPr lang="es-ES_tradnl" altLang="it-IT" sz="35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6852586" y="6469447"/>
            <a:ext cx="2057400" cy="365125"/>
          </a:xfrm>
          <a:prstGeom prst="rect">
            <a:avLst/>
          </a:prstGeom>
        </p:spPr>
        <p:txBody>
          <a:bodyPr anchor="ctr"/>
          <a:lstStyle/>
          <a:p>
            <a:pPr algn="r"/>
            <a:fld id="{341EC1FB-F5DC-4712-9AFB-BB17EF98F339}" type="slidenum">
              <a:rPr lang="it-IT" sz="10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30</a:t>
            </a:fld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30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3" name="Gruppo 42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CasellaDiTesto 44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p.18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88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587265" y="3240897"/>
            <a:ext cx="3970414" cy="24711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56487" y="2548350"/>
            <a:ext cx="3996444" cy="666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56486" y="3228511"/>
            <a:ext cx="4009781" cy="9941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888761" y="2248443"/>
            <a:ext cx="1368152" cy="30777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/>
          </a:lstStyle>
          <a:p>
            <a:r>
              <a:rPr lang="it-IT" sz="1400" i="1" dirty="0">
                <a:solidFill>
                  <a:schemeClr val="tx1"/>
                </a:solidFill>
                <a:latin typeface="Arial"/>
                <a:cs typeface="Arial"/>
              </a:rPr>
              <a:t>Investimenti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397951" y="2251026"/>
            <a:ext cx="2304256" cy="30777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>
                <a:solidFill>
                  <a:schemeClr val="tx1"/>
                </a:solidFill>
                <a:latin typeface="Arial"/>
                <a:cs typeface="Arial"/>
              </a:rPr>
              <a:t>Fonti di Finanziamento</a:t>
            </a:r>
            <a:endParaRPr lang="it-IT" sz="1400" i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CasellaDiTesto 10"/>
          <p:cNvSpPr txBox="1">
            <a:spLocks/>
          </p:cNvSpPr>
          <p:nvPr/>
        </p:nvSpPr>
        <p:spPr>
          <a:xfrm>
            <a:off x="564791" y="4905365"/>
            <a:ext cx="4009782" cy="30777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it-IT" sz="1400" i="1" dirty="0" smtClean="0">
                <a:solidFill>
                  <a:schemeClr val="tx1"/>
                </a:solidFill>
                <a:latin typeface="Arial"/>
                <a:cs typeface="Arial"/>
              </a:rPr>
              <a:t>Altre attività e passività non operative (c)</a:t>
            </a:r>
            <a:endParaRPr lang="it-IT" sz="1400" i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12" name="Connettore 1 11"/>
          <p:cNvCxnSpPr>
            <a:endCxn id="14" idx="2"/>
          </p:cNvCxnSpPr>
          <p:nvPr/>
        </p:nvCxnSpPr>
        <p:spPr>
          <a:xfrm flipH="1">
            <a:off x="4561235" y="3029749"/>
            <a:ext cx="13338" cy="3186354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4561679" y="2558803"/>
            <a:ext cx="3996000" cy="6697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b="1" dirty="0">
                <a:solidFill>
                  <a:schemeClr val="tx1"/>
                </a:solidFill>
                <a:latin typeface="Arial"/>
                <a:cs typeface="Arial"/>
              </a:rPr>
              <a:t>Patrimonio </a:t>
            </a:r>
            <a:r>
              <a:rPr lang="it-IT" b="1" dirty="0" smtClean="0">
                <a:solidFill>
                  <a:schemeClr val="tx1"/>
                </a:solidFill>
                <a:latin typeface="Arial"/>
                <a:cs typeface="Arial"/>
              </a:rPr>
              <a:t>Netto (d)</a:t>
            </a:r>
            <a:endParaRPr lang="it-IT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64791" y="5712047"/>
            <a:ext cx="7992888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060955" y="5714092"/>
            <a:ext cx="305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  <a:latin typeface="Arial"/>
                <a:cs typeface="Arial"/>
              </a:rPr>
              <a:t>Capitale investito netto (CIN) (</a:t>
            </a:r>
            <a:r>
              <a:rPr lang="it-IT" sz="1400" b="1" dirty="0" err="1" smtClean="0">
                <a:solidFill>
                  <a:schemeClr val="tx1"/>
                </a:solidFill>
                <a:latin typeface="Arial"/>
                <a:cs typeface="Arial"/>
              </a:rPr>
              <a:t>a+b</a:t>
            </a:r>
            <a:r>
              <a:rPr lang="it-IT" sz="1400" b="1" dirty="0" smtClean="0">
                <a:solidFill>
                  <a:schemeClr val="tx1"/>
                </a:solidFill>
                <a:latin typeface="Arial"/>
                <a:cs typeface="Arial"/>
              </a:rPr>
              <a:t>+/-c)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067095" y="5773798"/>
            <a:ext cx="2690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  <a:latin typeface="Arial"/>
                <a:cs typeface="Arial"/>
              </a:rPr>
              <a:t>Capitale acquisito netto (</a:t>
            </a:r>
            <a:r>
              <a:rPr lang="it-IT" sz="1400" b="1" dirty="0" err="1" smtClean="0">
                <a:solidFill>
                  <a:schemeClr val="tx1"/>
                </a:solidFill>
                <a:latin typeface="Arial"/>
                <a:cs typeface="Arial"/>
              </a:rPr>
              <a:t>d+e</a:t>
            </a:r>
            <a:r>
              <a:rPr lang="it-IT" sz="1400" b="1" dirty="0" smtClean="0">
                <a:solidFill>
                  <a:schemeClr val="tx1"/>
                </a:solidFill>
                <a:latin typeface="Arial"/>
                <a:cs typeface="Arial"/>
              </a:rPr>
              <a:t>)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17" name="Connettore 1 16"/>
          <p:cNvCxnSpPr>
            <a:stCxn id="14" idx="1"/>
          </p:cNvCxnSpPr>
          <p:nvPr/>
        </p:nvCxnSpPr>
        <p:spPr>
          <a:xfrm flipV="1">
            <a:off x="564791" y="3029749"/>
            <a:ext cx="0" cy="2934326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8549375" y="2116302"/>
            <a:ext cx="0" cy="4099801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556487" y="2116302"/>
            <a:ext cx="7992888" cy="0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618504" y="324089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  <a:latin typeface="Arial"/>
                <a:cs typeface="Arial"/>
              </a:rPr>
              <a:t>Capitale circolante netto operativo (CCNO) </a:t>
            </a:r>
          </a:p>
          <a:p>
            <a:pPr algn="ctr"/>
            <a:r>
              <a:rPr lang="it-IT" sz="1400" b="1" dirty="0" smtClean="0">
                <a:solidFill>
                  <a:schemeClr val="tx1"/>
                </a:solidFill>
                <a:latin typeface="Arial"/>
                <a:cs typeface="Arial"/>
              </a:rPr>
              <a:t>(b)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561073" y="2605828"/>
            <a:ext cx="4005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  <a:latin typeface="Arial"/>
                <a:cs typeface="Arial"/>
              </a:rPr>
              <a:t>Capitale fisso netto operativo (CFNO) </a:t>
            </a:r>
          </a:p>
          <a:p>
            <a:pPr algn="ctr"/>
            <a:r>
              <a:rPr lang="it-IT" sz="1400" b="1" dirty="0" smtClean="0">
                <a:solidFill>
                  <a:schemeClr val="tx1"/>
                </a:solidFill>
                <a:latin typeface="Arial"/>
                <a:cs typeface="Arial"/>
              </a:rPr>
              <a:t>(a)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3" name="CasellaDiTesto 22"/>
          <p:cNvSpPr txBox="1">
            <a:spLocks/>
          </p:cNvSpPr>
          <p:nvPr/>
        </p:nvSpPr>
        <p:spPr>
          <a:xfrm>
            <a:off x="559172" y="4276542"/>
            <a:ext cx="4007097" cy="52322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  <a:latin typeface="Arial"/>
                <a:cs typeface="Arial"/>
              </a:rPr>
              <a:t>Capitale investito netto operativo (CINO)</a:t>
            </a:r>
          </a:p>
          <a:p>
            <a:pPr algn="ctr"/>
            <a:r>
              <a:rPr lang="it-IT" sz="1400" b="1" dirty="0" smtClean="0">
                <a:solidFill>
                  <a:schemeClr val="tx1"/>
                </a:solidFill>
                <a:latin typeface="Arial"/>
                <a:cs typeface="Arial"/>
              </a:rPr>
              <a:t>(a + b)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4" name="CasellaDiTesto 23"/>
          <p:cNvSpPr txBox="1">
            <a:spLocks/>
          </p:cNvSpPr>
          <p:nvPr/>
        </p:nvSpPr>
        <p:spPr>
          <a:xfrm>
            <a:off x="4596340" y="3664474"/>
            <a:ext cx="3956240" cy="30777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  <a:latin typeface="Arial"/>
                <a:cs typeface="Arial"/>
              </a:rPr>
              <a:t>Posizione Finanziaria Netta (PFN) (e)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25" name="Connettore 1 24"/>
          <p:cNvCxnSpPr/>
          <p:nvPr/>
        </p:nvCxnSpPr>
        <p:spPr>
          <a:xfrm>
            <a:off x="556487" y="2120112"/>
            <a:ext cx="0" cy="4095991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itolo 1"/>
          <p:cNvSpPr txBox="1">
            <a:spLocks/>
          </p:cNvSpPr>
          <p:nvPr/>
        </p:nvSpPr>
        <p:spPr>
          <a:xfrm>
            <a:off x="306000" y="836613"/>
            <a:ext cx="81026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RICLASSIFICAZIONE FUNZIONALE </a:t>
            </a:r>
            <a:r>
              <a:rPr lang="en-US" altLang="it-IT" sz="3500" dirty="0">
                <a:solidFill>
                  <a:srgbClr val="4D4D4D"/>
                </a:solidFill>
                <a:latin typeface="Century Gothic" panose="020B0502020202020204" pitchFamily="34" charset="0"/>
              </a:rPr>
              <a:t>DELLO STATO PATRIMONIALE</a:t>
            </a:r>
            <a:endParaRPr lang="es-ES_tradnl" altLang="it-IT" sz="35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852586" y="6469447"/>
            <a:ext cx="2057400" cy="365125"/>
          </a:xfrm>
        </p:spPr>
        <p:txBody>
          <a:bodyPr/>
          <a:lstStyle/>
          <a:p>
            <a:fld id="{341EC1FB-F5DC-4712-9AFB-BB17EF98F339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31</a:t>
            </a:fld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31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Gruppo 29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CasellaDiTesto 31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p.19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2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 txBox="1">
            <a:spLocks/>
          </p:cNvSpPr>
          <p:nvPr/>
        </p:nvSpPr>
        <p:spPr>
          <a:xfrm>
            <a:off x="250203" y="1592758"/>
            <a:ext cx="8532849" cy="17642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cap="all" dirty="0">
                <a:solidFill>
                  <a:srgbClr val="3F5C58"/>
                </a:solidFill>
                <a:latin typeface="Century Gothic"/>
                <a:cs typeface="Century Gothic"/>
              </a:rPr>
              <a:t>LA VALUTAZIONE DELLA performance </a:t>
            </a:r>
            <a:r>
              <a:rPr lang="it-IT" sz="4000" cap="all" dirty="0" smtClean="0">
                <a:solidFill>
                  <a:srgbClr val="3F5C58"/>
                </a:solidFill>
                <a:latin typeface="Century Gothic"/>
                <a:cs typeface="Century Gothic"/>
              </a:rPr>
              <a:t>patrimoniale</a:t>
            </a:r>
          </a:p>
          <a:p>
            <a:r>
              <a:rPr lang="it-IT" sz="4000" cap="all" dirty="0" smtClean="0">
                <a:solidFill>
                  <a:srgbClr val="3F5C58"/>
                </a:solidFill>
                <a:latin typeface="Century Gothic"/>
                <a:cs typeface="Century Gothic"/>
              </a:rPr>
              <a:t>DA </a:t>
            </a:r>
            <a:r>
              <a:rPr lang="it-IT" sz="4000" cap="all" dirty="0">
                <a:solidFill>
                  <a:srgbClr val="3F5C58"/>
                </a:solidFill>
                <a:latin typeface="Century Gothic"/>
                <a:cs typeface="Century Gothic"/>
              </a:rPr>
              <a:t>PARTE DEL SISTEMA BANCARIO E IL RUOLO DEL PROFESSIONISTA</a:t>
            </a:r>
          </a:p>
        </p:txBody>
      </p:sp>
      <p:grpSp>
        <p:nvGrpSpPr>
          <p:cNvPr id="3" name="Gruppo 2"/>
          <p:cNvGrpSpPr>
            <a:grpSpLocks/>
          </p:cNvGrpSpPr>
          <p:nvPr/>
        </p:nvGrpSpPr>
        <p:grpSpPr bwMode="auto">
          <a:xfrm>
            <a:off x="6210301" y="260142"/>
            <a:ext cx="1025998" cy="338554"/>
            <a:chOff x="7385268" y="263381"/>
            <a:chExt cx="1025763" cy="339387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CasellaDiTesto 11"/>
            <p:cNvSpPr txBox="1">
              <a:spLocks noChangeArrowheads="1"/>
            </p:cNvSpPr>
            <p:nvPr/>
          </p:nvSpPr>
          <p:spPr bwMode="auto">
            <a:xfrm>
              <a:off x="7597809" y="263381"/>
              <a:ext cx="813222" cy="33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p.19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51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31080" y="2204864"/>
            <a:ext cx="86614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8338" indent="-384175">
              <a:spcBef>
                <a:spcPts val="1500"/>
              </a:spcBef>
              <a:spcAft>
                <a:spcPts val="0"/>
              </a:spcAft>
              <a:buFont typeface="Wingdings" charset="2"/>
              <a:buChar char="ü"/>
              <a:tabLst>
                <a:tab pos="952500" algn="l"/>
              </a:tabLst>
              <a:defRPr/>
            </a:pPr>
            <a:r>
              <a:rPr lang="it-IT" kern="0" dirty="0" smtClean="0">
                <a:solidFill>
                  <a:srgbClr val="C00000"/>
                </a:solidFill>
                <a:latin typeface="Arial"/>
                <a:cs typeface="Arial"/>
              </a:rPr>
              <a:t>PERFORMANCE </a:t>
            </a:r>
            <a:r>
              <a:rPr lang="it-IT" kern="0" dirty="0">
                <a:solidFill>
                  <a:srgbClr val="C00000"/>
                </a:solidFill>
                <a:latin typeface="Arial"/>
                <a:cs typeface="Arial"/>
              </a:rPr>
              <a:t>PATRIMONIALE</a:t>
            </a:r>
            <a:r>
              <a:rPr lang="it-IT" kern="0" dirty="0">
                <a:latin typeface="Arial"/>
                <a:cs typeface="Arial"/>
              </a:rPr>
              <a:t> </a:t>
            </a:r>
            <a:r>
              <a:rPr lang="it-IT" kern="0" dirty="0">
                <a:latin typeface="Arial"/>
                <a:cs typeface="Arial"/>
                <a:sym typeface="Wingdings" pitchFamily="2" charset="2"/>
              </a:rPr>
              <a:t> rapporto corretto tra </a:t>
            </a:r>
            <a:r>
              <a:rPr lang="it-IT" u="sng" kern="0" dirty="0">
                <a:solidFill>
                  <a:srgbClr val="C00000"/>
                </a:solidFill>
                <a:latin typeface="Arial"/>
                <a:cs typeface="Arial"/>
                <a:sym typeface="Wingdings" pitchFamily="2" charset="2"/>
              </a:rPr>
              <a:t>patrimonio netto</a:t>
            </a:r>
            <a:r>
              <a:rPr lang="it-IT" kern="0" dirty="0">
                <a:solidFill>
                  <a:srgbClr val="C00000"/>
                </a:solidFill>
                <a:latin typeface="Arial"/>
                <a:cs typeface="Arial"/>
                <a:sym typeface="Wingdings" pitchFamily="2" charset="2"/>
              </a:rPr>
              <a:t> </a:t>
            </a:r>
            <a:r>
              <a:rPr lang="it-IT" kern="0" dirty="0">
                <a:latin typeface="Arial"/>
                <a:cs typeface="Arial"/>
                <a:sym typeface="Wingdings" pitchFamily="2" charset="2"/>
              </a:rPr>
              <a:t>e </a:t>
            </a:r>
            <a:r>
              <a:rPr lang="it-IT" u="sng" kern="0" dirty="0">
                <a:solidFill>
                  <a:srgbClr val="C00000"/>
                </a:solidFill>
                <a:latin typeface="Arial"/>
                <a:cs typeface="Arial"/>
                <a:sym typeface="Wingdings" pitchFamily="2" charset="2"/>
              </a:rPr>
              <a:t>indebitamento</a:t>
            </a:r>
          </a:p>
          <a:p>
            <a:pPr marL="668338" indent="-384175">
              <a:spcBef>
                <a:spcPts val="1500"/>
              </a:spcBef>
              <a:spcAft>
                <a:spcPts val="0"/>
              </a:spcAft>
              <a:buFont typeface="Wingdings" charset="2"/>
              <a:buChar char="ü"/>
              <a:tabLst>
                <a:tab pos="952500" algn="l"/>
              </a:tabLst>
              <a:defRPr/>
            </a:pPr>
            <a:r>
              <a:rPr lang="it-IT" dirty="0">
                <a:latin typeface="Arial"/>
                <a:cs typeface="Arial"/>
              </a:rPr>
              <a:t>L</a:t>
            </a:r>
            <a:r>
              <a:rPr lang="it-IT" altLang="en-US" dirty="0">
                <a:latin typeface="Arial"/>
                <a:cs typeface="Arial"/>
              </a:rPr>
              <a:t>’</a:t>
            </a:r>
            <a:r>
              <a:rPr lang="it-IT" dirty="0">
                <a:latin typeface="Arial"/>
                <a:cs typeface="Arial"/>
              </a:rPr>
              <a:t>equilibrio patrimoniale è rappresentato dunque dalla relazione esistente fra le diverse fonti di finanziamento, esaminate dal punto di vista della loro </a:t>
            </a:r>
            <a:r>
              <a:rPr lang="it-IT" altLang="en-US" dirty="0">
                <a:latin typeface="Arial"/>
                <a:cs typeface="Arial"/>
              </a:rPr>
              <a:t>“</a:t>
            </a:r>
            <a:r>
              <a:rPr lang="it-IT" dirty="0">
                <a:latin typeface="Arial"/>
                <a:cs typeface="Arial"/>
              </a:rPr>
              <a:t>provenienza</a:t>
            </a:r>
            <a:r>
              <a:rPr lang="it-IT" altLang="en-US" dirty="0">
                <a:latin typeface="Arial"/>
                <a:cs typeface="Arial"/>
              </a:rPr>
              <a:t>”</a:t>
            </a:r>
            <a:r>
              <a:rPr lang="it-IT" dirty="0">
                <a:latin typeface="Arial"/>
                <a:cs typeface="Arial"/>
              </a:rPr>
              <a:t>.</a:t>
            </a:r>
          </a:p>
          <a:p>
            <a:pPr marL="668338" indent="-384175">
              <a:spcBef>
                <a:spcPts val="1500"/>
              </a:spcBef>
              <a:spcAft>
                <a:spcPts val="0"/>
              </a:spcAft>
              <a:buFont typeface="Wingdings" charset="2"/>
              <a:buChar char="ü"/>
              <a:tabLst>
                <a:tab pos="952500" algn="l"/>
              </a:tabLst>
              <a:defRPr/>
            </a:pPr>
            <a:r>
              <a:rPr lang="it-IT" dirty="0">
                <a:latin typeface="Arial"/>
                <a:cs typeface="Arial"/>
              </a:rPr>
              <a:t>In questi termini una parte consistente delle fonti dovrebbe essere rappresentata da capitale proprio e solo la parte residua costituita da debiti</a:t>
            </a:r>
          </a:p>
          <a:p>
            <a:pPr marL="668338" indent="-384175">
              <a:spcBef>
                <a:spcPts val="1500"/>
              </a:spcBef>
              <a:spcAft>
                <a:spcPts val="0"/>
              </a:spcAft>
              <a:buFont typeface="Wingdings" charset="2"/>
              <a:buChar char="ü"/>
              <a:tabLst>
                <a:tab pos="952500" algn="l"/>
              </a:tabLst>
              <a:defRPr/>
            </a:pPr>
            <a:endParaRPr lang="it-IT" u="sng" kern="0" dirty="0">
              <a:solidFill>
                <a:srgbClr val="FF0000"/>
              </a:solidFill>
              <a:latin typeface="Arial"/>
              <a:cs typeface="Arial"/>
              <a:sym typeface="Wingdings" pitchFamily="2" charset="2"/>
            </a:endParaRPr>
          </a:p>
          <a:p>
            <a:pPr marL="668338" indent="-384175">
              <a:spcBef>
                <a:spcPts val="1500"/>
              </a:spcBef>
              <a:spcAft>
                <a:spcPts val="0"/>
              </a:spcAft>
              <a:buFont typeface="Wingdings" charset="2"/>
              <a:buChar char="ü"/>
              <a:tabLst>
                <a:tab pos="952500" algn="l"/>
              </a:tabLst>
              <a:defRPr/>
            </a:pPr>
            <a:endParaRPr lang="it-IT" u="sng" kern="0" dirty="0">
              <a:solidFill>
                <a:srgbClr val="FF0000"/>
              </a:solidFill>
              <a:latin typeface="Arial"/>
              <a:cs typeface="Arial"/>
              <a:sym typeface="Wingdings" pitchFamily="2" charset="2"/>
            </a:endParaRPr>
          </a:p>
          <a:p>
            <a:pPr marL="668338" indent="-384175">
              <a:spcBef>
                <a:spcPts val="1500"/>
              </a:spcBef>
              <a:spcAft>
                <a:spcPts val="0"/>
              </a:spcAft>
              <a:buFont typeface="Wingdings" charset="2"/>
              <a:buChar char="ü"/>
              <a:tabLst>
                <a:tab pos="952500" algn="l"/>
              </a:tabLst>
              <a:defRPr/>
            </a:pPr>
            <a:endParaRPr lang="it-IT" u="sng" kern="0" dirty="0">
              <a:solidFill>
                <a:srgbClr val="FF0000"/>
              </a:solidFill>
              <a:latin typeface="Arial"/>
              <a:cs typeface="Arial"/>
              <a:sym typeface="Wingdings" pitchFamily="2" charset="2"/>
            </a:endParaRPr>
          </a:p>
        </p:txBody>
      </p:sp>
      <p:sp>
        <p:nvSpPr>
          <p:cNvPr id="5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33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306000" y="836613"/>
            <a:ext cx="81026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cap="all" dirty="0">
                <a:solidFill>
                  <a:srgbClr val="3F5C58"/>
                </a:solidFill>
                <a:latin typeface="Century Gothic"/>
                <a:cs typeface="Century Gothic"/>
              </a:rPr>
              <a:t>Il concetto di performance patrimoniale</a:t>
            </a:r>
          </a:p>
        </p:txBody>
      </p:sp>
      <p:grpSp>
        <p:nvGrpSpPr>
          <p:cNvPr id="8" name="Gruppo 7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CasellaDiTesto 9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p.20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983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7195" y="4221088"/>
            <a:ext cx="8309610" cy="1393395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it-IT">
                <a:noFill/>
              </a:rPr>
              <a:t> </a:t>
            </a:r>
          </a:p>
        </p:txBody>
      </p:sp>
      <p:sp>
        <p:nvSpPr>
          <p:cNvPr id="6" name="Rettangolo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7953" y="5758499"/>
            <a:ext cx="511679" cy="338554"/>
          </a:xfrm>
          <a:prstGeom prst="rect">
            <a:avLst/>
          </a:prstGeom>
          <a:blipFill rotWithShape="0">
            <a:blip r:embed="rId4"/>
            <a:stretch>
              <a:fillRect b="-12727"/>
            </a:stretch>
          </a:blipFill>
        </p:spPr>
        <p:txBody>
          <a:bodyPr/>
          <a:lstStyle/>
          <a:p>
            <a:pPr>
              <a:defRPr/>
            </a:pPr>
            <a:r>
              <a:rPr lang="it-IT">
                <a:noFill/>
              </a:rPr>
              <a:t> </a:t>
            </a:r>
          </a:p>
        </p:txBody>
      </p:sp>
      <p:sp>
        <p:nvSpPr>
          <p:cNvPr id="78852" name="CasellaDiTesto 6"/>
          <p:cNvSpPr txBox="1">
            <a:spLocks noChangeArrowheads="1"/>
          </p:cNvSpPr>
          <p:nvPr/>
        </p:nvSpPr>
        <p:spPr bwMode="auto">
          <a:xfrm>
            <a:off x="1268413" y="5685855"/>
            <a:ext cx="57515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it-IT" altLang="it-IT" sz="1600"/>
              <a:t>Al netto di dividendi distribuiti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it-IT" altLang="it-IT" sz="1600"/>
              <a:t>Al netto di crediti verso soci per versamenti ancora dovuti</a:t>
            </a:r>
          </a:p>
        </p:txBody>
      </p:sp>
      <p:sp>
        <p:nvSpPr>
          <p:cNvPr id="78854" name="Text Box 1028"/>
          <p:cNvSpPr txBox="1">
            <a:spLocks noChangeArrowheads="1"/>
          </p:cNvSpPr>
          <p:nvPr/>
        </p:nvSpPr>
        <p:spPr bwMode="auto">
          <a:xfrm>
            <a:off x="755650" y="1988518"/>
            <a:ext cx="76327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C00000"/>
                </a:solidFill>
              </a:rPr>
              <a:t>INDIPENDENZA FINANZIARIA</a:t>
            </a:r>
          </a:p>
        </p:txBody>
      </p:sp>
      <p:sp>
        <p:nvSpPr>
          <p:cNvPr id="14" name="Rettangolo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03648" y="1957824"/>
            <a:ext cx="6336704" cy="1183144"/>
          </a:xfrm>
          <a:prstGeom prst="rect">
            <a:avLst/>
          </a:prstGeom>
          <a:blipFill rotWithShape="0">
            <a:blip r:embed="rId5"/>
            <a:stretch>
              <a:fillRect l="-962" b="-1031"/>
            </a:stretch>
          </a:blipFill>
        </p:spPr>
        <p:txBody>
          <a:bodyPr/>
          <a:lstStyle/>
          <a:p>
            <a:pPr>
              <a:defRPr/>
            </a:pPr>
            <a:r>
              <a:rPr lang="it-IT">
                <a:noFill/>
              </a:rPr>
              <a:t> </a:t>
            </a:r>
          </a:p>
        </p:txBody>
      </p:sp>
      <p:sp>
        <p:nvSpPr>
          <p:cNvPr id="78856" name="CasellaDiTesto 3"/>
          <p:cNvSpPr txBox="1">
            <a:spLocks noChangeArrowheads="1"/>
          </p:cNvSpPr>
          <p:nvPr/>
        </p:nvSpPr>
        <p:spPr bwMode="auto">
          <a:xfrm>
            <a:off x="6948488" y="2477517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%</a:t>
            </a:r>
          </a:p>
        </p:txBody>
      </p:sp>
      <p:sp>
        <p:nvSpPr>
          <p:cNvPr id="78857" name="CasellaDiTesto 14"/>
          <p:cNvSpPr txBox="1">
            <a:spLocks noChangeArrowheads="1"/>
          </p:cNvSpPr>
          <p:nvPr/>
        </p:nvSpPr>
        <p:spPr bwMode="auto">
          <a:xfrm>
            <a:off x="8510588" y="4750817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%</a:t>
            </a:r>
          </a:p>
        </p:txBody>
      </p:sp>
      <p:sp>
        <p:nvSpPr>
          <p:cNvPr id="78858" name="Freccia in giù 7"/>
          <p:cNvSpPr>
            <a:spLocks noChangeArrowheads="1"/>
          </p:cNvSpPr>
          <p:nvPr/>
        </p:nvSpPr>
        <p:spPr bwMode="auto">
          <a:xfrm>
            <a:off x="4286250" y="3476055"/>
            <a:ext cx="571500" cy="647700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89A927"/>
          </a:solidFill>
          <a:ln w="9525" algn="ctr">
            <a:noFill/>
            <a:round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78859" name="CasellaDiTesto 15"/>
          <p:cNvSpPr txBox="1">
            <a:spLocks noChangeArrowheads="1"/>
          </p:cNvSpPr>
          <p:nvPr/>
        </p:nvSpPr>
        <p:spPr bwMode="auto">
          <a:xfrm>
            <a:off x="4932363" y="3625280"/>
            <a:ext cx="316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Nel sistema bancario</a:t>
            </a:r>
          </a:p>
        </p:txBody>
      </p:sp>
      <p:sp>
        <p:nvSpPr>
          <p:cNvPr id="15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306000" y="836613"/>
            <a:ext cx="81026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cap="all" dirty="0">
                <a:solidFill>
                  <a:srgbClr val="3F5C58"/>
                </a:solidFill>
                <a:latin typeface="Century Gothic"/>
                <a:cs typeface="Century Gothic"/>
              </a:rPr>
              <a:t>Il concetto di performance patrimoniale</a:t>
            </a:r>
          </a:p>
        </p:txBody>
      </p:sp>
      <p:sp>
        <p:nvSpPr>
          <p:cNvPr id="17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34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8" name="Gruppo 17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CasellaDiTesto 19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p.20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052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082925" y="4591721"/>
            <a:ext cx="5467350" cy="4567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mpd="sng">
            <a:solidFill>
              <a:srgbClr val="3F5C58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66700" indent="-266700">
              <a:buFont typeface="Wingdings" pitchFamily="2" charset="2"/>
              <a:buNone/>
              <a:defRPr/>
            </a:pPr>
            <a:r>
              <a:rPr lang="it-IT" sz="1600" dirty="0">
                <a:solidFill>
                  <a:schemeClr val="tx1">
                    <a:lumMod val="75000"/>
                  </a:schemeClr>
                </a:solidFill>
              </a:rPr>
              <a:t>1. Beni immateriali (es. Brevetto)</a:t>
            </a:r>
          </a:p>
        </p:txBody>
      </p:sp>
      <p:sp>
        <p:nvSpPr>
          <p:cNvPr id="17" name="Rectangle 59"/>
          <p:cNvSpPr>
            <a:spLocks noChangeArrowheads="1"/>
          </p:cNvSpPr>
          <p:nvPr/>
        </p:nvSpPr>
        <p:spPr bwMode="auto">
          <a:xfrm>
            <a:off x="3082925" y="5157192"/>
            <a:ext cx="5467350" cy="4265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mpd="sng">
            <a:solidFill>
              <a:srgbClr val="3F5C58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457200" indent="-457200">
              <a:buFont typeface="Wingdings" pitchFamily="2" charset="2"/>
              <a:buNone/>
              <a:defRPr/>
            </a:pPr>
            <a:r>
              <a:rPr lang="it-IT" sz="1600" dirty="0">
                <a:solidFill>
                  <a:schemeClr val="tx1">
                    <a:lumMod val="75000"/>
                  </a:schemeClr>
                </a:solidFill>
              </a:rPr>
              <a:t>2. Oneri pluriennali (es. </a:t>
            </a:r>
            <a:r>
              <a:rPr lang="it-IT" sz="1600" dirty="0" smtClean="0">
                <a:solidFill>
                  <a:schemeClr val="tx1">
                    <a:lumMod val="75000"/>
                  </a:schemeClr>
                </a:solidFill>
              </a:rPr>
              <a:t>spese di impianto e ampliamento)</a:t>
            </a:r>
            <a:endParaRPr lang="it-IT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8" name="Rectangle 70"/>
          <p:cNvSpPr>
            <a:spLocks noChangeArrowheads="1"/>
          </p:cNvSpPr>
          <p:nvPr/>
        </p:nvSpPr>
        <p:spPr bwMode="auto">
          <a:xfrm>
            <a:off x="3082925" y="3799582"/>
            <a:ext cx="5468938" cy="6948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 cmpd="sng">
            <a:solidFill>
              <a:srgbClr val="3F5C58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spcAft>
                <a:spcPct val="30000"/>
              </a:spcAft>
              <a:buFont typeface="Wingdings" pitchFamily="2" charset="2"/>
              <a:buNone/>
              <a:defRPr/>
            </a:pPr>
            <a:r>
              <a:rPr lang="it-IT" sz="1600" dirty="0"/>
              <a:t>In tali situazioni è necessario analizzare la  “</a:t>
            </a:r>
            <a:r>
              <a:rPr lang="it-IT" sz="1600" dirty="0">
                <a:solidFill>
                  <a:srgbClr val="FF0000"/>
                </a:solidFill>
              </a:rPr>
              <a:t>NATURA</a:t>
            </a:r>
            <a:r>
              <a:rPr lang="it-IT" sz="1600" dirty="0"/>
              <a:t>” delle attività immateriali</a:t>
            </a:r>
            <a:endParaRPr lang="it-IT" sz="1600" b="1" dirty="0"/>
          </a:p>
        </p:txBody>
      </p:sp>
      <p:cxnSp>
        <p:nvCxnSpPr>
          <p:cNvPr id="80902" name="Connettore 4 67"/>
          <p:cNvCxnSpPr>
            <a:cxnSpLocks noChangeShapeType="1"/>
            <a:stCxn id="18" idx="1"/>
            <a:endCxn id="12" idx="1"/>
          </p:cNvCxnSpPr>
          <p:nvPr/>
        </p:nvCxnSpPr>
        <p:spPr bwMode="auto">
          <a:xfrm rot="10800000" flipV="1">
            <a:off x="3082925" y="4147008"/>
            <a:ext cx="12700" cy="673089"/>
          </a:xfrm>
          <a:prstGeom prst="bentConnector3">
            <a:avLst>
              <a:gd name="adj1" fmla="val 1800000"/>
            </a:avLst>
          </a:prstGeom>
          <a:noFill/>
          <a:ln w="12700" algn="ctr">
            <a:solidFill>
              <a:srgbClr val="00279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0903" name="Connettore 4 81"/>
          <p:cNvCxnSpPr>
            <a:cxnSpLocks noChangeShapeType="1"/>
            <a:stCxn id="18" idx="1"/>
            <a:endCxn id="17" idx="1"/>
          </p:cNvCxnSpPr>
          <p:nvPr/>
        </p:nvCxnSpPr>
        <p:spPr bwMode="auto">
          <a:xfrm rot="10800000" flipV="1">
            <a:off x="3082925" y="4147009"/>
            <a:ext cx="12700" cy="1223478"/>
          </a:xfrm>
          <a:prstGeom prst="bentConnector3">
            <a:avLst>
              <a:gd name="adj1" fmla="val 1800000"/>
            </a:avLst>
          </a:prstGeom>
          <a:noFill/>
          <a:ln w="12700" algn="ctr">
            <a:solidFill>
              <a:srgbClr val="00279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1" name="Rectangle 59"/>
          <p:cNvSpPr>
            <a:spLocks noChangeArrowheads="1"/>
          </p:cNvSpPr>
          <p:nvPr/>
        </p:nvSpPr>
        <p:spPr bwMode="auto">
          <a:xfrm>
            <a:off x="3082925" y="5746626"/>
            <a:ext cx="5467350" cy="4186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mpd="sng">
            <a:solidFill>
              <a:srgbClr val="3F5C58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457200" indent="-457200">
              <a:buFont typeface="Wingdings" pitchFamily="2" charset="2"/>
              <a:buNone/>
              <a:defRPr/>
            </a:pPr>
            <a:r>
              <a:rPr lang="it-IT" sz="1600" dirty="0">
                <a:solidFill>
                  <a:schemeClr val="tx1">
                    <a:lumMod val="75000"/>
                  </a:schemeClr>
                </a:solidFill>
              </a:rPr>
              <a:t>3. Avviamento</a:t>
            </a:r>
          </a:p>
        </p:txBody>
      </p:sp>
      <p:sp>
        <p:nvSpPr>
          <p:cNvPr id="80906" name="Rectangle 23"/>
          <p:cNvSpPr>
            <a:spLocks noChangeArrowheads="1"/>
          </p:cNvSpPr>
          <p:nvPr/>
        </p:nvSpPr>
        <p:spPr bwMode="auto">
          <a:xfrm>
            <a:off x="611188" y="2420888"/>
            <a:ext cx="1692275" cy="865188"/>
          </a:xfrm>
          <a:prstGeom prst="rect">
            <a:avLst/>
          </a:prstGeom>
          <a:solidFill>
            <a:srgbClr val="89A927"/>
          </a:solidFill>
          <a:ln w="28575" cmpd="sng" algn="ctr">
            <a:solidFill>
              <a:srgbClr val="3F5C58"/>
            </a:solidFill>
            <a:round/>
            <a:headEnd/>
            <a:tailEnd/>
          </a:ln>
        </p:spPr>
        <p:txBody>
          <a:bodyPr lIns="54000" tIns="54000" rIns="54000" bIns="54000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it-IT" altLang="it-IT" sz="1600" dirty="0"/>
              <a:t>Il numeratore è il </a:t>
            </a:r>
            <a:r>
              <a:rPr lang="it-IT" altLang="it-IT" sz="1600" b="1" dirty="0">
                <a:solidFill>
                  <a:srgbClr val="C00000"/>
                </a:solidFill>
              </a:rPr>
              <a:t>Patrimonio netto tangibile</a:t>
            </a:r>
          </a:p>
        </p:txBody>
      </p:sp>
      <p:sp>
        <p:nvSpPr>
          <p:cNvPr id="24" name="Rectangle 59"/>
          <p:cNvSpPr>
            <a:spLocks noChangeArrowheads="1"/>
          </p:cNvSpPr>
          <p:nvPr/>
        </p:nvSpPr>
        <p:spPr bwMode="auto">
          <a:xfrm>
            <a:off x="3136900" y="2493913"/>
            <a:ext cx="5467350" cy="7207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mpd="sng">
            <a:solidFill>
              <a:srgbClr val="3F5C58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266700" indent="-266700">
              <a:buFont typeface="Wingdings" pitchFamily="2" charset="2"/>
              <a:buNone/>
              <a:defRPr/>
            </a:pPr>
            <a:r>
              <a:rPr lang="it-IT" sz="1600" dirty="0">
                <a:solidFill>
                  <a:schemeClr val="tx1">
                    <a:lumMod val="75000"/>
                  </a:schemeClr>
                </a:solidFill>
              </a:rPr>
              <a:t>L’indipendenza finanziaria </a:t>
            </a:r>
            <a:r>
              <a:rPr lang="it-IT" sz="1600" dirty="0">
                <a:solidFill>
                  <a:srgbClr val="C00000"/>
                </a:solidFill>
              </a:rPr>
              <a:t>è influenzata dagli </a:t>
            </a:r>
            <a:r>
              <a:rPr lang="it-IT" sz="1600" dirty="0" smtClean="0">
                <a:solidFill>
                  <a:srgbClr val="C00000"/>
                </a:solidFill>
              </a:rPr>
              <a:t>investimenti</a:t>
            </a:r>
          </a:p>
          <a:p>
            <a:pPr marL="266700" indent="-266700">
              <a:buFont typeface="Wingdings" pitchFamily="2" charset="2"/>
              <a:buNone/>
              <a:defRPr/>
            </a:pPr>
            <a:r>
              <a:rPr lang="it-IT" sz="1600" dirty="0" smtClean="0">
                <a:solidFill>
                  <a:srgbClr val="C00000"/>
                </a:solidFill>
              </a:rPr>
              <a:t>in </a:t>
            </a:r>
            <a:r>
              <a:rPr lang="it-IT" sz="1600" dirty="0" err="1">
                <a:solidFill>
                  <a:srgbClr val="C00000"/>
                </a:solidFill>
              </a:rPr>
              <a:t>imm</a:t>
            </a:r>
            <a:r>
              <a:rPr lang="it-IT" sz="1600" dirty="0">
                <a:solidFill>
                  <a:srgbClr val="C00000"/>
                </a:solidFill>
              </a:rPr>
              <a:t>. IMMATERIALI</a:t>
            </a:r>
          </a:p>
        </p:txBody>
      </p:sp>
      <p:cxnSp>
        <p:nvCxnSpPr>
          <p:cNvPr id="80908" name="Connettore 2 22"/>
          <p:cNvCxnSpPr>
            <a:cxnSpLocks noChangeShapeType="1"/>
            <a:stCxn id="80906" idx="3"/>
            <a:endCxn id="24" idx="1"/>
          </p:cNvCxnSpPr>
          <p:nvPr/>
        </p:nvCxnSpPr>
        <p:spPr bwMode="auto">
          <a:xfrm>
            <a:off x="2303463" y="2854276"/>
            <a:ext cx="833437" cy="0"/>
          </a:xfrm>
          <a:prstGeom prst="straightConnector1">
            <a:avLst/>
          </a:prstGeom>
          <a:noFill/>
          <a:ln w="28575" cmpd="sng" algn="ctr">
            <a:solidFill>
              <a:srgbClr val="3F5C58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0909" name="Text Box 1028"/>
          <p:cNvSpPr txBox="1">
            <a:spLocks noChangeArrowheads="1"/>
          </p:cNvSpPr>
          <p:nvPr/>
        </p:nvSpPr>
        <p:spPr bwMode="auto">
          <a:xfrm>
            <a:off x="755650" y="2048414"/>
            <a:ext cx="76327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 dirty="0">
                <a:solidFill>
                  <a:srgbClr val="C00000"/>
                </a:solidFill>
              </a:rPr>
              <a:t>INDIPENDENZA FINANZIARIA</a:t>
            </a:r>
          </a:p>
        </p:txBody>
      </p:sp>
      <p:sp>
        <p:nvSpPr>
          <p:cNvPr id="80910" name="Freccia in giù 38"/>
          <p:cNvSpPr>
            <a:spLocks noChangeArrowheads="1"/>
          </p:cNvSpPr>
          <p:nvPr/>
        </p:nvSpPr>
        <p:spPr bwMode="auto">
          <a:xfrm>
            <a:off x="5581650" y="3286076"/>
            <a:ext cx="4318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9A927"/>
          </a:solidFill>
          <a:ln w="9525" algn="ctr">
            <a:noFill/>
            <a:round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600">
              <a:solidFill>
                <a:srgbClr val="000000"/>
              </a:solidFill>
            </a:endParaRPr>
          </a:p>
        </p:txBody>
      </p:sp>
      <p:sp>
        <p:nvSpPr>
          <p:cNvPr id="80911" name="CasellaDiTesto 14"/>
          <p:cNvSpPr txBox="1">
            <a:spLocks noChangeArrowheads="1"/>
          </p:cNvSpPr>
          <p:nvPr/>
        </p:nvSpPr>
        <p:spPr bwMode="auto">
          <a:xfrm>
            <a:off x="539552" y="3664174"/>
            <a:ext cx="1728787" cy="584776"/>
          </a:xfrm>
          <a:prstGeom prst="rect">
            <a:avLst/>
          </a:prstGeom>
          <a:noFill/>
          <a:ln w="28575" cmpd="sng">
            <a:solidFill>
              <a:srgbClr val="3F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/>
              <a:t>Valutazioni extracontabili</a:t>
            </a:r>
          </a:p>
        </p:txBody>
      </p:sp>
      <p:sp>
        <p:nvSpPr>
          <p:cNvPr id="80912" name="CasellaDiTesto 14"/>
          <p:cNvSpPr txBox="1">
            <a:spLocks noChangeArrowheads="1"/>
          </p:cNvSpPr>
          <p:nvPr/>
        </p:nvSpPr>
        <p:spPr bwMode="auto">
          <a:xfrm>
            <a:off x="539552" y="5048474"/>
            <a:ext cx="1728787" cy="1077218"/>
          </a:xfrm>
          <a:prstGeom prst="rect">
            <a:avLst/>
          </a:prstGeom>
          <a:noFill/>
          <a:ln w="28575" cmpd="sng">
            <a:solidFill>
              <a:srgbClr val="3F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/>
              <a:t>Argomentare bene la consistenza delle immateriali</a:t>
            </a:r>
          </a:p>
        </p:txBody>
      </p:sp>
      <p:sp>
        <p:nvSpPr>
          <p:cNvPr id="80913" name="Freccia in giù 41"/>
          <p:cNvSpPr>
            <a:spLocks noChangeArrowheads="1"/>
          </p:cNvSpPr>
          <p:nvPr/>
        </p:nvSpPr>
        <p:spPr bwMode="auto">
          <a:xfrm>
            <a:off x="1188839" y="4494436"/>
            <a:ext cx="4318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AB1E2"/>
          </a:solidFill>
          <a:ln w="28575" cmpd="sng" algn="ctr">
            <a:noFill/>
            <a:round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600">
              <a:solidFill>
                <a:srgbClr val="000000"/>
              </a:solidFill>
            </a:endParaRPr>
          </a:p>
        </p:txBody>
      </p:sp>
      <p:sp>
        <p:nvSpPr>
          <p:cNvPr id="80914" name="Parentesi graffa aperta 42"/>
          <p:cNvSpPr>
            <a:spLocks/>
          </p:cNvSpPr>
          <p:nvPr/>
        </p:nvSpPr>
        <p:spPr bwMode="auto">
          <a:xfrm>
            <a:off x="2483768" y="3591074"/>
            <a:ext cx="250825" cy="2862262"/>
          </a:xfrm>
          <a:prstGeom prst="leftBrace">
            <a:avLst>
              <a:gd name="adj1" fmla="val 840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600">
              <a:solidFill>
                <a:srgbClr val="000000"/>
              </a:solidFill>
            </a:endParaRPr>
          </a:p>
        </p:txBody>
      </p:sp>
      <p:sp>
        <p:nvSpPr>
          <p:cNvPr id="22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6" name="Connettore 4 81"/>
          <p:cNvCxnSpPr>
            <a:cxnSpLocks noChangeShapeType="1"/>
            <a:endCxn id="21" idx="1"/>
          </p:cNvCxnSpPr>
          <p:nvPr/>
        </p:nvCxnSpPr>
        <p:spPr bwMode="auto">
          <a:xfrm rot="5400000">
            <a:off x="2471655" y="5337507"/>
            <a:ext cx="1229729" cy="7187"/>
          </a:xfrm>
          <a:prstGeom prst="bentConnector4">
            <a:avLst>
              <a:gd name="adj1" fmla="val 41488"/>
              <a:gd name="adj2" fmla="val 3280743"/>
            </a:avLst>
          </a:prstGeom>
          <a:noFill/>
          <a:ln w="12700" algn="ctr">
            <a:solidFill>
              <a:srgbClr val="00279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" name="Titolo 1"/>
          <p:cNvSpPr txBox="1">
            <a:spLocks/>
          </p:cNvSpPr>
          <p:nvPr/>
        </p:nvSpPr>
        <p:spPr>
          <a:xfrm>
            <a:off x="306000" y="836613"/>
            <a:ext cx="81026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cap="all" dirty="0">
                <a:solidFill>
                  <a:srgbClr val="3F5C58"/>
                </a:solidFill>
                <a:latin typeface="Century Gothic"/>
                <a:cs typeface="Century Gothic"/>
              </a:rPr>
              <a:t>Il concetto di performance patrimoniale</a:t>
            </a:r>
          </a:p>
        </p:txBody>
      </p:sp>
      <p:sp>
        <p:nvSpPr>
          <p:cNvPr id="28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35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5" name="Gruppo 24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CasellaDiTesto 28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p.21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880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397231"/>
              </p:ext>
            </p:extLst>
          </p:nvPr>
        </p:nvGraphicFramePr>
        <p:xfrm>
          <a:off x="152400" y="3789064"/>
          <a:ext cx="8380413" cy="2198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374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41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88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1204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Descrizione </a:t>
                      </a:r>
                      <a:endParaRPr lang="it-IT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2" marR="44452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Importi</a:t>
                      </a:r>
                      <a:endParaRPr lang="it-IT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2" marR="44452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355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Valore attuale delle rate di canone non scadute alla data del bilancio</a:t>
                      </a:r>
                      <a:endParaRPr lang="it-IT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2" marR="44452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" pitchFamily="34" charset="0"/>
                          <a:cs typeface="Arial" pitchFamily="34" charset="0"/>
                        </a:rPr>
                        <a:t>66.065</a:t>
                      </a:r>
                      <a:endParaRPr lang="it-IT" sz="1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2" marR="4445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355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Interessi passivi di competenza dell’esercizio</a:t>
                      </a:r>
                      <a:endParaRPr lang="it-IT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2" marR="44452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" pitchFamily="34" charset="0"/>
                          <a:cs typeface="Arial" pitchFamily="34" charset="0"/>
                        </a:rPr>
                        <a:t>5.219</a:t>
                      </a:r>
                      <a:endParaRPr lang="it-IT" sz="1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2" marR="44452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071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Valore netto al quale i beni, relativi a leasing in corso, sarebbero stati iscritti alla data di chiusura del bilancio, qualora fossero stati considerati immobilizzazioni (a-c):</a:t>
                      </a:r>
                      <a:endParaRPr lang="it-IT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2" marR="44452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" pitchFamily="34" charset="0"/>
                          <a:cs typeface="Arial" pitchFamily="34" charset="0"/>
                        </a:rPr>
                        <a:t>80.000</a:t>
                      </a:r>
                      <a:endParaRPr lang="it-IT" sz="1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2" marR="44452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5355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a) di cui valore lordo dei beni</a:t>
                      </a:r>
                      <a:endParaRPr lang="it-IT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100.000</a:t>
                      </a:r>
                      <a:endParaRPr lang="it-IT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it-IT" sz="1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2" marR="44452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5355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b) di cui valore dell’ammortamento d’esercizio</a:t>
                      </a:r>
                      <a:endParaRPr lang="it-IT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10.000</a:t>
                      </a:r>
                      <a:endParaRPr lang="it-IT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it-IT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2" marR="44452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5355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" pitchFamily="34" charset="0"/>
                          <a:cs typeface="Arial" pitchFamily="34" charset="0"/>
                        </a:rPr>
                        <a:t>c) di cui valore del fondo ammortamento a fine esercizio</a:t>
                      </a:r>
                      <a:endParaRPr lang="it-IT" sz="1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20.000</a:t>
                      </a:r>
                      <a:endParaRPr lang="it-IT" sz="1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it-IT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2" marR="44452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2976" name="Rectangle 1"/>
          <p:cNvSpPr>
            <a:spLocks noChangeArrowheads="1"/>
          </p:cNvSpPr>
          <p:nvPr/>
        </p:nvSpPr>
        <p:spPr bwMode="auto">
          <a:xfrm>
            <a:off x="152400" y="2854027"/>
            <a:ext cx="3127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127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800">
              <a:cs typeface="Arial" panose="020B0604020202020204" pitchFamily="34" charset="0"/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22741"/>
              </p:ext>
            </p:extLst>
          </p:nvPr>
        </p:nvGraphicFramePr>
        <p:xfrm>
          <a:off x="152400" y="2227510"/>
          <a:ext cx="8380412" cy="16335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23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32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21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82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212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146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72013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Stato patrimoniale al 1/1/n riclassificato finanziario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72013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72013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1465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Attivo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72013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   Euro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72013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%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7201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Passivo</a:t>
                      </a:r>
                      <a:endParaRPr lang="it-IT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720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   Euro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72013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%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72013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7678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Immobilizzazioni immateriali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72013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20.000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72013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13%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7201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C00000"/>
                          </a:solidFill>
                          <a:effectLst/>
                        </a:rPr>
                        <a:t>Patrimonio Netto</a:t>
                      </a:r>
                      <a:endParaRPr lang="it-IT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720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C00000"/>
                          </a:solidFill>
                          <a:effectLst/>
                        </a:rPr>
                        <a:t>30.000</a:t>
                      </a:r>
                      <a:endParaRPr lang="it-IT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72013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C00000"/>
                          </a:solidFill>
                          <a:effectLst/>
                        </a:rPr>
                        <a:t>20%</a:t>
                      </a:r>
                      <a:endParaRPr lang="it-IT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72013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1465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72013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72013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7201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720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72013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72013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1465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Capitale investito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72013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150.000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72013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100%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72013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Capitale acquisito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720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150.000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72013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100%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72013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3018" name="CasellaDiTesto 10"/>
          <p:cNvSpPr txBox="1">
            <a:spLocks noChangeArrowheads="1"/>
          </p:cNvSpPr>
          <p:nvPr/>
        </p:nvSpPr>
        <p:spPr bwMode="auto">
          <a:xfrm>
            <a:off x="-36513" y="6130177"/>
            <a:ext cx="535622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C00000"/>
                </a:solidFill>
              </a:rPr>
              <a:t>Indipendenza finanziaria da 20% a </a:t>
            </a:r>
            <a:r>
              <a:rPr lang="it-IT" altLang="it-IT" sz="1800" dirty="0" smtClean="0">
                <a:solidFill>
                  <a:srgbClr val="C00000"/>
                </a:solidFill>
              </a:rPr>
              <a:t>7,69% </a:t>
            </a:r>
            <a:r>
              <a:rPr lang="it-IT" altLang="it-IT" sz="1800" dirty="0">
                <a:solidFill>
                  <a:srgbClr val="C00000"/>
                </a:solidFill>
              </a:rPr>
              <a:t>a 5,10%</a:t>
            </a:r>
          </a:p>
        </p:txBody>
      </p:sp>
      <p:sp>
        <p:nvSpPr>
          <p:cNvPr id="83019" name="CasellaDiTesto 14"/>
          <p:cNvSpPr txBox="1">
            <a:spLocks noChangeArrowheads="1"/>
          </p:cNvSpPr>
          <p:nvPr/>
        </p:nvSpPr>
        <p:spPr bwMode="auto">
          <a:xfrm>
            <a:off x="5795963" y="6100015"/>
            <a:ext cx="3240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C00000"/>
                </a:solidFill>
              </a:rPr>
              <a:t>Patrimonio netto responsabile</a:t>
            </a:r>
          </a:p>
        </p:txBody>
      </p:sp>
      <p:sp>
        <p:nvSpPr>
          <p:cNvPr id="83020" name="Freccia in giù 1"/>
          <p:cNvSpPr>
            <a:spLocks noChangeArrowheads="1"/>
          </p:cNvSpPr>
          <p:nvPr/>
        </p:nvSpPr>
        <p:spPr bwMode="auto">
          <a:xfrm rot="16200000">
            <a:off x="5451475" y="6134940"/>
            <a:ext cx="304800" cy="336550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89A927"/>
          </a:solidFill>
          <a:ln w="9525" algn="ctr">
            <a:noFill/>
            <a:round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83022" name="Text Box 1028"/>
          <p:cNvSpPr txBox="1">
            <a:spLocks noChangeArrowheads="1"/>
          </p:cNvSpPr>
          <p:nvPr/>
        </p:nvSpPr>
        <p:spPr bwMode="auto">
          <a:xfrm>
            <a:off x="755650" y="1844502"/>
            <a:ext cx="76327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C00000"/>
                </a:solidFill>
              </a:rPr>
              <a:t>INDIPENDENZA FINANZIARIA </a:t>
            </a:r>
            <a:r>
              <a:rPr lang="it-IT" altLang="it-IT" sz="2000" dirty="0">
                <a:solidFill>
                  <a:srgbClr val="FF0000"/>
                </a:solidFill>
              </a:rPr>
              <a:t>– </a:t>
            </a:r>
            <a:r>
              <a:rPr lang="it-IT" altLang="it-IT" sz="2000" dirty="0"/>
              <a:t>Denominatore</a:t>
            </a:r>
          </a:p>
        </p:txBody>
      </p:sp>
      <p:sp>
        <p:nvSpPr>
          <p:cNvPr id="12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36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306000" y="836613"/>
            <a:ext cx="81026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cap="all" dirty="0">
                <a:solidFill>
                  <a:srgbClr val="3F5C58"/>
                </a:solidFill>
                <a:latin typeface="Century Gothic"/>
                <a:cs typeface="Century Gothic"/>
              </a:rPr>
              <a:t>Il concetto di performance patrimoniale</a:t>
            </a:r>
          </a:p>
        </p:txBody>
      </p:sp>
      <p:grpSp>
        <p:nvGrpSpPr>
          <p:cNvPr id="15" name="Gruppo 14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CasellaDiTesto 16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p.21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707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255270" y="2175864"/>
            <a:ext cx="2879725" cy="1333500"/>
          </a:xfrm>
          <a:prstGeom prst="cube">
            <a:avLst>
              <a:gd name="adj" fmla="val 26889"/>
            </a:avLst>
          </a:prstGeom>
          <a:solidFill>
            <a:schemeClr val="tx2">
              <a:lumMod val="40000"/>
              <a:lumOff val="60000"/>
              <a:alpha val="70195"/>
            </a:schemeClr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lIns="76200" tIns="38100" rIns="76200" bIns="38100" anchor="ctr"/>
          <a:lstStyle/>
          <a:p>
            <a:pPr algn="ctr" defTabSz="536575"/>
            <a:r>
              <a:rPr lang="it-IT" dirty="0">
                <a:solidFill>
                  <a:srgbClr val="FFFFFF"/>
                </a:solidFill>
                <a:latin typeface="Arial"/>
                <a:ea typeface="Tahoma" panose="020B0604030504040204" pitchFamily="34" charset="0"/>
                <a:cs typeface="Arial"/>
              </a:rPr>
              <a:t>PATRIMONIO</a:t>
            </a:r>
          </a:p>
          <a:p>
            <a:pPr algn="ctr" defTabSz="536575"/>
            <a:r>
              <a:rPr lang="it-IT" dirty="0">
                <a:solidFill>
                  <a:srgbClr val="FFFFFF"/>
                </a:solidFill>
                <a:latin typeface="Arial"/>
                <a:ea typeface="Tahoma" panose="020B0604030504040204" pitchFamily="34" charset="0"/>
                <a:cs typeface="Arial"/>
              </a:rPr>
              <a:t>NETTO </a:t>
            </a: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5244512" y="3429298"/>
            <a:ext cx="2879725" cy="1439862"/>
          </a:xfrm>
          <a:prstGeom prst="cube">
            <a:avLst>
              <a:gd name="adj" fmla="val 29278"/>
            </a:avLst>
          </a:prstGeom>
          <a:solidFill>
            <a:srgbClr val="89A927">
              <a:alpha val="70195"/>
            </a:srgbClr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lIns="76200" tIns="38100" rIns="76200" bIns="38100" anchor="ctr"/>
          <a:lstStyle/>
          <a:p>
            <a:pPr algn="ctr" defTabSz="536575"/>
            <a:r>
              <a:rPr lang="it-IT" sz="1800" dirty="0" smtClean="0">
                <a:solidFill>
                  <a:srgbClr val="FFFFFF"/>
                </a:solidFill>
                <a:latin typeface="Arial"/>
                <a:ea typeface="Tahoma" panose="020B0604030504040204" pitchFamily="34" charset="0"/>
                <a:cs typeface="Arial"/>
              </a:rPr>
              <a:t>PFN</a:t>
            </a:r>
            <a:endParaRPr lang="it-IT" sz="1800" dirty="0">
              <a:solidFill>
                <a:srgbClr val="FFFFFF"/>
              </a:solidFill>
              <a:latin typeface="Arial"/>
              <a:ea typeface="Tahoma" panose="020B0604030504040204" pitchFamily="34" charset="0"/>
              <a:cs typeface="Arial"/>
            </a:endParaRP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755576" y="2095500"/>
            <a:ext cx="2879725" cy="1333500"/>
          </a:xfrm>
          <a:prstGeom prst="cube">
            <a:avLst>
              <a:gd name="adj" fmla="val 26889"/>
            </a:avLst>
          </a:prstGeom>
          <a:solidFill>
            <a:schemeClr val="tx2">
              <a:lumMod val="40000"/>
              <a:lumOff val="60000"/>
              <a:alpha val="70195"/>
            </a:schemeClr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lIns="76200" tIns="38100" rIns="76200" bIns="38100" anchor="ctr"/>
          <a:lstStyle/>
          <a:p>
            <a:pPr algn="ctr" defTabSz="536575"/>
            <a:r>
              <a:rPr lang="it-IT" dirty="0">
                <a:solidFill>
                  <a:srgbClr val="FFFFFF"/>
                </a:solidFill>
                <a:latin typeface="Arial"/>
                <a:ea typeface="Tahoma" panose="020B0604030504040204" pitchFamily="34" charset="0"/>
                <a:cs typeface="Arial"/>
              </a:rPr>
              <a:t>PATRIMONIO</a:t>
            </a:r>
          </a:p>
          <a:p>
            <a:pPr algn="ctr" defTabSz="536575"/>
            <a:r>
              <a:rPr lang="it-IT" dirty="0">
                <a:solidFill>
                  <a:srgbClr val="FFFFFF"/>
                </a:solidFill>
                <a:latin typeface="Arial"/>
                <a:ea typeface="Tahoma" panose="020B0604030504040204" pitchFamily="34" charset="0"/>
                <a:cs typeface="Arial"/>
              </a:rPr>
              <a:t>NETTO </a:t>
            </a: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732548" y="4491472"/>
            <a:ext cx="2879725" cy="1511300"/>
          </a:xfrm>
          <a:prstGeom prst="cube">
            <a:avLst>
              <a:gd name="adj" fmla="val 25792"/>
            </a:avLst>
          </a:prstGeom>
          <a:solidFill>
            <a:srgbClr val="89A927">
              <a:alpha val="70195"/>
            </a:srgbClr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lIns="76200" tIns="38100" rIns="76200" bIns="38100" anchor="ctr"/>
          <a:lstStyle/>
          <a:p>
            <a:pPr algn="ctr" defTabSz="536575"/>
            <a:r>
              <a:rPr lang="it-IT" sz="1800">
                <a:solidFill>
                  <a:srgbClr val="FFFFFF"/>
                </a:solidFill>
                <a:latin typeface="Arial"/>
                <a:ea typeface="Tahoma" panose="020B0604030504040204" pitchFamily="34" charset="0"/>
                <a:cs typeface="Arial"/>
              </a:rPr>
              <a:t>PASSIVITA’</a:t>
            </a:r>
          </a:p>
          <a:p>
            <a:pPr algn="ctr" defTabSz="536575"/>
            <a:r>
              <a:rPr lang="it-IT" sz="1800">
                <a:solidFill>
                  <a:srgbClr val="FFFFFF"/>
                </a:solidFill>
                <a:latin typeface="Arial"/>
                <a:ea typeface="Tahoma" panose="020B0604030504040204" pitchFamily="34" charset="0"/>
                <a:cs typeface="Arial"/>
              </a:rPr>
              <a:t>CONSOLIDATE</a:t>
            </a:r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732548" y="3411972"/>
            <a:ext cx="2879725" cy="1439862"/>
          </a:xfrm>
          <a:prstGeom prst="cube">
            <a:avLst>
              <a:gd name="adj" fmla="val 29278"/>
            </a:avLst>
          </a:prstGeom>
          <a:solidFill>
            <a:srgbClr val="3F5C58">
              <a:alpha val="70195"/>
            </a:srgbClr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lIns="76200" tIns="38100" rIns="76200" bIns="38100" anchor="ctr"/>
          <a:lstStyle/>
          <a:p>
            <a:pPr algn="ctr" defTabSz="536575"/>
            <a:r>
              <a:rPr lang="it-IT" sz="1800" dirty="0">
                <a:solidFill>
                  <a:srgbClr val="FFFFFF"/>
                </a:solidFill>
                <a:latin typeface="Arial"/>
                <a:ea typeface="Tahoma" panose="020B0604030504040204" pitchFamily="34" charset="0"/>
                <a:cs typeface="Arial"/>
              </a:rPr>
              <a:t>PASSIVITA’</a:t>
            </a:r>
          </a:p>
          <a:p>
            <a:pPr algn="ctr" defTabSz="536575"/>
            <a:r>
              <a:rPr lang="it-IT" sz="1800" dirty="0">
                <a:solidFill>
                  <a:srgbClr val="FFFFFF"/>
                </a:solidFill>
                <a:latin typeface="Arial"/>
                <a:ea typeface="Tahoma" panose="020B0604030504040204" pitchFamily="34" charset="0"/>
                <a:cs typeface="Arial"/>
              </a:rPr>
              <a:t>CORRENTI</a:t>
            </a: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592790" y="1660168"/>
            <a:ext cx="3514351" cy="42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lnSpc>
                <a:spcPct val="110000"/>
              </a:lnSpc>
              <a:spcBef>
                <a:spcPct val="50000"/>
              </a:spcBef>
            </a:pPr>
            <a:r>
              <a:rPr lang="it-IT" sz="2000" dirty="0" smtClean="0">
                <a:latin typeface="Arial"/>
                <a:ea typeface="Tahoma" panose="020B0604030504040204" pitchFamily="34" charset="0"/>
                <a:cs typeface="Arial"/>
              </a:rPr>
              <a:t>Riclassificato finanziario</a:t>
            </a: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5076056" y="1670312"/>
            <a:ext cx="3514351" cy="42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lnSpc>
                <a:spcPct val="110000"/>
              </a:lnSpc>
              <a:spcBef>
                <a:spcPct val="50000"/>
              </a:spcBef>
            </a:pPr>
            <a:r>
              <a:rPr lang="it-IT" sz="2000" dirty="0" smtClean="0">
                <a:latin typeface="Arial"/>
                <a:ea typeface="Tahoma" panose="020B0604030504040204" pitchFamily="34" charset="0"/>
                <a:cs typeface="Arial"/>
              </a:rPr>
              <a:t>Riclassificato  funzionale</a:t>
            </a:r>
            <a:endParaRPr lang="it-IT" sz="2000" dirty="0">
              <a:latin typeface="Arial"/>
              <a:ea typeface="Tahoma" panose="020B0604030504040204" pitchFamily="34" charset="0"/>
              <a:cs typeface="Arial"/>
            </a:endParaRPr>
          </a:p>
        </p:txBody>
      </p:sp>
      <p:cxnSp>
        <p:nvCxnSpPr>
          <p:cNvPr id="5" name="Connettore 1 4"/>
          <p:cNvCxnSpPr/>
          <p:nvPr/>
        </p:nvCxnSpPr>
        <p:spPr bwMode="auto">
          <a:xfrm>
            <a:off x="4430325" y="1741467"/>
            <a:ext cx="0" cy="4722607"/>
          </a:xfrm>
          <a:prstGeom prst="line">
            <a:avLst/>
          </a:prstGeom>
          <a:solidFill>
            <a:srgbClr val="0000FF"/>
          </a:solidFill>
          <a:ln w="12700" cap="flat" cmpd="sng" algn="ctr">
            <a:solidFill>
              <a:srgbClr val="00279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626852" y="6014873"/>
            <a:ext cx="3514351" cy="299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lnSpc>
                <a:spcPct val="110000"/>
              </a:lnSpc>
              <a:spcBef>
                <a:spcPct val="50000"/>
              </a:spcBef>
            </a:pPr>
            <a:r>
              <a:rPr lang="it-IT" sz="2000" dirty="0" smtClean="0">
                <a:solidFill>
                  <a:srgbClr val="C00000"/>
                </a:solidFill>
                <a:latin typeface="Arial"/>
                <a:ea typeface="Tahoma" panose="020B0604030504040204" pitchFamily="34" charset="0"/>
                <a:cs typeface="Arial"/>
              </a:rPr>
              <a:t>Capitale acquisito</a:t>
            </a:r>
          </a:p>
          <a:p>
            <a:pPr algn="l" eaLnBrk="0" hangingPunct="0">
              <a:lnSpc>
                <a:spcPct val="110000"/>
              </a:lnSpc>
              <a:spcBef>
                <a:spcPct val="50000"/>
              </a:spcBef>
            </a:pPr>
            <a:endParaRPr lang="it-IT" sz="2000" dirty="0">
              <a:solidFill>
                <a:srgbClr val="C00000"/>
              </a:solidFill>
              <a:latin typeface="Arial"/>
              <a:ea typeface="Tahoma" panose="020B0604030504040204" pitchFamily="34" charset="0"/>
              <a:cs typeface="Arial"/>
            </a:endParaRPr>
          </a:p>
          <a:p>
            <a:pPr algn="l" eaLnBrk="0" hangingPunct="0">
              <a:lnSpc>
                <a:spcPct val="110000"/>
              </a:lnSpc>
              <a:spcBef>
                <a:spcPct val="50000"/>
              </a:spcBef>
            </a:pPr>
            <a:endParaRPr lang="it-IT" sz="2000" dirty="0" smtClean="0">
              <a:solidFill>
                <a:srgbClr val="C00000"/>
              </a:solidFill>
              <a:latin typeface="Arial"/>
              <a:ea typeface="Tahoma" panose="020B0604030504040204" pitchFamily="34" charset="0"/>
              <a:cs typeface="Arial"/>
            </a:endParaRPr>
          </a:p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endParaRPr lang="it-IT" sz="2400" dirty="0" smtClean="0">
              <a:solidFill>
                <a:srgbClr val="C00000"/>
              </a:solidFill>
              <a:latin typeface="Arial"/>
              <a:ea typeface="Tahoma" panose="020B0604030504040204" pitchFamily="34" charset="0"/>
              <a:cs typeface="Arial"/>
            </a:endParaRPr>
          </a:p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endParaRPr lang="it-IT" sz="2000" dirty="0" smtClean="0">
              <a:solidFill>
                <a:srgbClr val="C00000"/>
              </a:solidFill>
              <a:latin typeface="Arial"/>
              <a:ea typeface="Tahoma" panose="020B0604030504040204" pitchFamily="34" charset="0"/>
              <a:cs typeface="Arial"/>
            </a:endParaRPr>
          </a:p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endParaRPr lang="it-IT" sz="2000" dirty="0">
              <a:solidFill>
                <a:srgbClr val="C00000"/>
              </a:solidFill>
              <a:latin typeface="Arial"/>
              <a:ea typeface="Tahoma" panose="020B0604030504040204" pitchFamily="34" charset="0"/>
              <a:cs typeface="Arial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5372918" y="6016661"/>
            <a:ext cx="3514351" cy="299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lnSpc>
                <a:spcPct val="110000"/>
              </a:lnSpc>
              <a:spcBef>
                <a:spcPct val="50000"/>
              </a:spcBef>
            </a:pPr>
            <a:r>
              <a:rPr lang="it-IT" sz="2000" dirty="0" smtClean="0">
                <a:solidFill>
                  <a:srgbClr val="C00000"/>
                </a:solidFill>
                <a:latin typeface="Arial"/>
                <a:ea typeface="Tahoma" panose="020B0604030504040204" pitchFamily="34" charset="0"/>
                <a:cs typeface="Arial"/>
              </a:rPr>
              <a:t>Capitale acquisito netto</a:t>
            </a:r>
          </a:p>
          <a:p>
            <a:pPr algn="l" eaLnBrk="0" hangingPunct="0">
              <a:lnSpc>
                <a:spcPct val="110000"/>
              </a:lnSpc>
              <a:spcBef>
                <a:spcPct val="50000"/>
              </a:spcBef>
            </a:pPr>
            <a:endParaRPr lang="it-IT" sz="2000" dirty="0">
              <a:solidFill>
                <a:srgbClr val="C00000"/>
              </a:solidFill>
              <a:latin typeface="Arial"/>
              <a:ea typeface="Tahoma" panose="020B0604030504040204" pitchFamily="34" charset="0"/>
              <a:cs typeface="Arial"/>
            </a:endParaRPr>
          </a:p>
          <a:p>
            <a:pPr algn="l" eaLnBrk="0" hangingPunct="0">
              <a:lnSpc>
                <a:spcPct val="110000"/>
              </a:lnSpc>
              <a:spcBef>
                <a:spcPct val="50000"/>
              </a:spcBef>
            </a:pPr>
            <a:endParaRPr lang="it-IT" sz="2000" dirty="0" smtClean="0">
              <a:solidFill>
                <a:srgbClr val="C00000"/>
              </a:solidFill>
              <a:latin typeface="Arial"/>
              <a:ea typeface="Tahoma" panose="020B0604030504040204" pitchFamily="34" charset="0"/>
              <a:cs typeface="Arial"/>
            </a:endParaRPr>
          </a:p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endParaRPr lang="it-IT" sz="2400" dirty="0" smtClean="0">
              <a:solidFill>
                <a:srgbClr val="C00000"/>
              </a:solidFill>
              <a:latin typeface="Arial"/>
              <a:ea typeface="Tahoma" panose="020B0604030504040204" pitchFamily="34" charset="0"/>
              <a:cs typeface="Arial"/>
            </a:endParaRPr>
          </a:p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endParaRPr lang="it-IT" sz="2000" dirty="0" smtClean="0">
              <a:solidFill>
                <a:srgbClr val="C00000"/>
              </a:solidFill>
              <a:latin typeface="Arial"/>
              <a:ea typeface="Tahoma" panose="020B0604030504040204" pitchFamily="34" charset="0"/>
              <a:cs typeface="Arial"/>
            </a:endParaRPr>
          </a:p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endParaRPr lang="it-IT" sz="2000" dirty="0">
              <a:solidFill>
                <a:srgbClr val="C00000"/>
              </a:solidFill>
              <a:latin typeface="Arial"/>
              <a:ea typeface="Tahoma" panose="020B0604030504040204" pitchFamily="34" charset="0"/>
              <a:cs typeface="Arial"/>
            </a:endParaRPr>
          </a:p>
        </p:txBody>
      </p:sp>
      <p:sp>
        <p:nvSpPr>
          <p:cNvPr id="14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306000" y="836613"/>
            <a:ext cx="81026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_tradnl" altLang="it-IT" sz="3500" dirty="0">
                <a:solidFill>
                  <a:srgbClr val="4D4D4D"/>
                </a:solidFill>
                <a:latin typeface="Century Gothic" panose="020B0502020202020204" pitchFamily="34" charset="0"/>
              </a:rPr>
              <a:t>INDIPENDENZA </a:t>
            </a:r>
            <a:r>
              <a:rPr lang="es-ES_tradnl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FINANZIARIA</a:t>
            </a:r>
            <a:endParaRPr lang="es-ES_tradnl" altLang="it-IT" sz="35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852586" y="6469447"/>
            <a:ext cx="2057400" cy="365125"/>
          </a:xfrm>
        </p:spPr>
        <p:txBody>
          <a:bodyPr/>
          <a:lstStyle/>
          <a:p>
            <a:fld id="{341EC1FB-F5DC-4712-9AFB-BB17EF98F339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37</a:t>
            </a:fld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37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8" name="Gruppo 17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CasellaDiTesto 27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p.22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93258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/>
              <p:cNvSpPr/>
              <p:nvPr/>
            </p:nvSpPr>
            <p:spPr>
              <a:xfrm>
                <a:off x="490786" y="2299887"/>
                <a:ext cx="8137112" cy="3937425"/>
              </a:xfrm>
              <a:prstGeom prst="rect">
                <a:avLst/>
              </a:prstGeom>
              <a:ln>
                <a:solidFill>
                  <a:srgbClr val="FFFFFF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𝐼𝑛𝑑𝑖𝑝𝑒𝑛𝑑𝑒𝑛𝑧𝑎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𝑓𝑖𝑛𝑎𝑛𝑧𝑖𝑎𝑟𝑖𝑎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𝑓𝑢𝑛𝑧𝑖𝑜𝑛𝑎𝑙𝑒</m:t>
                      </m:r>
                    </m:oMath>
                  </m:oMathPara>
                </a14:m>
                <a:endParaRPr lang="it-IT" sz="2400" b="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it-IT" sz="24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 sz="2400" b="0" i="0" smtClean="0">
                            <a:latin typeface="Cambria Math" panose="02040503050406030204" pitchFamily="18" charset="0"/>
                          </a:rPr>
                          <m:t>Patrimonio</m:t>
                        </m:r>
                        <m:r>
                          <a:rPr lang="it-IT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t-IT" sz="2400" b="0" i="0" smtClean="0">
                            <a:latin typeface="Cambria Math" panose="02040503050406030204" pitchFamily="18" charset="0"/>
                          </a:rPr>
                          <m:t>netto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t-IT" sz="2400" b="0" i="0" smtClean="0">
                            <a:latin typeface="Cambria Math" panose="02040503050406030204" pitchFamily="18" charset="0"/>
                          </a:rPr>
                          <m:t>Debiti</m:t>
                        </m:r>
                        <m:r>
                          <a:rPr lang="it-IT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t-IT" sz="2400" b="0" i="0" smtClean="0">
                            <a:latin typeface="Cambria Math" panose="02040503050406030204" pitchFamily="18" charset="0"/>
                          </a:rPr>
                          <m:t>finanziari</m:t>
                        </m:r>
                        <m:r>
                          <a:rPr lang="it-IT" sz="24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it-IT" sz="2400" b="0" i="0" smtClean="0">
                            <a:latin typeface="Cambria Math" panose="02040503050406030204" pitchFamily="18" charset="0"/>
                          </a:rPr>
                          <m:t>Patrimonio</m:t>
                        </m:r>
                        <m:r>
                          <a:rPr lang="it-IT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t-IT" sz="2400" b="0" i="0" smtClean="0">
                            <a:latin typeface="Cambria Math" panose="02040503050406030204" pitchFamily="18" charset="0"/>
                          </a:rPr>
                          <m:t>netto</m:t>
                        </m:r>
                      </m:den>
                    </m:f>
                  </m:oMath>
                </a14:m>
                <a:r>
                  <a:rPr lang="it-IT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espresso in %</a:t>
                </a:r>
                <a:endParaRPr lang="it-IT" sz="2400" dirty="0" smtClean="0">
                  <a:solidFill>
                    <a:schemeClr val="bg2"/>
                  </a:solidFill>
                </a:endParaRPr>
              </a:p>
              <a:p>
                <a:endParaRPr lang="it-IT" sz="24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endParaRPr lang="it-IT" sz="24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it-IT" sz="2400" i="1" smtClean="0">
                        <a:solidFill>
                          <a:schemeClr val="tx1"/>
                        </a:solidFill>
                        <a:latin typeface="Cambria Math"/>
                      </a:rPr>
                      <m:t>𝐺𝑒𝑎𝑟𝑖𝑛𝑔</m:t>
                    </m:r>
                    <m:r>
                      <a:rPr lang="it-IT" sz="24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Debiti</m:t>
                        </m:r>
                        <m:r>
                          <a:rPr lang="it-IT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t-IT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finanziari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t-IT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Patrimonio</m:t>
                        </m:r>
                        <m:r>
                          <a:rPr lang="it-IT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t-IT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netto</m:t>
                        </m:r>
                      </m:den>
                    </m:f>
                  </m:oMath>
                </a14:m>
                <a:r>
                  <a:rPr lang="it-IT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20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espresso in numero di volte</a:t>
                </a:r>
              </a:p>
              <a:p>
                <a:r>
                  <a:rPr lang="it-IT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</a:p>
              <a:p>
                <a:r>
                  <a:rPr lang="it-IT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</a:p>
              <a:p>
                <a14:m>
                  <m:oMath xmlns:m="http://schemas.openxmlformats.org/officeDocument/2006/math">
                    <m:r>
                      <a:rPr lang="it-IT" sz="2400" i="1">
                        <a:solidFill>
                          <a:schemeClr val="tx1"/>
                        </a:solidFill>
                        <a:latin typeface="Cambria Math"/>
                      </a:rPr>
                      <m:t>𝐺𝑒𝑎𝑟𝑖𝑛𝑔</m:t>
                    </m:r>
                    <m:r>
                      <a:rPr lang="it-IT" sz="24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Posizione</m:t>
                        </m:r>
                        <m:r>
                          <a:rPr lang="it-IT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t-IT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finanziaria</m:t>
                        </m:r>
                        <m:r>
                          <a:rPr lang="it-IT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t-IT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netta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t-IT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Patrimonio</m:t>
                        </m:r>
                        <m:r>
                          <a:rPr lang="it-IT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t-IT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netto</m:t>
                        </m:r>
                      </m:den>
                    </m:f>
                  </m:oMath>
                </a14:m>
                <a:r>
                  <a:rPr lang="it-IT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it-IT" sz="20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espresso in numero di volte</a:t>
                </a:r>
              </a:p>
              <a:p>
                <a:r>
                  <a:rPr lang="it-IT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7" name="Rettango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86" y="2299887"/>
                <a:ext cx="8137112" cy="3937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306000" y="836613"/>
            <a:ext cx="81026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INDIPENDENZA FINANZIARIA FUNZIONALE E GEARING</a:t>
            </a:r>
            <a:endParaRPr lang="pl-PL" altLang="it-IT" sz="35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852586" y="6469447"/>
            <a:ext cx="2057400" cy="365125"/>
          </a:xfrm>
        </p:spPr>
        <p:txBody>
          <a:bodyPr/>
          <a:lstStyle/>
          <a:p>
            <a:fld id="{341EC1FB-F5DC-4712-9AFB-BB17EF98F339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38</a:t>
            </a:fld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38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Gruppo 9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CasellaDiTesto 11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p.22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572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23155" y="2452886"/>
            <a:ext cx="8569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dirty="0" smtClean="0">
                <a:solidFill>
                  <a:srgbClr val="C00000"/>
                </a:solidFill>
                <a:latin typeface="Arial"/>
                <a:cs typeface="Arial"/>
              </a:rPr>
              <a:t>Considerando </a:t>
            </a:r>
            <a:r>
              <a:rPr lang="it-IT" dirty="0">
                <a:solidFill>
                  <a:srgbClr val="C00000"/>
                </a:solidFill>
                <a:latin typeface="Arial"/>
                <a:cs typeface="Arial"/>
              </a:rPr>
              <a:t>l’indebitamento complessivo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329694"/>
              </p:ext>
            </p:extLst>
          </p:nvPr>
        </p:nvGraphicFramePr>
        <p:xfrm>
          <a:off x="395535" y="2870696"/>
          <a:ext cx="8116640" cy="142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14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78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359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34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79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Stato </a:t>
                      </a: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patrimoniale Alfa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Attivo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Passivo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2060"/>
                          </a:solidFill>
                          <a:effectLst/>
                        </a:rPr>
                        <a:t>   Euro</a:t>
                      </a:r>
                      <a:endParaRPr lang="it-IT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2060"/>
                          </a:solidFill>
                          <a:effectLst/>
                        </a:rPr>
                        <a:t>%</a:t>
                      </a:r>
                      <a:endParaRPr lang="it-IT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2060"/>
                          </a:solidFill>
                          <a:effectLst/>
                        </a:rPr>
                        <a:t>Patrimonio Netto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 smtClean="0">
                          <a:solidFill>
                            <a:srgbClr val="002060"/>
                          </a:solidFill>
                          <a:effectLst/>
                        </a:rPr>
                        <a:t>27.000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C00000"/>
                          </a:solidFill>
                          <a:effectLst/>
                        </a:rPr>
                        <a:t>32,1%</a:t>
                      </a:r>
                      <a:endParaRPr lang="it-IT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Immobilizzazioni immateriali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45.000</a:t>
                      </a: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2060"/>
                          </a:solidFill>
                          <a:effectLst/>
                        </a:rPr>
                        <a:t>Passività finanziarie (di breve e medio lungo termine)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 smtClean="0">
                          <a:solidFill>
                            <a:srgbClr val="002060"/>
                          </a:solidFill>
                          <a:effectLst/>
                        </a:rPr>
                        <a:t>41.000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Liquidità immediate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1.000</a:t>
                      </a: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Capitale investito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84.000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Capitale acquisito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84.000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100%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23155" y="4365104"/>
            <a:ext cx="8569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C00000"/>
                </a:solidFill>
                <a:latin typeface="Arial"/>
                <a:cs typeface="Arial"/>
              </a:rPr>
              <a:t>Considerando l’indebitamento complessivo</a:t>
            </a:r>
          </a:p>
          <a:p>
            <a:pPr>
              <a:defRPr/>
            </a:pPr>
            <a:endParaRPr lang="it-IT" u="sng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graphicFrame>
        <p:nvGraphicFramePr>
          <p:cNvPr id="18" name="Tabel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768129"/>
              </p:ext>
            </p:extLst>
          </p:nvPr>
        </p:nvGraphicFramePr>
        <p:xfrm>
          <a:off x="395536" y="4843115"/>
          <a:ext cx="8091239" cy="142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46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30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286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04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43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Stato </a:t>
                      </a: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patrimoniale Beta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Attivo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Passivo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2060"/>
                          </a:solidFill>
                          <a:effectLst/>
                        </a:rPr>
                        <a:t>   Euro</a:t>
                      </a:r>
                      <a:endParaRPr lang="it-IT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2060"/>
                          </a:solidFill>
                          <a:effectLst/>
                        </a:rPr>
                        <a:t>%</a:t>
                      </a:r>
                      <a:endParaRPr lang="it-IT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2060"/>
                          </a:solidFill>
                          <a:effectLst/>
                        </a:rPr>
                        <a:t>Patrimonio Netto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 smtClean="0">
                          <a:solidFill>
                            <a:srgbClr val="002060"/>
                          </a:solidFill>
                          <a:effectLst/>
                        </a:rPr>
                        <a:t>14.000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C00000"/>
                          </a:solidFill>
                          <a:effectLst/>
                        </a:rPr>
                        <a:t>16,6,7%</a:t>
                      </a:r>
                      <a:endParaRPr lang="it-IT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Immobilizzazioni immateriali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4.000</a:t>
                      </a: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2060"/>
                          </a:solidFill>
                          <a:effectLst/>
                        </a:rPr>
                        <a:t>Passività finanziarie (di breve e medio lungo termine)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 smtClean="0">
                          <a:solidFill>
                            <a:srgbClr val="002060"/>
                          </a:solidFill>
                          <a:effectLst/>
                        </a:rPr>
                        <a:t>22.000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Liquidità immediate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6.000</a:t>
                      </a: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Capitale investito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84.000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Capitale acquisito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84.000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100%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5091" name="Freccia in giù 5"/>
          <p:cNvSpPr>
            <a:spLocks noChangeArrowheads="1"/>
          </p:cNvSpPr>
          <p:nvPr/>
        </p:nvSpPr>
        <p:spPr bwMode="auto">
          <a:xfrm>
            <a:off x="8243888" y="2421136"/>
            <a:ext cx="288925" cy="431800"/>
          </a:xfrm>
          <a:prstGeom prst="downArrow">
            <a:avLst>
              <a:gd name="adj1" fmla="val 50000"/>
              <a:gd name="adj2" fmla="val 49817"/>
            </a:avLst>
          </a:prstGeom>
          <a:solidFill>
            <a:srgbClr val="89A927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85092" name="Freccia in giù 18"/>
          <p:cNvSpPr>
            <a:spLocks noChangeArrowheads="1"/>
          </p:cNvSpPr>
          <p:nvPr/>
        </p:nvSpPr>
        <p:spPr bwMode="auto">
          <a:xfrm>
            <a:off x="8243888" y="4404155"/>
            <a:ext cx="288925" cy="431800"/>
          </a:xfrm>
          <a:prstGeom prst="downArrow">
            <a:avLst>
              <a:gd name="adj1" fmla="val 50000"/>
              <a:gd name="adj2" fmla="val 49817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85093" name="Text Box 1028"/>
          <p:cNvSpPr txBox="1">
            <a:spLocks noChangeArrowheads="1"/>
          </p:cNvSpPr>
          <p:nvPr/>
        </p:nvSpPr>
        <p:spPr bwMode="auto">
          <a:xfrm>
            <a:off x="395536" y="1988518"/>
            <a:ext cx="835183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</a:rPr>
              <a:t>INDIPENDENZA FINANZIARIA – Valutazione da parte del professionista</a:t>
            </a:r>
          </a:p>
        </p:txBody>
      </p:sp>
      <p:sp>
        <p:nvSpPr>
          <p:cNvPr id="13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306000" y="836613"/>
            <a:ext cx="81026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cap="all" dirty="0">
                <a:solidFill>
                  <a:srgbClr val="3F5C58"/>
                </a:solidFill>
                <a:latin typeface="Century Gothic"/>
                <a:cs typeface="Century Gothic"/>
              </a:rPr>
              <a:t>Il concetto di performance patrimoniale</a:t>
            </a:r>
          </a:p>
        </p:txBody>
      </p:sp>
      <p:sp>
        <p:nvSpPr>
          <p:cNvPr id="15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39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Gruppo 13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CasellaDiTesto 16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p.23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5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250825" y="2132856"/>
            <a:ext cx="8642350" cy="4251999"/>
            <a:chOff x="250825" y="2277120"/>
            <a:chExt cx="8642350" cy="4251999"/>
          </a:xfrm>
        </p:grpSpPr>
        <p:sp>
          <p:nvSpPr>
            <p:cNvPr id="8195" name="Text Box 1028"/>
            <p:cNvSpPr txBox="1">
              <a:spLocks noChangeArrowheads="1"/>
            </p:cNvSpPr>
            <p:nvPr/>
          </p:nvSpPr>
          <p:spPr bwMode="auto">
            <a:xfrm>
              <a:off x="250825" y="2277120"/>
              <a:ext cx="8642350" cy="431800"/>
            </a:xfrm>
            <a:prstGeom prst="rect">
              <a:avLst/>
            </a:prstGeom>
            <a:noFill/>
            <a:ln w="28575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 smtClean="0">
                  <a:solidFill>
                    <a:srgbClr val="C00000"/>
                  </a:solidFill>
                  <a:cs typeface="Tahoma" panose="020B0604030504040204" pitchFamily="34" charset="0"/>
                </a:rPr>
                <a:t>L’ANALISI DI BILANCIO: PROFESSIONISTA – SISTEMA BANCARIO: FINALITÀ</a:t>
              </a:r>
              <a:endParaRPr lang="it-IT" altLang="it-IT" sz="1800" b="1" u="sng" dirty="0">
                <a:solidFill>
                  <a:srgbClr val="C00000"/>
                </a:solidFill>
              </a:endParaRPr>
            </a:p>
          </p:txBody>
        </p:sp>
        <p:sp>
          <p:nvSpPr>
            <p:cNvPr id="8197" name="CasellaDiTesto 23"/>
            <p:cNvSpPr txBox="1">
              <a:spLocks noChangeArrowheads="1"/>
            </p:cNvSpPr>
            <p:nvPr/>
          </p:nvSpPr>
          <p:spPr bwMode="auto">
            <a:xfrm>
              <a:off x="250825" y="3922713"/>
              <a:ext cx="4392613" cy="369332"/>
            </a:xfrm>
            <a:prstGeom prst="rect">
              <a:avLst/>
            </a:prstGeom>
            <a:noFill/>
            <a:ln w="28575" cmpd="sng">
              <a:solidFill>
                <a:srgbClr val="3F5C5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36000" rIns="360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800"/>
                <a:t>Professionista</a:t>
              </a:r>
            </a:p>
          </p:txBody>
        </p:sp>
        <p:sp>
          <p:nvSpPr>
            <p:cNvPr id="8198" name="CasellaDiTesto 25"/>
            <p:cNvSpPr txBox="1">
              <a:spLocks noChangeArrowheads="1"/>
            </p:cNvSpPr>
            <p:nvPr/>
          </p:nvSpPr>
          <p:spPr bwMode="auto">
            <a:xfrm>
              <a:off x="5292725" y="3924300"/>
              <a:ext cx="3600450" cy="369332"/>
            </a:xfrm>
            <a:prstGeom prst="rect">
              <a:avLst/>
            </a:prstGeom>
            <a:noFill/>
            <a:ln w="28575" cmpd="sng">
              <a:solidFill>
                <a:srgbClr val="3F5C5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800"/>
                <a:t>Sistema bancario</a:t>
              </a:r>
            </a:p>
          </p:txBody>
        </p:sp>
        <p:sp>
          <p:nvSpPr>
            <p:cNvPr id="8199" name="Text Box 1028"/>
            <p:cNvSpPr txBox="1">
              <a:spLocks noChangeArrowheads="1"/>
            </p:cNvSpPr>
            <p:nvPr/>
          </p:nvSpPr>
          <p:spPr bwMode="auto">
            <a:xfrm>
              <a:off x="250825" y="3141663"/>
              <a:ext cx="8642350" cy="431800"/>
            </a:xfrm>
            <a:prstGeom prst="rect">
              <a:avLst/>
            </a:prstGeom>
            <a:noFill/>
            <a:ln w="28575" cmpd="sng">
              <a:solidFill>
                <a:srgbClr val="3F5C5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dirty="0">
                  <a:solidFill>
                    <a:srgbClr val="C00000"/>
                  </a:solidFill>
                </a:rPr>
                <a:t>Monitorare le performance economiche, finanziarie e patrimoniali </a:t>
              </a:r>
            </a:p>
          </p:txBody>
        </p:sp>
        <p:sp>
          <p:nvSpPr>
            <p:cNvPr id="29" name="CasellaDiTesto 28"/>
            <p:cNvSpPr txBox="1"/>
            <p:nvPr/>
          </p:nvSpPr>
          <p:spPr>
            <a:xfrm rot="5400000">
              <a:off x="4461245" y="4233993"/>
              <a:ext cx="461665" cy="4128588"/>
            </a:xfrm>
            <a:prstGeom prst="rect">
              <a:avLst/>
            </a:prstGeom>
            <a:noFill/>
            <a:ln w="28575" cmpd="sng">
              <a:solidFill>
                <a:srgbClr val="3F5C58"/>
              </a:solidFill>
            </a:ln>
          </p:spPr>
          <p:txBody>
            <a:bodyPr vert="vert270">
              <a:spAutoFit/>
            </a:bodyPr>
            <a:lstStyle/>
            <a:p>
              <a:pPr algn="ctr">
                <a:defRPr/>
              </a:pPr>
              <a:r>
                <a:rPr lang="it-IT" b="1" cap="small" dirty="0" smtClean="0">
                  <a:solidFill>
                    <a:srgbClr val="C00000"/>
                  </a:solidFill>
                  <a:ea typeface="ＭＳ Ｐゴシック" panose="020B0600070205080204" pitchFamily="34" charset="-128"/>
                </a:rPr>
                <a:t>PARAMETRI DI ANALISI DIVERSI</a:t>
              </a:r>
              <a:endParaRPr lang="it-IT" b="1" cap="small" dirty="0">
                <a:solidFill>
                  <a:srgbClr val="C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8201" name="CasellaDiTesto 23"/>
            <p:cNvSpPr txBox="1">
              <a:spLocks noChangeArrowheads="1"/>
            </p:cNvSpPr>
            <p:nvPr/>
          </p:nvSpPr>
          <p:spPr bwMode="auto">
            <a:xfrm>
              <a:off x="684213" y="4468813"/>
              <a:ext cx="3959225" cy="1474787"/>
            </a:xfrm>
            <a:prstGeom prst="rect">
              <a:avLst/>
            </a:prstGeom>
            <a:noFill/>
            <a:ln w="28575" cmpd="sng">
              <a:solidFill>
                <a:srgbClr val="3F5C5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36000" rIns="36000">
              <a:spAutoFit/>
            </a:bodyPr>
            <a:lstStyle>
              <a:lvl1pPr marL="271463" indent="-2714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 typeface="Wingdings" charset="2"/>
                <a:buChar char="ü"/>
              </a:pPr>
              <a:r>
                <a:rPr lang="it-IT" altLang="it-IT" sz="1800" dirty="0"/>
                <a:t>Correttivi per migliorare la gestione</a:t>
              </a:r>
            </a:p>
            <a:p>
              <a:pPr>
                <a:spcBef>
                  <a:spcPct val="0"/>
                </a:spcBef>
                <a:buFont typeface="Wingdings" charset="2"/>
                <a:buChar char="ü"/>
              </a:pPr>
              <a:r>
                <a:rPr lang="it-IT" altLang="it-IT" sz="1800" dirty="0"/>
                <a:t>Info di bilancio (</a:t>
              </a:r>
              <a:r>
                <a:rPr lang="it-IT" altLang="it-IT" sz="1800" dirty="0" err="1"/>
                <a:t>Rel</a:t>
              </a:r>
              <a:r>
                <a:rPr lang="it-IT" altLang="it-IT" sz="1800" dirty="0"/>
                <a:t>. Gestione)</a:t>
              </a:r>
            </a:p>
            <a:p>
              <a:pPr>
                <a:spcBef>
                  <a:spcPct val="0"/>
                </a:spcBef>
                <a:buFont typeface="Wingdings" charset="2"/>
                <a:buChar char="ü"/>
              </a:pPr>
              <a:r>
                <a:rPr lang="it-IT" altLang="it-IT" sz="1800" dirty="0"/>
                <a:t>Controllare le informazioni di bilancio (relazione Revisore e Collegio sindacale </a:t>
              </a:r>
            </a:p>
          </p:txBody>
        </p:sp>
        <p:sp>
          <p:nvSpPr>
            <p:cNvPr id="3" name="Freccia angolare in su 2"/>
            <p:cNvSpPr/>
            <p:nvPr/>
          </p:nvSpPr>
          <p:spPr bwMode="auto">
            <a:xfrm rot="5400000">
              <a:off x="34925" y="4775200"/>
              <a:ext cx="649288" cy="217488"/>
            </a:xfrm>
            <a:prstGeom prst="bentUpArrow">
              <a:avLst/>
            </a:prstGeom>
            <a:solidFill>
              <a:srgbClr val="89A927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203" name="CasellaDiTesto 23"/>
            <p:cNvSpPr txBox="1">
              <a:spLocks noChangeArrowheads="1"/>
            </p:cNvSpPr>
            <p:nvPr/>
          </p:nvSpPr>
          <p:spPr bwMode="auto">
            <a:xfrm>
              <a:off x="5651500" y="4943475"/>
              <a:ext cx="2878138" cy="650875"/>
            </a:xfrm>
            <a:prstGeom prst="rect">
              <a:avLst/>
            </a:prstGeom>
            <a:noFill/>
            <a:ln w="28575" cmpd="sng">
              <a:solidFill>
                <a:srgbClr val="3F5C5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36000" rIns="36000">
              <a:spAutoFit/>
            </a:bodyPr>
            <a:lstStyle>
              <a:lvl1pPr marL="271463" indent="-2714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 typeface="Wingdings" charset="2"/>
                <a:buChar char="ü"/>
              </a:pPr>
              <a:r>
                <a:rPr lang="it-IT" altLang="it-IT" sz="1800" dirty="0"/>
                <a:t>Valutazione del merito creditizio</a:t>
              </a:r>
            </a:p>
          </p:txBody>
        </p:sp>
        <p:sp>
          <p:nvSpPr>
            <p:cNvPr id="8204" name="Freccia a destra 3"/>
            <p:cNvSpPr>
              <a:spLocks noChangeArrowheads="1"/>
            </p:cNvSpPr>
            <p:nvPr/>
          </p:nvSpPr>
          <p:spPr bwMode="auto">
            <a:xfrm rot="5400000">
              <a:off x="6910388" y="4489450"/>
              <a:ext cx="360362" cy="2555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89A927"/>
            </a:solidFill>
            <a:ln w="28575" cmpd="sng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rgbClr val="000000"/>
                </a:solidFill>
              </a:endParaRPr>
            </a:p>
          </p:txBody>
        </p:sp>
        <p:sp>
          <p:nvSpPr>
            <p:cNvPr id="8205" name="Freccia a destra 4"/>
            <p:cNvSpPr>
              <a:spLocks noChangeArrowheads="1"/>
            </p:cNvSpPr>
            <p:nvPr/>
          </p:nvSpPr>
          <p:spPr bwMode="auto">
            <a:xfrm rot="5400000">
              <a:off x="4382294" y="2665264"/>
              <a:ext cx="303213" cy="39052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89A927"/>
            </a:solidFill>
            <a:ln w="28575" cmpd="sng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rgbClr val="000000"/>
                </a:solidFill>
              </a:endParaRPr>
            </a:p>
          </p:txBody>
        </p:sp>
      </p:grpSp>
      <p:sp>
        <p:nvSpPr>
          <p:cNvPr id="13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306000" y="836613"/>
            <a:ext cx="81026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_tradnl" altLang="it-IT" sz="3500" dirty="0">
                <a:solidFill>
                  <a:srgbClr val="4D4D4D"/>
                </a:solidFill>
                <a:latin typeface="Century Gothic" panose="020B0502020202020204" pitchFamily="34" charset="0"/>
              </a:rPr>
              <a:t>RUOLO DEL PROFESSIONISTA NELLA COMUNICAZIONE BANCA-IMPRESA</a:t>
            </a:r>
            <a:endParaRPr lang="pt-BR" altLang="it-IT" sz="35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852586" y="6469447"/>
            <a:ext cx="2057400" cy="365125"/>
          </a:xfrm>
        </p:spPr>
        <p:txBody>
          <a:bodyPr/>
          <a:lstStyle/>
          <a:p>
            <a:fld id="{341EC1FB-F5DC-4712-9AFB-BB17EF98F339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4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8" name="Gruppo 17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CasellaDiTesto 19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p.5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461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23155" y="2452886"/>
            <a:ext cx="8569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dirty="0" smtClean="0">
                <a:solidFill>
                  <a:srgbClr val="C00000"/>
                </a:solidFill>
                <a:latin typeface="Arial"/>
                <a:cs typeface="Arial"/>
              </a:rPr>
              <a:t>Considerando </a:t>
            </a:r>
            <a:r>
              <a:rPr lang="it-IT" dirty="0">
                <a:solidFill>
                  <a:srgbClr val="C00000"/>
                </a:solidFill>
                <a:latin typeface="Arial"/>
                <a:cs typeface="Arial"/>
              </a:rPr>
              <a:t>l’indebitamento complessivo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23155" y="4365104"/>
            <a:ext cx="8569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C00000"/>
                </a:solidFill>
                <a:latin typeface="Arial"/>
                <a:cs typeface="Arial"/>
              </a:rPr>
              <a:t>Considerando l’indebitamento complessivo</a:t>
            </a:r>
          </a:p>
          <a:p>
            <a:pPr>
              <a:defRPr/>
            </a:pPr>
            <a:endParaRPr lang="it-IT" u="sng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85091" name="Freccia in giù 5"/>
          <p:cNvSpPr>
            <a:spLocks noChangeArrowheads="1"/>
          </p:cNvSpPr>
          <p:nvPr/>
        </p:nvSpPr>
        <p:spPr bwMode="auto">
          <a:xfrm>
            <a:off x="8243888" y="2421136"/>
            <a:ext cx="288925" cy="431800"/>
          </a:xfrm>
          <a:prstGeom prst="downArrow">
            <a:avLst>
              <a:gd name="adj1" fmla="val 50000"/>
              <a:gd name="adj2" fmla="val 49817"/>
            </a:avLst>
          </a:prstGeom>
          <a:solidFill>
            <a:srgbClr val="3F5C58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85092" name="Freccia in giù 18"/>
          <p:cNvSpPr>
            <a:spLocks noChangeArrowheads="1"/>
          </p:cNvSpPr>
          <p:nvPr/>
        </p:nvSpPr>
        <p:spPr bwMode="auto">
          <a:xfrm>
            <a:off x="8243888" y="4404155"/>
            <a:ext cx="288925" cy="431800"/>
          </a:xfrm>
          <a:prstGeom prst="downArrow">
            <a:avLst>
              <a:gd name="adj1" fmla="val 50000"/>
              <a:gd name="adj2" fmla="val 49817"/>
            </a:avLst>
          </a:prstGeom>
          <a:solidFill>
            <a:srgbClr val="89A927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85093" name="Text Box 1028"/>
          <p:cNvSpPr txBox="1">
            <a:spLocks noChangeArrowheads="1"/>
          </p:cNvSpPr>
          <p:nvPr/>
        </p:nvSpPr>
        <p:spPr bwMode="auto">
          <a:xfrm>
            <a:off x="395536" y="1988518"/>
            <a:ext cx="835183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</a:rPr>
              <a:t>INDIPENDENZA FINANZIARIA – Valutazione da parte del professionista</a:t>
            </a:r>
          </a:p>
        </p:txBody>
      </p:sp>
      <p:sp>
        <p:nvSpPr>
          <p:cNvPr id="13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306000" y="836613"/>
            <a:ext cx="81026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cap="all" dirty="0">
                <a:solidFill>
                  <a:srgbClr val="3F5C58"/>
                </a:solidFill>
                <a:latin typeface="Century Gothic"/>
                <a:cs typeface="Century Gothic"/>
              </a:rPr>
              <a:t>Il concetto di performance patrimoniale</a:t>
            </a:r>
          </a:p>
        </p:txBody>
      </p:sp>
      <p:graphicFrame>
        <p:nvGraphicFramePr>
          <p:cNvPr id="16" name="Tabel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166923"/>
              </p:ext>
            </p:extLst>
          </p:nvPr>
        </p:nvGraphicFramePr>
        <p:xfrm>
          <a:off x="395535" y="2870696"/>
          <a:ext cx="8116640" cy="142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14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78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359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34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79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Stato </a:t>
                      </a: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patrimoniale Alfa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Attivo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Passivo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2060"/>
                          </a:solidFill>
                          <a:effectLst/>
                        </a:rPr>
                        <a:t>   Euro</a:t>
                      </a:r>
                      <a:endParaRPr lang="it-IT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2060"/>
                          </a:solidFill>
                          <a:effectLst/>
                        </a:rPr>
                        <a:t>%</a:t>
                      </a:r>
                      <a:endParaRPr lang="it-IT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2060"/>
                          </a:solidFill>
                          <a:effectLst/>
                        </a:rPr>
                        <a:t>Patrimonio Netto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 smtClean="0">
                          <a:solidFill>
                            <a:srgbClr val="002060"/>
                          </a:solidFill>
                          <a:effectLst/>
                        </a:rPr>
                        <a:t>27.000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C00000"/>
                          </a:solidFill>
                          <a:effectLst/>
                        </a:rPr>
                        <a:t>39,7%</a:t>
                      </a:r>
                      <a:endParaRPr lang="it-IT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Immobilizzazioni immateriali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45.000</a:t>
                      </a: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2060"/>
                          </a:solidFill>
                          <a:effectLst/>
                        </a:rPr>
                        <a:t>Passività finanziarie (di breve e medio lungo termine)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 smtClean="0">
                          <a:solidFill>
                            <a:srgbClr val="002060"/>
                          </a:solidFill>
                          <a:effectLst/>
                        </a:rPr>
                        <a:t>41.000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Liquidità immediate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1.000</a:t>
                      </a: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Capitale investito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84.000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Capitale acquisito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84.000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100%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7" name="Tabel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552765"/>
              </p:ext>
            </p:extLst>
          </p:nvPr>
        </p:nvGraphicFramePr>
        <p:xfrm>
          <a:off x="395536" y="4840313"/>
          <a:ext cx="8091239" cy="142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46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30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286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04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43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Stato </a:t>
                      </a: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patrimoniale Beta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Attivo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Passivo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2060"/>
                          </a:solidFill>
                          <a:effectLst/>
                        </a:rPr>
                        <a:t>   Euro</a:t>
                      </a:r>
                      <a:endParaRPr lang="it-IT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2060"/>
                          </a:solidFill>
                          <a:effectLst/>
                        </a:rPr>
                        <a:t>%</a:t>
                      </a:r>
                      <a:endParaRPr lang="it-IT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2060"/>
                          </a:solidFill>
                          <a:effectLst/>
                        </a:rPr>
                        <a:t>Patrimonio Netto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 smtClean="0">
                          <a:solidFill>
                            <a:srgbClr val="002060"/>
                          </a:solidFill>
                          <a:effectLst/>
                        </a:rPr>
                        <a:t>14.000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C00000"/>
                          </a:solidFill>
                          <a:effectLst/>
                        </a:rPr>
                        <a:t>38,9%</a:t>
                      </a:r>
                      <a:endParaRPr lang="it-IT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Immobilizzazioni immateriali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4.000</a:t>
                      </a: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2060"/>
                          </a:solidFill>
                          <a:effectLst/>
                        </a:rPr>
                        <a:t>Passività finanziarie (di breve e medio lungo termine)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 smtClean="0">
                          <a:solidFill>
                            <a:srgbClr val="002060"/>
                          </a:solidFill>
                          <a:effectLst/>
                        </a:rPr>
                        <a:t>22.000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Liquidità immediate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6.000</a:t>
                      </a: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Capitale investito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84.000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Capitale acquisito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84.000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100%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9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40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Gruppo 13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CasellaDiTesto 17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p.23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765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23155" y="2452886"/>
            <a:ext cx="8569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C00000"/>
                </a:solidFill>
                <a:latin typeface="Arial"/>
                <a:cs typeface="Arial"/>
              </a:rPr>
              <a:t>Considerando i debiti finanziari NETTI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23155" y="4365104"/>
            <a:ext cx="8569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C00000"/>
                </a:solidFill>
                <a:latin typeface="Arial"/>
                <a:cs typeface="Arial"/>
              </a:rPr>
              <a:t>Considerando i debiti finanziari </a:t>
            </a:r>
            <a:r>
              <a:rPr lang="it-IT" dirty="0" smtClean="0">
                <a:solidFill>
                  <a:srgbClr val="C00000"/>
                </a:solidFill>
                <a:latin typeface="Arial"/>
                <a:cs typeface="Arial"/>
              </a:rPr>
              <a:t>NETTI</a:t>
            </a:r>
            <a:endParaRPr lang="it-IT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85091" name="Freccia in giù 5"/>
          <p:cNvSpPr>
            <a:spLocks noChangeArrowheads="1"/>
          </p:cNvSpPr>
          <p:nvPr/>
        </p:nvSpPr>
        <p:spPr bwMode="auto">
          <a:xfrm>
            <a:off x="8243888" y="2421136"/>
            <a:ext cx="288925" cy="431800"/>
          </a:xfrm>
          <a:prstGeom prst="downArrow">
            <a:avLst>
              <a:gd name="adj1" fmla="val 50000"/>
              <a:gd name="adj2" fmla="val 49817"/>
            </a:avLst>
          </a:prstGeom>
          <a:solidFill>
            <a:srgbClr val="6AB1E2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85092" name="Freccia in giù 18"/>
          <p:cNvSpPr>
            <a:spLocks noChangeArrowheads="1"/>
          </p:cNvSpPr>
          <p:nvPr/>
        </p:nvSpPr>
        <p:spPr bwMode="auto">
          <a:xfrm>
            <a:off x="8243888" y="4404155"/>
            <a:ext cx="288925" cy="431800"/>
          </a:xfrm>
          <a:prstGeom prst="downArrow">
            <a:avLst>
              <a:gd name="adj1" fmla="val 50000"/>
              <a:gd name="adj2" fmla="val 49817"/>
            </a:avLst>
          </a:prstGeom>
          <a:solidFill>
            <a:srgbClr val="3F5C58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85093" name="Text Box 1028"/>
          <p:cNvSpPr txBox="1">
            <a:spLocks noChangeArrowheads="1"/>
          </p:cNvSpPr>
          <p:nvPr/>
        </p:nvSpPr>
        <p:spPr bwMode="auto">
          <a:xfrm>
            <a:off x="395536" y="1988518"/>
            <a:ext cx="835183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</a:rPr>
              <a:t>INDIPENDENZA FINANZIARIA – Valutazione da parte del professionista</a:t>
            </a:r>
          </a:p>
        </p:txBody>
      </p:sp>
      <p:sp>
        <p:nvSpPr>
          <p:cNvPr id="13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306000" y="836613"/>
            <a:ext cx="81026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cap="all" dirty="0">
                <a:solidFill>
                  <a:srgbClr val="3F5C58"/>
                </a:solidFill>
                <a:latin typeface="Century Gothic"/>
                <a:cs typeface="Century Gothic"/>
              </a:rPr>
              <a:t>Il concetto di performance patrimoniale</a:t>
            </a:r>
          </a:p>
        </p:txBody>
      </p:sp>
      <p:graphicFrame>
        <p:nvGraphicFramePr>
          <p:cNvPr id="18" name="Tabel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222545"/>
              </p:ext>
            </p:extLst>
          </p:nvPr>
        </p:nvGraphicFramePr>
        <p:xfrm>
          <a:off x="395536" y="2870696"/>
          <a:ext cx="8116193" cy="142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13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77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358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33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78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Stato </a:t>
                      </a: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patrimoniale Alfa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Attivo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Passivo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2060"/>
                          </a:solidFill>
                          <a:effectLst/>
                        </a:rPr>
                        <a:t>   Euro</a:t>
                      </a:r>
                      <a:endParaRPr lang="it-IT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2060"/>
                          </a:solidFill>
                          <a:effectLst/>
                        </a:rPr>
                        <a:t>%</a:t>
                      </a:r>
                      <a:endParaRPr lang="it-IT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2060"/>
                          </a:solidFill>
                          <a:effectLst/>
                        </a:rPr>
                        <a:t>Patrimonio Netto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 smtClean="0">
                          <a:solidFill>
                            <a:srgbClr val="002060"/>
                          </a:solidFill>
                          <a:effectLst/>
                        </a:rPr>
                        <a:t>27.000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C00000"/>
                          </a:solidFill>
                          <a:effectLst/>
                        </a:rPr>
                        <a:t>40,3%</a:t>
                      </a:r>
                      <a:endParaRPr lang="it-IT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Immobilizzazioni immateriali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45.000</a:t>
                      </a: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2060"/>
                          </a:solidFill>
                          <a:effectLst/>
                        </a:rPr>
                        <a:t>Passività finanziarie (di breve e medio lungo termine)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 smtClean="0">
                          <a:solidFill>
                            <a:srgbClr val="002060"/>
                          </a:solidFill>
                          <a:effectLst/>
                        </a:rPr>
                        <a:t>41.000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Liquidità immediate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1.000</a:t>
                      </a: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Capitale investito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84.000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Capitale acquisito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84.000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100%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9" name="Tabel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841275"/>
              </p:ext>
            </p:extLst>
          </p:nvPr>
        </p:nvGraphicFramePr>
        <p:xfrm>
          <a:off x="395537" y="4839487"/>
          <a:ext cx="8090792" cy="142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45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9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285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04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43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Stato </a:t>
                      </a: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patrimoniale Beta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Attivo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Passivo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2060"/>
                          </a:solidFill>
                          <a:effectLst/>
                        </a:rPr>
                        <a:t>   Euro</a:t>
                      </a:r>
                      <a:endParaRPr lang="it-IT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2060"/>
                          </a:solidFill>
                          <a:effectLst/>
                        </a:rPr>
                        <a:t>%</a:t>
                      </a:r>
                      <a:endParaRPr lang="it-IT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2060"/>
                          </a:solidFill>
                          <a:effectLst/>
                        </a:rPr>
                        <a:t>Patrimonio Netto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 smtClean="0">
                          <a:solidFill>
                            <a:srgbClr val="002060"/>
                          </a:solidFill>
                          <a:effectLst/>
                        </a:rPr>
                        <a:t>14.000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C00000"/>
                          </a:solidFill>
                          <a:effectLst/>
                        </a:rPr>
                        <a:t>46,7%</a:t>
                      </a:r>
                      <a:endParaRPr lang="it-IT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Immobilizzazioni immateriali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4.000</a:t>
                      </a: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2060"/>
                          </a:solidFill>
                          <a:effectLst/>
                        </a:rPr>
                        <a:t>Passività finanziarie (di breve e medio lungo termine)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 smtClean="0">
                          <a:solidFill>
                            <a:srgbClr val="002060"/>
                          </a:solidFill>
                          <a:effectLst/>
                        </a:rPr>
                        <a:t>22.000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Liquidità immediate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6.000</a:t>
                      </a: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Capitale investito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84.000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Capitale acquisito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84.000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100%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0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41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Gruppo 13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CasellaDiTesto 15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p.24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881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23155" y="2452886"/>
            <a:ext cx="8569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C00000"/>
                </a:solidFill>
                <a:latin typeface="Arial"/>
                <a:cs typeface="Arial"/>
              </a:rPr>
              <a:t>Considerando i debiti finanziari netti e le </a:t>
            </a:r>
            <a:r>
              <a:rPr lang="it-IT" dirty="0" err="1">
                <a:solidFill>
                  <a:srgbClr val="C00000"/>
                </a:solidFill>
                <a:latin typeface="Arial"/>
                <a:cs typeface="Arial"/>
              </a:rPr>
              <a:t>immob</a:t>
            </a:r>
            <a:r>
              <a:rPr lang="it-IT" dirty="0">
                <a:solidFill>
                  <a:srgbClr val="C00000"/>
                </a:solidFill>
                <a:latin typeface="Arial"/>
                <a:cs typeface="Arial"/>
              </a:rPr>
              <a:t>. immateriali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23155" y="4365104"/>
            <a:ext cx="8569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C00000"/>
                </a:solidFill>
                <a:latin typeface="Arial"/>
                <a:cs typeface="Arial"/>
              </a:rPr>
              <a:t>Considerando i debiti finanziari netti e le </a:t>
            </a:r>
            <a:r>
              <a:rPr lang="it-IT" dirty="0" err="1">
                <a:solidFill>
                  <a:srgbClr val="C00000"/>
                </a:solidFill>
                <a:latin typeface="Arial"/>
                <a:cs typeface="Arial"/>
              </a:rPr>
              <a:t>immob</a:t>
            </a:r>
            <a:r>
              <a:rPr lang="it-IT" dirty="0">
                <a:solidFill>
                  <a:srgbClr val="C00000"/>
                </a:solidFill>
                <a:latin typeface="Arial"/>
                <a:cs typeface="Arial"/>
              </a:rPr>
              <a:t>. immateriali</a:t>
            </a:r>
          </a:p>
        </p:txBody>
      </p:sp>
      <p:sp>
        <p:nvSpPr>
          <p:cNvPr id="85091" name="Freccia in giù 5"/>
          <p:cNvSpPr>
            <a:spLocks noChangeArrowheads="1"/>
          </p:cNvSpPr>
          <p:nvPr/>
        </p:nvSpPr>
        <p:spPr bwMode="auto">
          <a:xfrm>
            <a:off x="8243888" y="2421136"/>
            <a:ext cx="288925" cy="431800"/>
          </a:xfrm>
          <a:prstGeom prst="downArrow">
            <a:avLst>
              <a:gd name="adj1" fmla="val 50000"/>
              <a:gd name="adj2" fmla="val 49817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85092" name="Freccia in giù 18"/>
          <p:cNvSpPr>
            <a:spLocks noChangeArrowheads="1"/>
          </p:cNvSpPr>
          <p:nvPr/>
        </p:nvSpPr>
        <p:spPr bwMode="auto">
          <a:xfrm>
            <a:off x="8243888" y="4404155"/>
            <a:ext cx="288925" cy="431800"/>
          </a:xfrm>
          <a:prstGeom prst="downArrow">
            <a:avLst>
              <a:gd name="adj1" fmla="val 50000"/>
              <a:gd name="adj2" fmla="val 49817"/>
            </a:avLst>
          </a:prstGeom>
          <a:solidFill>
            <a:srgbClr val="89A927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85093" name="Text Box 1028"/>
          <p:cNvSpPr txBox="1">
            <a:spLocks noChangeArrowheads="1"/>
          </p:cNvSpPr>
          <p:nvPr/>
        </p:nvSpPr>
        <p:spPr bwMode="auto">
          <a:xfrm>
            <a:off x="395536" y="1988518"/>
            <a:ext cx="835183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</a:rPr>
              <a:t>INDIPENDENZA FINANZIARIA – Valutazione da parte del professionista</a:t>
            </a:r>
          </a:p>
        </p:txBody>
      </p:sp>
      <p:sp>
        <p:nvSpPr>
          <p:cNvPr id="13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306000" y="836613"/>
            <a:ext cx="81026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cap="all" dirty="0">
                <a:solidFill>
                  <a:srgbClr val="3F5C58"/>
                </a:solidFill>
                <a:latin typeface="Century Gothic"/>
                <a:cs typeface="Century Gothic"/>
              </a:rPr>
              <a:t>Il concetto di performance patrimoniale</a:t>
            </a:r>
          </a:p>
        </p:txBody>
      </p:sp>
      <p:graphicFrame>
        <p:nvGraphicFramePr>
          <p:cNvPr id="15" name="Tabel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472609"/>
              </p:ext>
            </p:extLst>
          </p:nvPr>
        </p:nvGraphicFramePr>
        <p:xfrm>
          <a:off x="395537" y="2870696"/>
          <a:ext cx="8116638" cy="142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14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78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359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34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79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Stato </a:t>
                      </a: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patrimoniale Alfa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Attivo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Passivo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2060"/>
                          </a:solidFill>
                          <a:effectLst/>
                        </a:rPr>
                        <a:t>   Euro</a:t>
                      </a:r>
                      <a:endParaRPr lang="it-IT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2060"/>
                          </a:solidFill>
                          <a:effectLst/>
                        </a:rPr>
                        <a:t>%</a:t>
                      </a:r>
                      <a:endParaRPr lang="it-IT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2060"/>
                          </a:solidFill>
                          <a:effectLst/>
                        </a:rPr>
                        <a:t>Patrimonio Netto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 smtClean="0">
                          <a:solidFill>
                            <a:srgbClr val="002060"/>
                          </a:solidFill>
                          <a:effectLst/>
                        </a:rPr>
                        <a:t>27.000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C00000"/>
                          </a:solidFill>
                          <a:effectLst/>
                        </a:rPr>
                        <a:t>NEG</a:t>
                      </a:r>
                      <a:endParaRPr lang="it-IT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Immobilizzazioni immateriali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45.000</a:t>
                      </a: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2060"/>
                          </a:solidFill>
                          <a:effectLst/>
                        </a:rPr>
                        <a:t>Passività finanziarie (di breve e medio lungo termine)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 smtClean="0">
                          <a:solidFill>
                            <a:srgbClr val="002060"/>
                          </a:solidFill>
                          <a:effectLst/>
                        </a:rPr>
                        <a:t>41.000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Liquidità immediate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1.000</a:t>
                      </a: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Capitale investito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84.000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Capitale acquisito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84.000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100%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7" name="Tabel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949502"/>
              </p:ext>
            </p:extLst>
          </p:nvPr>
        </p:nvGraphicFramePr>
        <p:xfrm>
          <a:off x="395538" y="4797152"/>
          <a:ext cx="8091237" cy="142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46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30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286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04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43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Stato </a:t>
                      </a: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patrimoniale Beta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Attivo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Passivo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2060"/>
                          </a:solidFill>
                          <a:effectLst/>
                        </a:rPr>
                        <a:t>   Euro</a:t>
                      </a:r>
                      <a:endParaRPr lang="it-IT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2060"/>
                          </a:solidFill>
                          <a:effectLst/>
                        </a:rPr>
                        <a:t>%</a:t>
                      </a:r>
                      <a:endParaRPr lang="it-IT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2060"/>
                          </a:solidFill>
                          <a:effectLst/>
                        </a:rPr>
                        <a:t>Patrimonio Netto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 smtClean="0">
                          <a:solidFill>
                            <a:srgbClr val="002060"/>
                          </a:solidFill>
                          <a:effectLst/>
                        </a:rPr>
                        <a:t>14.000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C00000"/>
                          </a:solidFill>
                          <a:effectLst/>
                        </a:rPr>
                        <a:t>38,5%</a:t>
                      </a:r>
                      <a:endParaRPr lang="it-IT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Immobilizzazioni immateriali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4.000</a:t>
                      </a: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2060"/>
                          </a:solidFill>
                          <a:effectLst/>
                        </a:rPr>
                        <a:t>Passività finanziarie (di breve e medio lungo termine)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 smtClean="0">
                          <a:solidFill>
                            <a:srgbClr val="002060"/>
                          </a:solidFill>
                          <a:effectLst/>
                        </a:rPr>
                        <a:t>22.000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Liquidità immediate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6.000</a:t>
                      </a: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it-IT" sz="11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Capitale investito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84.000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Capitale acquisito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002060"/>
                          </a:solidFill>
                          <a:effectLst/>
                        </a:rPr>
                        <a:t>84.000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</a:rPr>
                        <a:t>100%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0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42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Gruppo 13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CasellaDiTesto 17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p.24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46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028"/>
          <p:cNvSpPr txBox="1">
            <a:spLocks noChangeArrowheads="1"/>
          </p:cNvSpPr>
          <p:nvPr/>
        </p:nvSpPr>
        <p:spPr bwMode="auto">
          <a:xfrm>
            <a:off x="755724" y="1700808"/>
            <a:ext cx="7632700" cy="36036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Arial"/>
                <a:cs typeface="Arial"/>
              </a:rPr>
              <a:t>PLUSVALENZE LATENTI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755724" y="5285780"/>
            <a:ext cx="7632700" cy="8191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 algn="ctr" eaLnBrk="1" hangingPunct="1">
              <a:buSzPct val="80000"/>
              <a:buFontTx/>
              <a:buNone/>
              <a:defRPr/>
            </a:pPr>
            <a:r>
              <a:rPr lang="it-IT" sz="1800" kern="0" dirty="0" smtClean="0">
                <a:solidFill>
                  <a:srgbClr val="C00000"/>
                </a:solidFill>
                <a:latin typeface="Arial"/>
                <a:cs typeface="Arial"/>
              </a:rPr>
              <a:t>Il valore del patrimonio eventualmente incrementato non viene usato per i calcoli degli indicatori del bilancio</a:t>
            </a:r>
          </a:p>
        </p:txBody>
      </p:sp>
      <p:sp>
        <p:nvSpPr>
          <p:cNvPr id="69637" name="CasellaDiTesto 5"/>
          <p:cNvSpPr txBox="1">
            <a:spLocks noChangeArrowheads="1"/>
          </p:cNvSpPr>
          <p:nvPr/>
        </p:nvSpPr>
        <p:spPr bwMode="auto">
          <a:xfrm>
            <a:off x="755724" y="2340000"/>
            <a:ext cx="76327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Arial"/>
                <a:cs typeface="Arial"/>
              </a:rPr>
              <a:t>Nelle valutazioni della consistenza patrimoniale il patrimonio netto può essere incrementato «</a:t>
            </a:r>
            <a:r>
              <a:rPr lang="it-IT" altLang="it-IT" sz="1800" dirty="0" err="1">
                <a:solidFill>
                  <a:srgbClr val="C00000"/>
                </a:solidFill>
                <a:latin typeface="Arial"/>
                <a:cs typeface="Arial"/>
              </a:rPr>
              <a:t>extracontabilmente</a:t>
            </a:r>
            <a:r>
              <a:rPr lang="it-IT" altLang="it-IT" sz="1800" dirty="0">
                <a:latin typeface="Arial"/>
                <a:cs typeface="Arial"/>
              </a:rPr>
              <a:t>» in presenza di </a:t>
            </a:r>
            <a:r>
              <a:rPr lang="it-IT" altLang="it-IT" sz="1800" dirty="0">
                <a:solidFill>
                  <a:srgbClr val="C00000"/>
                </a:solidFill>
                <a:latin typeface="Arial"/>
                <a:cs typeface="Arial"/>
              </a:rPr>
              <a:t>plusvalenze latenti</a:t>
            </a:r>
          </a:p>
        </p:txBody>
      </p:sp>
      <p:sp>
        <p:nvSpPr>
          <p:cNvPr id="69638" name="CasellaDiTesto 6"/>
          <p:cNvSpPr txBox="1">
            <a:spLocks noChangeArrowheads="1"/>
          </p:cNvSpPr>
          <p:nvPr/>
        </p:nvSpPr>
        <p:spPr bwMode="auto">
          <a:xfrm>
            <a:off x="755724" y="3645024"/>
            <a:ext cx="3744913" cy="369332"/>
          </a:xfrm>
          <a:prstGeom prst="rect">
            <a:avLst/>
          </a:prstGeom>
          <a:noFill/>
          <a:ln w="28575" cmpd="sng">
            <a:solidFill>
              <a:srgbClr val="3F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/>
                <a:cs typeface="Arial"/>
              </a:rPr>
              <a:t>Plusvalenze latenti più ricorrenti</a:t>
            </a:r>
            <a:endParaRPr lang="it-IT" altLang="it-IT" sz="18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9639" name="CasellaDiTesto 8"/>
          <p:cNvSpPr txBox="1">
            <a:spLocks noChangeArrowheads="1"/>
          </p:cNvSpPr>
          <p:nvPr/>
        </p:nvSpPr>
        <p:spPr bwMode="auto">
          <a:xfrm>
            <a:off x="5508699" y="3645024"/>
            <a:ext cx="2879725" cy="369332"/>
          </a:xfrm>
          <a:prstGeom prst="rect">
            <a:avLst/>
          </a:prstGeom>
          <a:noFill/>
          <a:ln w="28575" cmpd="sng">
            <a:solidFill>
              <a:srgbClr val="3F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/>
                <a:cs typeface="Arial"/>
              </a:rPr>
              <a:t>IMMOBILI</a:t>
            </a:r>
            <a:endParaRPr lang="it-IT" altLang="it-IT" sz="18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9640" name="CasellaDiTesto 9"/>
          <p:cNvSpPr txBox="1">
            <a:spLocks noChangeArrowheads="1"/>
          </p:cNvSpPr>
          <p:nvPr/>
        </p:nvSpPr>
        <p:spPr bwMode="auto">
          <a:xfrm>
            <a:off x="755724" y="4489916"/>
            <a:ext cx="3744913" cy="369332"/>
          </a:xfrm>
          <a:prstGeom prst="rect">
            <a:avLst/>
          </a:prstGeom>
          <a:noFill/>
          <a:ln w="28575" cmpd="sng">
            <a:solidFill>
              <a:srgbClr val="3F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/>
                <a:cs typeface="Arial"/>
              </a:rPr>
              <a:t>Modalità di determinazione</a:t>
            </a:r>
            <a:endParaRPr lang="it-IT" altLang="it-IT" sz="18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9641" name="CasellaDiTesto 10"/>
          <p:cNvSpPr txBox="1">
            <a:spLocks noChangeArrowheads="1"/>
          </p:cNvSpPr>
          <p:nvPr/>
        </p:nvSpPr>
        <p:spPr bwMode="auto">
          <a:xfrm>
            <a:off x="5508699" y="4351417"/>
            <a:ext cx="2879725" cy="646331"/>
          </a:xfrm>
          <a:prstGeom prst="rect">
            <a:avLst/>
          </a:prstGeom>
          <a:noFill/>
          <a:ln w="28575" cmpd="sng">
            <a:solidFill>
              <a:srgbClr val="3F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/>
                <a:cs typeface="Arial"/>
              </a:rPr>
              <a:t>Agenzia del territorio (www.agenziaentrate.it)</a:t>
            </a:r>
            <a:endParaRPr lang="it-IT" altLang="it-IT" sz="18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9642" name="Freccia in giù 11"/>
          <p:cNvSpPr>
            <a:spLocks noChangeArrowheads="1"/>
          </p:cNvSpPr>
          <p:nvPr/>
        </p:nvSpPr>
        <p:spPr bwMode="auto">
          <a:xfrm rot="-5400000">
            <a:off x="4823692" y="3645540"/>
            <a:ext cx="360363" cy="368300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89A927"/>
          </a:solidFill>
          <a:ln w="28575" cmpd="sng" algn="ctr">
            <a:noFill/>
            <a:round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9643" name="Freccia in giù 12"/>
          <p:cNvSpPr>
            <a:spLocks noChangeArrowheads="1"/>
          </p:cNvSpPr>
          <p:nvPr/>
        </p:nvSpPr>
        <p:spPr bwMode="auto">
          <a:xfrm rot="-5400000">
            <a:off x="4824486" y="4490432"/>
            <a:ext cx="358775" cy="368300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89A927"/>
          </a:solidFill>
          <a:ln w="28575" cmpd="sng" algn="ctr">
            <a:noFill/>
            <a:round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306000" y="836613"/>
            <a:ext cx="81026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FATTORI MITIGANTI</a:t>
            </a:r>
            <a:endParaRPr lang="pl-PL" altLang="it-IT" sz="35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852586" y="6469447"/>
            <a:ext cx="2057400" cy="365125"/>
          </a:xfrm>
        </p:spPr>
        <p:txBody>
          <a:bodyPr/>
          <a:lstStyle/>
          <a:p>
            <a:fld id="{341EC1FB-F5DC-4712-9AFB-BB17EF98F339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43</a:t>
            </a:fld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43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" name="Gruppo 15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CasellaDiTesto 17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p.25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38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CasellaDiTesto 3"/>
          <p:cNvSpPr txBox="1">
            <a:spLocks noChangeArrowheads="1"/>
          </p:cNvSpPr>
          <p:nvPr/>
        </p:nvSpPr>
        <p:spPr bwMode="auto">
          <a:xfrm>
            <a:off x="323528" y="1700808"/>
            <a:ext cx="8496300" cy="36933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C00000"/>
                </a:solidFill>
              </a:rPr>
              <a:t>Il patrimonio netto utilizzato dal sistema </a:t>
            </a:r>
            <a:r>
              <a:rPr lang="it-IT" altLang="it-IT" sz="1800" dirty="0" smtClean="0">
                <a:solidFill>
                  <a:srgbClr val="C00000"/>
                </a:solidFill>
              </a:rPr>
              <a:t>bancario è </a:t>
            </a:r>
            <a:r>
              <a:rPr lang="it-IT" altLang="it-IT" sz="1800" dirty="0">
                <a:solidFill>
                  <a:srgbClr val="C00000"/>
                </a:solidFill>
              </a:rPr>
              <a:t>pertanto «rettificato» da</a:t>
            </a:r>
          </a:p>
        </p:txBody>
      </p:sp>
      <p:sp>
        <p:nvSpPr>
          <p:cNvPr id="70660" name="CasellaDiTesto 4"/>
          <p:cNvSpPr txBox="1">
            <a:spLocks noChangeArrowheads="1"/>
          </p:cNvSpPr>
          <p:nvPr/>
        </p:nvSpPr>
        <p:spPr bwMode="auto">
          <a:xfrm>
            <a:off x="396553" y="2222861"/>
            <a:ext cx="7272338" cy="286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sz="1800" dirty="0"/>
              <a:t>Crediti verso soci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sz="1800" dirty="0"/>
              <a:t>Dividendi deliberati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sz="1800" dirty="0"/>
              <a:t>Immobilizzazioni immateriali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it-IT" altLang="it-IT" sz="1800" dirty="0" smtClean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it-IT" altLang="it-IT" sz="1800" dirty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sz="1800" dirty="0"/>
              <a:t>Plusvalenze latenti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sz="1800" dirty="0"/>
              <a:t>Beni extra-aziendale dei soci (società di persone)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altLang="it-IT" sz="1800" dirty="0"/>
              <a:t>Garanzie prestate dai soci alla società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it-IT" altLang="it-IT" sz="1800" dirty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it-IT" altLang="it-IT" sz="1800" dirty="0"/>
          </a:p>
        </p:txBody>
      </p:sp>
      <p:sp>
        <p:nvSpPr>
          <p:cNvPr id="70661" name="Rettangolo 7"/>
          <p:cNvSpPr>
            <a:spLocks noChangeArrowheads="1"/>
          </p:cNvSpPr>
          <p:nvPr/>
        </p:nvSpPr>
        <p:spPr bwMode="auto">
          <a:xfrm>
            <a:off x="396553" y="2254611"/>
            <a:ext cx="6119663" cy="933669"/>
          </a:xfrm>
          <a:prstGeom prst="rect">
            <a:avLst/>
          </a:prstGeom>
          <a:noFill/>
          <a:ln w="28575" cmpd="sng" algn="ctr">
            <a:solidFill>
              <a:srgbClr val="3F5C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</a:endParaRPr>
          </a:p>
        </p:txBody>
      </p:sp>
      <p:sp>
        <p:nvSpPr>
          <p:cNvPr id="70662" name="Rettangolo 8"/>
          <p:cNvSpPr>
            <a:spLocks noChangeArrowheads="1"/>
          </p:cNvSpPr>
          <p:nvPr/>
        </p:nvSpPr>
        <p:spPr bwMode="auto">
          <a:xfrm>
            <a:off x="396553" y="3514466"/>
            <a:ext cx="6119663" cy="1187450"/>
          </a:xfrm>
          <a:prstGeom prst="rect">
            <a:avLst/>
          </a:prstGeom>
          <a:noFill/>
          <a:ln w="28575" cmpd="sng" algn="ctr">
            <a:solidFill>
              <a:srgbClr val="3F5C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</a:endParaRPr>
          </a:p>
        </p:txBody>
      </p:sp>
      <p:sp>
        <p:nvSpPr>
          <p:cNvPr id="70664" name="CasellaDiTesto 10"/>
          <p:cNvSpPr txBox="1">
            <a:spLocks noChangeArrowheads="1"/>
          </p:cNvSpPr>
          <p:nvPr/>
        </p:nvSpPr>
        <p:spPr bwMode="auto">
          <a:xfrm>
            <a:off x="323528" y="5363924"/>
            <a:ext cx="8497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</a:rPr>
              <a:t>PATRIMONIO RESPONSABILE</a:t>
            </a:r>
          </a:p>
        </p:txBody>
      </p:sp>
      <p:sp>
        <p:nvSpPr>
          <p:cNvPr id="70665" name="Freccia in giù 11"/>
          <p:cNvSpPr>
            <a:spLocks noChangeArrowheads="1"/>
          </p:cNvSpPr>
          <p:nvPr/>
        </p:nvSpPr>
        <p:spPr bwMode="auto">
          <a:xfrm>
            <a:off x="4355976" y="4869160"/>
            <a:ext cx="4318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</a:endParaRPr>
          </a:p>
        </p:txBody>
      </p:sp>
      <p:sp>
        <p:nvSpPr>
          <p:cNvPr id="70666" name="CasellaDiTesto 13"/>
          <p:cNvSpPr txBox="1">
            <a:spLocks noChangeArrowheads="1"/>
          </p:cNvSpPr>
          <p:nvPr/>
        </p:nvSpPr>
        <p:spPr bwMode="auto">
          <a:xfrm>
            <a:off x="7092628" y="2398280"/>
            <a:ext cx="1728788" cy="646331"/>
          </a:xfrm>
          <a:prstGeom prst="rect">
            <a:avLst/>
          </a:prstGeom>
          <a:noFill/>
          <a:ln w="28575" cmpd="sng">
            <a:solidFill>
              <a:srgbClr val="3F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Calcolo degli indicatori</a:t>
            </a:r>
          </a:p>
        </p:txBody>
      </p:sp>
      <p:sp>
        <p:nvSpPr>
          <p:cNvPr id="70667" name="CasellaDiTesto 14"/>
          <p:cNvSpPr txBox="1">
            <a:spLocks noChangeArrowheads="1"/>
          </p:cNvSpPr>
          <p:nvPr/>
        </p:nvSpPr>
        <p:spPr bwMode="auto">
          <a:xfrm>
            <a:off x="7092628" y="3785026"/>
            <a:ext cx="1728788" cy="646331"/>
          </a:xfrm>
          <a:prstGeom prst="rect">
            <a:avLst/>
          </a:prstGeom>
          <a:noFill/>
          <a:ln w="28575" cmpd="sng">
            <a:solidFill>
              <a:srgbClr val="3F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Valutazioni extracontabili</a:t>
            </a:r>
          </a:p>
        </p:txBody>
      </p:sp>
      <p:sp>
        <p:nvSpPr>
          <p:cNvPr id="70669" name="Freccia in giù 16"/>
          <p:cNvSpPr>
            <a:spLocks noChangeArrowheads="1"/>
          </p:cNvSpPr>
          <p:nvPr/>
        </p:nvSpPr>
        <p:spPr bwMode="auto">
          <a:xfrm rot="-5400000">
            <a:off x="6632178" y="2541252"/>
            <a:ext cx="344487" cy="360386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89A927"/>
          </a:solidFill>
          <a:ln w="9525" algn="ctr">
            <a:noFill/>
            <a:round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</a:endParaRPr>
          </a:p>
        </p:txBody>
      </p:sp>
      <p:sp>
        <p:nvSpPr>
          <p:cNvPr id="13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852586" y="6469447"/>
            <a:ext cx="2057400" cy="365125"/>
          </a:xfrm>
        </p:spPr>
        <p:txBody>
          <a:bodyPr/>
          <a:lstStyle/>
          <a:p>
            <a:fld id="{341EC1FB-F5DC-4712-9AFB-BB17EF98F339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44</a:t>
            </a:fld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306000" y="836613"/>
            <a:ext cx="81026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FATTORI MITIGANTI</a:t>
            </a:r>
            <a:endParaRPr lang="pl-PL" altLang="it-IT" sz="35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Freccia in giù 16"/>
          <p:cNvSpPr>
            <a:spLocks noChangeArrowheads="1"/>
          </p:cNvSpPr>
          <p:nvPr/>
        </p:nvSpPr>
        <p:spPr bwMode="auto">
          <a:xfrm rot="-5400000">
            <a:off x="6632179" y="3927998"/>
            <a:ext cx="344487" cy="360386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89A927"/>
          </a:solidFill>
          <a:ln w="9525" algn="ctr">
            <a:noFill/>
            <a:round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</a:endParaRPr>
          </a:p>
        </p:txBody>
      </p:sp>
      <p:sp>
        <p:nvSpPr>
          <p:cNvPr id="17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44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8" name="Gruppo 17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CasellaDiTesto 19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p.25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110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AutoShape 5"/>
          <p:cNvSpPr>
            <a:spLocks noChangeArrowheads="1"/>
          </p:cNvSpPr>
          <p:nvPr/>
        </p:nvSpPr>
        <p:spPr bwMode="auto">
          <a:xfrm>
            <a:off x="611063" y="2093516"/>
            <a:ext cx="2879725" cy="1333500"/>
          </a:xfrm>
          <a:prstGeom prst="cube">
            <a:avLst>
              <a:gd name="adj" fmla="val 26889"/>
            </a:avLst>
          </a:prstGeom>
          <a:solidFill>
            <a:srgbClr val="99CC00">
              <a:alpha val="70195"/>
            </a:srgbClr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lIns="76200" tIns="38100" rIns="76200" bIns="38100" anchor="ctr"/>
          <a:lstStyle>
            <a:lvl1pPr defTabSz="5365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5365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5365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5365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5365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it-IT" altLang="it-IT" sz="1800">
                <a:solidFill>
                  <a:srgbClr val="FFFFFF"/>
                </a:solidFill>
              </a:rPr>
              <a:t>PATRIMONIO</a:t>
            </a:r>
          </a:p>
          <a:p>
            <a:pPr algn="ctr"/>
            <a:r>
              <a:rPr lang="it-IT" altLang="it-IT" sz="1800">
                <a:solidFill>
                  <a:srgbClr val="FFFFFF"/>
                </a:solidFill>
              </a:rPr>
              <a:t>NETTO (20)</a:t>
            </a:r>
          </a:p>
        </p:txBody>
      </p:sp>
      <p:sp>
        <p:nvSpPr>
          <p:cNvPr id="12293" name="AutoShape 6"/>
          <p:cNvSpPr>
            <a:spLocks noChangeArrowheads="1"/>
          </p:cNvSpPr>
          <p:nvPr/>
        </p:nvSpPr>
        <p:spPr bwMode="auto">
          <a:xfrm>
            <a:off x="558676" y="4408537"/>
            <a:ext cx="2879725" cy="1511300"/>
          </a:xfrm>
          <a:prstGeom prst="cube">
            <a:avLst>
              <a:gd name="adj" fmla="val 25792"/>
            </a:avLst>
          </a:prstGeom>
          <a:solidFill>
            <a:srgbClr val="FF6600">
              <a:alpha val="70195"/>
            </a:srgbClr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lIns="76200" tIns="38100" rIns="76200" bIns="38100" anchor="ctr"/>
          <a:lstStyle>
            <a:lvl1pPr defTabSz="5365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5365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5365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5365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5365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it-IT" altLang="it-IT" sz="1800">
                <a:solidFill>
                  <a:srgbClr val="FFFFFF"/>
                </a:solidFill>
              </a:rPr>
              <a:t>PASSIVITA’</a:t>
            </a:r>
          </a:p>
          <a:p>
            <a:pPr algn="ctr"/>
            <a:r>
              <a:rPr lang="it-IT" altLang="it-IT" sz="1800">
                <a:solidFill>
                  <a:srgbClr val="FFFFFF"/>
                </a:solidFill>
              </a:rPr>
              <a:t>CONSOLIDATE</a:t>
            </a:r>
          </a:p>
        </p:txBody>
      </p:sp>
      <p:sp>
        <p:nvSpPr>
          <p:cNvPr id="12294" name="AutoShape 9"/>
          <p:cNvSpPr>
            <a:spLocks noChangeArrowheads="1"/>
          </p:cNvSpPr>
          <p:nvPr/>
        </p:nvSpPr>
        <p:spPr bwMode="auto">
          <a:xfrm>
            <a:off x="558676" y="3329037"/>
            <a:ext cx="2879725" cy="1439862"/>
          </a:xfrm>
          <a:prstGeom prst="cube">
            <a:avLst>
              <a:gd name="adj" fmla="val 29278"/>
            </a:avLst>
          </a:prstGeom>
          <a:solidFill>
            <a:srgbClr val="FF0000">
              <a:alpha val="70195"/>
            </a:srgbClr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lIns="76200" tIns="38100" rIns="76200" bIns="38100" anchor="ctr"/>
          <a:lstStyle>
            <a:lvl1pPr defTabSz="5365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5365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5365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5365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5365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it-IT" altLang="it-IT" sz="1800">
                <a:solidFill>
                  <a:srgbClr val="FFFFFF"/>
                </a:solidFill>
              </a:rPr>
              <a:t>PASSIVITA’</a:t>
            </a:r>
          </a:p>
          <a:p>
            <a:pPr algn="ctr"/>
            <a:r>
              <a:rPr lang="it-IT" altLang="it-IT" sz="1800">
                <a:solidFill>
                  <a:srgbClr val="FFFFFF"/>
                </a:solidFill>
              </a:rPr>
              <a:t>CORRENTI</a:t>
            </a: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5602163" y="2276524"/>
            <a:ext cx="3362325" cy="334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it-IT" b="1" i="1" dirty="0">
                <a:solidFill>
                  <a:srgbClr val="C00000"/>
                </a:solidFill>
              </a:rPr>
              <a:t>Indipendenza finanziaria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it-IT" dirty="0">
                <a:solidFill>
                  <a:srgbClr val="C00000"/>
                </a:solidFill>
              </a:rPr>
              <a:t>Patrimonio Netto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it-IT" dirty="0">
                <a:solidFill>
                  <a:srgbClr val="C00000"/>
                </a:solidFill>
              </a:rPr>
              <a:t>Capitale acquisito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it-IT" dirty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it-IT" sz="1200" b="1" i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it-IT" b="1" i="1" dirty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it-IT" b="1" i="1" dirty="0">
                <a:solidFill>
                  <a:srgbClr val="C00000"/>
                </a:solidFill>
              </a:rPr>
              <a:t>Dipendenza finanziaria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12296" name="Freccia a destra 36"/>
          <p:cNvSpPr>
            <a:spLocks noChangeArrowheads="1"/>
          </p:cNvSpPr>
          <p:nvPr/>
        </p:nvSpPr>
        <p:spPr bwMode="auto">
          <a:xfrm>
            <a:off x="4170238" y="2414637"/>
            <a:ext cx="752475" cy="493712"/>
          </a:xfrm>
          <a:prstGeom prst="rightArrow">
            <a:avLst>
              <a:gd name="adj1" fmla="val 50000"/>
              <a:gd name="adj2" fmla="val 50077"/>
            </a:avLst>
          </a:prstGeom>
          <a:solidFill>
            <a:srgbClr val="3F5C58"/>
          </a:solidFill>
          <a:ln w="12700" algn="ctr">
            <a:solidFill>
              <a:srgbClr val="00279F"/>
            </a:solidFill>
            <a:round/>
            <a:headEnd/>
            <a:tailEnd/>
          </a:ln>
        </p:spPr>
        <p:txBody>
          <a:bodyPr wrap="none" lIns="54000" tIns="54000" rIns="54000" bIns="54000" anchor="ctr"/>
          <a:lstStyle>
            <a:lvl1pPr defTabSz="7620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1800" b="1">
                <a:solidFill>
                  <a:schemeClr val="bg1"/>
                </a:solidFill>
              </a:rPr>
              <a:t>20%</a:t>
            </a:r>
          </a:p>
        </p:txBody>
      </p:sp>
      <p:sp>
        <p:nvSpPr>
          <p:cNvPr id="12297" name="Freccia a destra 37"/>
          <p:cNvSpPr>
            <a:spLocks noChangeArrowheads="1"/>
          </p:cNvSpPr>
          <p:nvPr/>
        </p:nvSpPr>
        <p:spPr bwMode="auto">
          <a:xfrm>
            <a:off x="4182938" y="4710162"/>
            <a:ext cx="752475" cy="493712"/>
          </a:xfrm>
          <a:prstGeom prst="rightArrow">
            <a:avLst>
              <a:gd name="adj1" fmla="val 50000"/>
              <a:gd name="adj2" fmla="val 50077"/>
            </a:avLst>
          </a:prstGeom>
          <a:solidFill>
            <a:srgbClr val="3F5C58"/>
          </a:solidFill>
          <a:ln w="12700" algn="ctr">
            <a:solidFill>
              <a:srgbClr val="00279F"/>
            </a:solidFill>
            <a:round/>
            <a:headEnd/>
            <a:tailEnd/>
          </a:ln>
        </p:spPr>
        <p:txBody>
          <a:bodyPr wrap="none" lIns="54000" tIns="54000" rIns="54000" bIns="54000" anchor="ctr"/>
          <a:lstStyle>
            <a:lvl1pPr defTabSz="7620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1800" b="1">
                <a:solidFill>
                  <a:schemeClr val="bg1"/>
                </a:solidFill>
              </a:rPr>
              <a:t>80%</a:t>
            </a:r>
          </a:p>
        </p:txBody>
      </p:sp>
      <p:sp>
        <p:nvSpPr>
          <p:cNvPr id="12298" name="Text Box 2"/>
          <p:cNvSpPr txBox="1">
            <a:spLocks noChangeArrowheads="1"/>
          </p:cNvSpPr>
          <p:nvPr/>
        </p:nvSpPr>
        <p:spPr bwMode="auto">
          <a:xfrm>
            <a:off x="755526" y="1588691"/>
            <a:ext cx="3513137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it-IT" altLang="it-IT" dirty="0"/>
              <a:t>Riclassificato finanziario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it-IT" altLang="it-IT" dirty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it-IT" altLang="it-IT" dirty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it-IT" altLang="it-IT" sz="2400" dirty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it-IT" altLang="it-IT" dirty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it-IT" altLang="it-IT" dirty="0">
              <a:solidFill>
                <a:srgbClr val="002060"/>
              </a:solidFill>
            </a:endParaRPr>
          </a:p>
        </p:txBody>
      </p:sp>
      <p:sp>
        <p:nvSpPr>
          <p:cNvPr id="12299" name="Text Box 2"/>
          <p:cNvSpPr txBox="1">
            <a:spLocks noChangeArrowheads="1"/>
          </p:cNvSpPr>
          <p:nvPr/>
        </p:nvSpPr>
        <p:spPr bwMode="auto">
          <a:xfrm>
            <a:off x="539626" y="5982766"/>
            <a:ext cx="3513137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it-IT" altLang="it-IT" dirty="0">
                <a:solidFill>
                  <a:srgbClr val="C00000"/>
                </a:solidFill>
              </a:rPr>
              <a:t>Capitale acquisito (100)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it-IT" altLang="it-IT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it-IT" altLang="it-IT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it-IT" altLang="it-IT" sz="2400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it-IT" altLang="it-IT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it-IT" altLang="it-IT" dirty="0">
              <a:solidFill>
                <a:srgbClr val="FF0000"/>
              </a:solidFill>
            </a:endParaRPr>
          </a:p>
        </p:txBody>
      </p:sp>
      <p:cxnSp>
        <p:nvCxnSpPr>
          <p:cNvPr id="12300" name="Connettore 1 2"/>
          <p:cNvCxnSpPr>
            <a:cxnSpLocks noChangeShapeType="1"/>
          </p:cNvCxnSpPr>
          <p:nvPr/>
        </p:nvCxnSpPr>
        <p:spPr bwMode="auto">
          <a:xfrm>
            <a:off x="5602163" y="3208387"/>
            <a:ext cx="21605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" name="Rettangolo 3"/>
          <p:cNvSpPr/>
          <p:nvPr/>
        </p:nvSpPr>
        <p:spPr>
          <a:xfrm>
            <a:off x="8145338" y="3170287"/>
            <a:ext cx="4127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%</a:t>
            </a:r>
            <a:endParaRPr lang="it-IT" dirty="0"/>
          </a:p>
        </p:txBody>
      </p:sp>
      <p:sp>
        <p:nvSpPr>
          <p:cNvPr id="13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306000" y="836613"/>
            <a:ext cx="81026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altLang="it-IT" sz="3500" dirty="0">
                <a:solidFill>
                  <a:srgbClr val="4D4D4D"/>
                </a:solidFill>
                <a:latin typeface="Century Gothic" panose="020B0502020202020204" pitchFamily="34" charset="0"/>
              </a:rPr>
              <a:t>IMPATTO D.LGS. 139/</a:t>
            </a:r>
            <a:r>
              <a:rPr lang="de-DE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2015</a:t>
            </a:r>
            <a:endParaRPr lang="en-US" altLang="it-IT" sz="35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852586" y="6469447"/>
            <a:ext cx="2057400" cy="365125"/>
          </a:xfrm>
        </p:spPr>
        <p:txBody>
          <a:bodyPr/>
          <a:lstStyle/>
          <a:p>
            <a:fld id="{341EC1FB-F5DC-4712-9AFB-BB17EF98F339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45</a:t>
            </a:fld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45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8" name="Gruppo 17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CasellaDiTesto 19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p.26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661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5"/>
          <p:cNvSpPr>
            <a:spLocks noChangeArrowheads="1"/>
          </p:cNvSpPr>
          <p:nvPr/>
        </p:nvSpPr>
        <p:spPr bwMode="auto">
          <a:xfrm>
            <a:off x="433388" y="1965797"/>
            <a:ext cx="2914650" cy="1655762"/>
          </a:xfrm>
          <a:prstGeom prst="cube">
            <a:avLst>
              <a:gd name="adj" fmla="val 26889"/>
            </a:avLst>
          </a:prstGeom>
          <a:solidFill>
            <a:srgbClr val="99CC00">
              <a:alpha val="70195"/>
            </a:srgbClr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lIns="76200" tIns="38100" rIns="76200" bIns="38100" anchor="ctr"/>
          <a:lstStyle>
            <a:lvl1pPr defTabSz="5365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5365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5365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5365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5365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it-IT" altLang="it-IT" sz="1800">
                <a:solidFill>
                  <a:srgbClr val="FFFFFF"/>
                </a:solidFill>
              </a:rPr>
              <a:t>PATRIMONIO</a:t>
            </a:r>
          </a:p>
          <a:p>
            <a:pPr algn="ctr"/>
            <a:r>
              <a:rPr lang="it-IT" altLang="it-IT" sz="1800">
                <a:solidFill>
                  <a:srgbClr val="FFFFFF"/>
                </a:solidFill>
              </a:rPr>
              <a:t>NETTO  </a:t>
            </a:r>
          </a:p>
        </p:txBody>
      </p:sp>
      <p:sp>
        <p:nvSpPr>
          <p:cNvPr id="14341" name="AutoShape 6"/>
          <p:cNvSpPr>
            <a:spLocks noChangeArrowheads="1"/>
          </p:cNvSpPr>
          <p:nvPr/>
        </p:nvSpPr>
        <p:spPr bwMode="auto">
          <a:xfrm>
            <a:off x="395288" y="4485159"/>
            <a:ext cx="2879725" cy="1511300"/>
          </a:xfrm>
          <a:prstGeom prst="cube">
            <a:avLst>
              <a:gd name="adj" fmla="val 25792"/>
            </a:avLst>
          </a:prstGeom>
          <a:solidFill>
            <a:srgbClr val="FF6600">
              <a:alpha val="70195"/>
            </a:srgbClr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lIns="76200" tIns="38100" rIns="76200" bIns="38100" anchor="ctr"/>
          <a:lstStyle>
            <a:lvl1pPr defTabSz="5365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5365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5365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5365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5365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it-IT" altLang="it-IT" sz="1800">
                <a:solidFill>
                  <a:srgbClr val="FFFFFF"/>
                </a:solidFill>
              </a:rPr>
              <a:t>PASSIVITA’</a:t>
            </a:r>
          </a:p>
          <a:p>
            <a:pPr algn="ctr"/>
            <a:r>
              <a:rPr lang="it-IT" altLang="it-IT" sz="1800">
                <a:solidFill>
                  <a:srgbClr val="FFFFFF"/>
                </a:solidFill>
              </a:rPr>
              <a:t>CONSOLIDATE</a:t>
            </a:r>
          </a:p>
        </p:txBody>
      </p:sp>
      <p:sp>
        <p:nvSpPr>
          <p:cNvPr id="14342" name="AutoShape 9"/>
          <p:cNvSpPr>
            <a:spLocks noChangeArrowheads="1"/>
          </p:cNvSpPr>
          <p:nvPr/>
        </p:nvSpPr>
        <p:spPr bwMode="auto">
          <a:xfrm>
            <a:off x="395288" y="3477097"/>
            <a:ext cx="2879725" cy="1439862"/>
          </a:xfrm>
          <a:prstGeom prst="cube">
            <a:avLst>
              <a:gd name="adj" fmla="val 29278"/>
            </a:avLst>
          </a:prstGeom>
          <a:solidFill>
            <a:srgbClr val="FF0000">
              <a:alpha val="70195"/>
            </a:srgbClr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lIns="76200" tIns="38100" rIns="76200" bIns="38100" anchor="ctr"/>
          <a:lstStyle>
            <a:lvl1pPr defTabSz="5365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5365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5365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5365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5365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it-IT" altLang="it-IT" sz="1800">
                <a:solidFill>
                  <a:srgbClr val="FFFFFF"/>
                </a:solidFill>
              </a:rPr>
              <a:t>PASSIVITA’</a:t>
            </a:r>
          </a:p>
          <a:p>
            <a:pPr algn="ctr"/>
            <a:r>
              <a:rPr lang="it-IT" altLang="it-IT" sz="1800">
                <a:solidFill>
                  <a:srgbClr val="FFFFFF"/>
                </a:solidFill>
              </a:rPr>
              <a:t>CORRENTI</a:t>
            </a:r>
          </a:p>
        </p:txBody>
      </p:sp>
      <p:sp>
        <p:nvSpPr>
          <p:cNvPr id="14343" name="Freccia in giù 1"/>
          <p:cNvSpPr>
            <a:spLocks noChangeArrowheads="1"/>
          </p:cNvSpPr>
          <p:nvPr/>
        </p:nvSpPr>
        <p:spPr bwMode="auto">
          <a:xfrm>
            <a:off x="4357688" y="1965797"/>
            <a:ext cx="214312" cy="1223962"/>
          </a:xfrm>
          <a:prstGeom prst="downArrow">
            <a:avLst>
              <a:gd name="adj1" fmla="val 50000"/>
              <a:gd name="adj2" fmla="val 49972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50000"/>
              </a:spcAft>
              <a:buClr>
                <a:srgbClr val="FF6633"/>
              </a:buClr>
              <a:buSzPct val="100000"/>
              <a:buFont typeface="Wingdings" panose="05000000000000000000" pitchFamily="2" charset="2"/>
              <a:buChar char="•"/>
            </a:pPr>
            <a:endParaRPr lang="it-IT" altLang="it-IT"/>
          </a:p>
        </p:txBody>
      </p:sp>
      <p:sp>
        <p:nvSpPr>
          <p:cNvPr id="14344" name="CasellaDiTesto 2"/>
          <p:cNvSpPr txBox="1">
            <a:spLocks noChangeArrowheads="1"/>
          </p:cNvSpPr>
          <p:nvPr/>
        </p:nvSpPr>
        <p:spPr bwMode="auto">
          <a:xfrm>
            <a:off x="4500563" y="3324697"/>
            <a:ext cx="4464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Wingdings" charset="2"/>
              <a:buChar char="ü"/>
            </a:pPr>
            <a:r>
              <a:rPr lang="it-IT" altLang="it-IT" sz="1600" dirty="0"/>
              <a:t>Iscrizione </a:t>
            </a:r>
            <a:r>
              <a:rPr lang="it-IT" altLang="it-IT" sz="1600" i="1" dirty="0"/>
              <a:t>Fair Value </a:t>
            </a:r>
            <a:r>
              <a:rPr lang="it-IT" altLang="it-IT" sz="1600" dirty="0"/>
              <a:t>positivo</a:t>
            </a:r>
          </a:p>
        </p:txBody>
      </p:sp>
      <p:sp>
        <p:nvSpPr>
          <p:cNvPr id="14345" name="Freccia in giù 13"/>
          <p:cNvSpPr>
            <a:spLocks noChangeArrowheads="1"/>
          </p:cNvSpPr>
          <p:nvPr/>
        </p:nvSpPr>
        <p:spPr bwMode="auto">
          <a:xfrm rot="10800000">
            <a:off x="4357688" y="3381847"/>
            <a:ext cx="214312" cy="207962"/>
          </a:xfrm>
          <a:prstGeom prst="downArrow">
            <a:avLst>
              <a:gd name="adj1" fmla="val 50000"/>
              <a:gd name="adj2" fmla="val 50208"/>
            </a:avLst>
          </a:prstGeom>
          <a:solidFill>
            <a:srgbClr val="00B050"/>
          </a:solidFill>
          <a:ln w="9525" algn="ctr">
            <a:solidFill>
              <a:srgbClr val="00B05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50000"/>
              </a:spcAft>
              <a:buClr>
                <a:srgbClr val="FF6633"/>
              </a:buClr>
              <a:buSzPct val="100000"/>
              <a:buFont typeface="Wingdings" panose="05000000000000000000" pitchFamily="2" charset="2"/>
              <a:buChar char="•"/>
            </a:pPr>
            <a:endParaRPr lang="it-IT" altLang="it-IT"/>
          </a:p>
        </p:txBody>
      </p:sp>
      <p:sp>
        <p:nvSpPr>
          <p:cNvPr id="14346" name="CasellaDiTesto 14"/>
          <p:cNvSpPr txBox="1">
            <a:spLocks noChangeArrowheads="1"/>
          </p:cNvSpPr>
          <p:nvPr/>
        </p:nvSpPr>
        <p:spPr bwMode="auto">
          <a:xfrm>
            <a:off x="4508500" y="1821334"/>
            <a:ext cx="44640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Wingdings" charset="2"/>
              <a:buChar char="ü"/>
            </a:pPr>
            <a:r>
              <a:rPr lang="it-IT" altLang="it-IT" sz="1600" dirty="0"/>
              <a:t>Eliminazione costi </a:t>
            </a:r>
            <a:r>
              <a:rPr lang="it-IT" altLang="it-IT" sz="1600" dirty="0" err="1"/>
              <a:t>Ricerca&amp;Pubblicità</a:t>
            </a:r>
            <a:r>
              <a:rPr lang="it-IT" altLang="it-IT" sz="1600" dirty="0"/>
              <a:t> (R&amp;P)</a:t>
            </a:r>
          </a:p>
          <a:p>
            <a:pPr>
              <a:buFont typeface="Wingdings" charset="2"/>
              <a:buChar char="ü"/>
            </a:pPr>
            <a:r>
              <a:rPr lang="it-IT" altLang="it-IT" sz="1600" dirty="0"/>
              <a:t>Iscrizione </a:t>
            </a:r>
            <a:r>
              <a:rPr lang="it-IT" altLang="it-IT" sz="1600" i="1" dirty="0"/>
              <a:t>Fair Value </a:t>
            </a:r>
            <a:r>
              <a:rPr lang="it-IT" altLang="it-IT" sz="1600" dirty="0"/>
              <a:t>negativo derivati di copertura</a:t>
            </a:r>
          </a:p>
          <a:p>
            <a:pPr>
              <a:buFont typeface="Wingdings" charset="2"/>
              <a:buChar char="ü"/>
            </a:pPr>
            <a:r>
              <a:rPr lang="it-IT" altLang="it-IT" sz="1600" dirty="0"/>
              <a:t>Riserva negativa per azioni proprie</a:t>
            </a:r>
          </a:p>
        </p:txBody>
      </p:sp>
      <p:sp>
        <p:nvSpPr>
          <p:cNvPr id="14347" name="Freccia in giù 4"/>
          <p:cNvSpPr>
            <a:spLocks noChangeArrowheads="1"/>
          </p:cNvSpPr>
          <p:nvPr/>
        </p:nvSpPr>
        <p:spPr bwMode="auto">
          <a:xfrm>
            <a:off x="6300788" y="4643586"/>
            <a:ext cx="574675" cy="361950"/>
          </a:xfrm>
          <a:prstGeom prst="downArrow">
            <a:avLst>
              <a:gd name="adj1" fmla="val 50000"/>
              <a:gd name="adj2" fmla="val 50023"/>
            </a:avLst>
          </a:prstGeom>
          <a:solidFill>
            <a:schemeClr val="bg1">
              <a:lumMod val="75000"/>
            </a:schemeClr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50000"/>
              </a:spcAft>
              <a:buClr>
                <a:srgbClr val="FF6633"/>
              </a:buClr>
              <a:buSzPct val="100000"/>
              <a:buFont typeface="Wingdings" panose="05000000000000000000" pitchFamily="2" charset="2"/>
              <a:buChar char="•"/>
            </a:pPr>
            <a:endParaRPr lang="it-IT" altLang="it-IT"/>
          </a:p>
        </p:txBody>
      </p:sp>
      <p:sp>
        <p:nvSpPr>
          <p:cNvPr id="14348" name="CasellaDiTesto 16"/>
          <p:cNvSpPr txBox="1">
            <a:spLocks noChangeArrowheads="1"/>
          </p:cNvSpPr>
          <p:nvPr/>
        </p:nvSpPr>
        <p:spPr bwMode="auto">
          <a:xfrm>
            <a:off x="4572000" y="5088086"/>
            <a:ext cx="45370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Wingdings" charset="2"/>
              <a:buChar char="ü"/>
            </a:pPr>
            <a:r>
              <a:rPr lang="it-IT" altLang="it-IT" sz="1600" b="1" dirty="0">
                <a:solidFill>
                  <a:srgbClr val="C00000"/>
                </a:solidFill>
              </a:rPr>
              <a:t>Riduzione</a:t>
            </a:r>
            <a:r>
              <a:rPr lang="it-IT" altLang="it-IT" sz="1600" dirty="0">
                <a:solidFill>
                  <a:srgbClr val="C00000"/>
                </a:solidFill>
              </a:rPr>
              <a:t> </a:t>
            </a:r>
            <a:r>
              <a:rPr lang="it-IT" altLang="it-IT" sz="1600" dirty="0"/>
              <a:t>dell’indipendenza finanziaria</a:t>
            </a:r>
          </a:p>
          <a:p>
            <a:pPr>
              <a:buFont typeface="Wingdings" charset="2"/>
              <a:buChar char="ü"/>
            </a:pPr>
            <a:r>
              <a:rPr lang="it-IT" altLang="it-IT" sz="1600" dirty="0"/>
              <a:t>Impatto </a:t>
            </a:r>
            <a:r>
              <a:rPr lang="it-IT" altLang="it-IT" sz="1600" b="1" dirty="0">
                <a:solidFill>
                  <a:srgbClr val="C00000"/>
                </a:solidFill>
              </a:rPr>
              <a:t>neutro</a:t>
            </a:r>
            <a:r>
              <a:rPr lang="it-IT" altLang="it-IT" sz="1600" dirty="0">
                <a:solidFill>
                  <a:srgbClr val="C00000"/>
                </a:solidFill>
              </a:rPr>
              <a:t> </a:t>
            </a:r>
            <a:r>
              <a:rPr lang="it-IT" altLang="it-IT" sz="1600" dirty="0"/>
              <a:t>su </a:t>
            </a:r>
            <a:r>
              <a:rPr lang="it-IT" altLang="it-IT" sz="1600" b="1" dirty="0">
                <a:solidFill>
                  <a:srgbClr val="C00000"/>
                </a:solidFill>
              </a:rPr>
              <a:t>Patrimonio netto tangibile</a:t>
            </a:r>
            <a:r>
              <a:rPr lang="it-IT" altLang="it-IT" sz="1600" b="1" dirty="0">
                <a:solidFill>
                  <a:srgbClr val="FF0000"/>
                </a:solidFill>
              </a:rPr>
              <a:t> </a:t>
            </a:r>
            <a:r>
              <a:rPr lang="it-IT" altLang="it-IT" sz="1600" dirty="0"/>
              <a:t>della cancellazione dei </a:t>
            </a:r>
            <a:r>
              <a:rPr lang="it-IT" altLang="it-IT" sz="1600" dirty="0" smtClean="0"/>
              <a:t>costi di </a:t>
            </a:r>
            <a:r>
              <a:rPr lang="it-IT" altLang="it-IT" sz="1600" dirty="0"/>
              <a:t>R&amp;P</a:t>
            </a:r>
          </a:p>
        </p:txBody>
      </p:sp>
      <p:sp>
        <p:nvSpPr>
          <p:cNvPr id="14349" name="Text Box 2"/>
          <p:cNvSpPr txBox="1">
            <a:spLocks noChangeArrowheads="1"/>
          </p:cNvSpPr>
          <p:nvPr/>
        </p:nvSpPr>
        <p:spPr bwMode="auto">
          <a:xfrm>
            <a:off x="611188" y="1484784"/>
            <a:ext cx="3514725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it-IT" altLang="it-IT" dirty="0">
                <a:solidFill>
                  <a:srgbClr val="000000"/>
                </a:solidFill>
              </a:rPr>
              <a:t>Riclassificato finanziario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it-IT" altLang="it-IT" dirty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it-IT" altLang="it-IT" dirty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it-IT" altLang="it-IT" sz="2400" dirty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it-IT" altLang="it-IT" dirty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it-IT" altLang="it-IT" dirty="0">
              <a:solidFill>
                <a:srgbClr val="002060"/>
              </a:solidFill>
            </a:endParaRPr>
          </a:p>
        </p:txBody>
      </p:sp>
      <p:sp>
        <p:nvSpPr>
          <p:cNvPr id="14350" name="Text Box 2"/>
          <p:cNvSpPr txBox="1">
            <a:spLocks noChangeArrowheads="1"/>
          </p:cNvSpPr>
          <p:nvPr/>
        </p:nvSpPr>
        <p:spPr bwMode="auto">
          <a:xfrm>
            <a:off x="323850" y="6054774"/>
            <a:ext cx="35147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it-IT" altLang="it-IT" b="1" dirty="0">
                <a:solidFill>
                  <a:srgbClr val="C00000"/>
                </a:solidFill>
              </a:rPr>
              <a:t>Capitale acquisito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it-IT" altLang="it-IT" b="1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it-IT" altLang="it-IT" b="1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it-IT" altLang="it-IT" sz="2400" b="1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it-IT" altLang="it-IT" b="1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it-IT" altLang="it-IT" b="1" dirty="0">
              <a:solidFill>
                <a:srgbClr val="FF0000"/>
              </a:solidFill>
            </a:endParaRPr>
          </a:p>
        </p:txBody>
      </p:sp>
      <p:sp>
        <p:nvSpPr>
          <p:cNvPr id="14351" name="CasellaDiTesto 2"/>
          <p:cNvSpPr txBox="1">
            <a:spLocks noChangeArrowheads="1"/>
          </p:cNvSpPr>
          <p:nvPr/>
        </p:nvSpPr>
        <p:spPr bwMode="auto">
          <a:xfrm>
            <a:off x="4500563" y="3908897"/>
            <a:ext cx="446405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Wingdings" charset="2"/>
              <a:buChar char="ü"/>
            </a:pPr>
            <a:r>
              <a:rPr lang="it-IT" altLang="it-IT" sz="1600" dirty="0"/>
              <a:t>Iscrizione </a:t>
            </a:r>
            <a:r>
              <a:rPr lang="it-IT" altLang="it-IT" sz="1600" i="1" dirty="0"/>
              <a:t>Fair Value </a:t>
            </a:r>
            <a:r>
              <a:rPr lang="it-IT" altLang="it-IT" sz="1600" dirty="0"/>
              <a:t>negativo del Derivato (copertura e non copertura)</a:t>
            </a:r>
          </a:p>
        </p:txBody>
      </p:sp>
      <p:sp>
        <p:nvSpPr>
          <p:cNvPr id="14352" name="Freccia in giù 13"/>
          <p:cNvSpPr>
            <a:spLocks noChangeArrowheads="1"/>
          </p:cNvSpPr>
          <p:nvPr/>
        </p:nvSpPr>
        <p:spPr bwMode="auto">
          <a:xfrm rot="10800000">
            <a:off x="4357688" y="3991447"/>
            <a:ext cx="214312" cy="309562"/>
          </a:xfrm>
          <a:prstGeom prst="downArrow">
            <a:avLst>
              <a:gd name="adj1" fmla="val 50000"/>
              <a:gd name="adj2" fmla="val 49894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50000"/>
              </a:spcAft>
              <a:buClr>
                <a:srgbClr val="FF6633"/>
              </a:buClr>
              <a:buSzPct val="100000"/>
              <a:buFont typeface="Wingdings" panose="05000000000000000000" pitchFamily="2" charset="2"/>
              <a:buChar char="•"/>
            </a:pPr>
            <a:endParaRPr lang="it-IT" altLang="it-IT"/>
          </a:p>
        </p:txBody>
      </p:sp>
      <p:sp>
        <p:nvSpPr>
          <p:cNvPr id="17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olo 1"/>
          <p:cNvSpPr txBox="1">
            <a:spLocks/>
          </p:cNvSpPr>
          <p:nvPr/>
        </p:nvSpPr>
        <p:spPr>
          <a:xfrm>
            <a:off x="306000" y="836613"/>
            <a:ext cx="81026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altLang="it-IT" sz="3500" dirty="0">
                <a:solidFill>
                  <a:srgbClr val="4D4D4D"/>
                </a:solidFill>
                <a:latin typeface="Century Gothic" panose="020B0502020202020204" pitchFamily="34" charset="0"/>
              </a:rPr>
              <a:t>IMPATTO D.LGS. 139/</a:t>
            </a:r>
            <a:r>
              <a:rPr lang="de-DE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2015</a:t>
            </a:r>
            <a:endParaRPr lang="en-US" altLang="it-IT" sz="35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852586" y="6469447"/>
            <a:ext cx="2057400" cy="365125"/>
          </a:xfrm>
        </p:spPr>
        <p:txBody>
          <a:bodyPr/>
          <a:lstStyle/>
          <a:p>
            <a:fld id="{341EC1FB-F5DC-4712-9AFB-BB17EF98F339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46</a:t>
            </a:fld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46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1" name="Gruppo 20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CasellaDiTesto 22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p.26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32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5"/>
          <p:cNvSpPr>
            <a:spLocks noChangeArrowheads="1"/>
          </p:cNvSpPr>
          <p:nvPr/>
        </p:nvSpPr>
        <p:spPr bwMode="auto">
          <a:xfrm>
            <a:off x="396180" y="4278337"/>
            <a:ext cx="2879725" cy="1333500"/>
          </a:xfrm>
          <a:prstGeom prst="cube">
            <a:avLst>
              <a:gd name="adj" fmla="val 26889"/>
            </a:avLst>
          </a:prstGeom>
          <a:solidFill>
            <a:srgbClr val="99CC00">
              <a:alpha val="70195"/>
            </a:srgbClr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lIns="76200" tIns="38100" rIns="76200" bIns="38100" anchor="ctr"/>
          <a:lstStyle>
            <a:lvl1pPr defTabSz="5365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5365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5365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5365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53657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365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it-IT" altLang="it-IT" sz="1800">
                <a:solidFill>
                  <a:srgbClr val="FFFFFF"/>
                </a:solidFill>
              </a:rPr>
              <a:t>PATRIMONIO</a:t>
            </a:r>
          </a:p>
          <a:p>
            <a:pPr algn="ctr"/>
            <a:r>
              <a:rPr lang="it-IT" altLang="it-IT" sz="1800">
                <a:solidFill>
                  <a:srgbClr val="FFFFFF"/>
                </a:solidFill>
              </a:rPr>
              <a:t>NETTO </a:t>
            </a: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429517" y="2276500"/>
            <a:ext cx="2932113" cy="2076450"/>
          </a:xfrm>
          <a:prstGeom prst="cube">
            <a:avLst>
              <a:gd name="adj" fmla="val 29278"/>
            </a:avLst>
          </a:prstGeom>
          <a:solidFill>
            <a:schemeClr val="tx2">
              <a:lumMod val="60000"/>
              <a:lumOff val="40000"/>
              <a:alpha val="70195"/>
            </a:schemeClr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lIns="76200" tIns="38100" rIns="76200" bIns="38100" anchor="ctr"/>
          <a:lstStyle/>
          <a:p>
            <a:pPr algn="ctr" defTabSz="536575">
              <a:defRPr/>
            </a:pPr>
            <a:r>
              <a:rPr lang="it-IT" sz="1800" dirty="0">
                <a:solidFill>
                  <a:srgbClr val="FFFFFF"/>
                </a:solidFill>
                <a:latin typeface="Arial" charset="0"/>
              </a:rPr>
              <a:t>PFN</a:t>
            </a:r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770830" y="1628800"/>
            <a:ext cx="351313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it-IT" altLang="it-IT" dirty="0"/>
              <a:t>Riclassificato  funzionale</a:t>
            </a:r>
          </a:p>
        </p:txBody>
      </p:sp>
      <p:sp>
        <p:nvSpPr>
          <p:cNvPr id="16389" name="Text Box 2"/>
          <p:cNvSpPr txBox="1">
            <a:spLocks noChangeArrowheads="1"/>
          </p:cNvSpPr>
          <p:nvPr/>
        </p:nvSpPr>
        <p:spPr bwMode="auto">
          <a:xfrm>
            <a:off x="251396" y="5733256"/>
            <a:ext cx="35147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it-IT" altLang="it-IT" b="1" dirty="0">
                <a:solidFill>
                  <a:srgbClr val="000000"/>
                </a:solidFill>
              </a:rPr>
              <a:t>Capitale acquisito netto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it-IT" altLang="it-IT" b="1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it-IT" altLang="it-IT" b="1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it-IT" altLang="it-IT" sz="2400" b="1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it-IT" altLang="it-IT" b="1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it-IT" altLang="it-IT" b="1" dirty="0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4212530" y="2399977"/>
            <a:ext cx="467995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Wingdings" charset="2"/>
              <a:buChar char="ü"/>
              <a:defRPr/>
            </a:pPr>
            <a:r>
              <a:rPr lang="it-IT" altLang="it-IT" sz="1800" dirty="0" smtClean="0"/>
              <a:t>Utilizzo criterio del </a:t>
            </a:r>
            <a:r>
              <a:rPr lang="it-IT" altLang="it-IT" sz="1800" b="1" dirty="0" smtClean="0">
                <a:solidFill>
                  <a:srgbClr val="C00000"/>
                </a:solidFill>
              </a:rPr>
              <a:t>costo ammortizzato</a:t>
            </a:r>
            <a:r>
              <a:rPr lang="it-IT" altLang="it-IT" sz="1800" dirty="0" smtClean="0"/>
              <a:t>:</a:t>
            </a:r>
          </a:p>
          <a:p>
            <a:pPr lvl="1">
              <a:buFont typeface="Arial"/>
              <a:buChar char="•"/>
              <a:defRPr/>
            </a:pPr>
            <a:r>
              <a:rPr lang="it-IT" altLang="it-IT" sz="1800" dirty="0" smtClean="0"/>
              <a:t>Costi di iniziali a riduzione del valore nominale del debito e non più tra le immobilizzazioni immateriali</a:t>
            </a:r>
          </a:p>
          <a:p>
            <a:pPr lvl="1">
              <a:buFont typeface="Arial"/>
              <a:buChar char="•"/>
              <a:defRPr/>
            </a:pPr>
            <a:r>
              <a:rPr lang="it-IT" altLang="it-IT" sz="1800" dirty="0" smtClean="0"/>
              <a:t>Difficoltà di quadratura con Centrale Rischi (non si iscrive il debito al valore nominale)</a:t>
            </a:r>
          </a:p>
          <a:p>
            <a:pPr lvl="1">
              <a:buFont typeface="Wingdings" charset="2"/>
              <a:buChar char="ü"/>
              <a:defRPr/>
            </a:pPr>
            <a:endParaRPr lang="it-IT" altLang="it-IT" sz="1800" dirty="0" smtClean="0"/>
          </a:p>
          <a:p>
            <a:pPr>
              <a:buFont typeface="Wingdings" charset="2"/>
              <a:buChar char="ü"/>
              <a:defRPr/>
            </a:pPr>
            <a:r>
              <a:rPr lang="it-IT" altLang="it-IT" sz="1800" dirty="0" smtClean="0"/>
              <a:t>Determinazione </a:t>
            </a:r>
            <a:r>
              <a:rPr lang="it-IT" altLang="it-IT" sz="1800" b="1" dirty="0" smtClean="0">
                <a:solidFill>
                  <a:srgbClr val="C00000"/>
                </a:solidFill>
              </a:rPr>
              <a:t>PFN «</a:t>
            </a:r>
            <a:r>
              <a:rPr lang="it-IT" altLang="it-IT" sz="1800" b="1" i="1" dirty="0" smtClean="0">
                <a:solidFill>
                  <a:srgbClr val="C00000"/>
                </a:solidFill>
              </a:rPr>
              <a:t>Adjusted» </a:t>
            </a:r>
            <a:r>
              <a:rPr lang="it-IT" altLang="it-IT" sz="1800" dirty="0" smtClean="0"/>
              <a:t>che comprende gli strumenti finanziari derivati valutati al fair </a:t>
            </a:r>
            <a:r>
              <a:rPr lang="it-IT" altLang="it-IT" sz="1800" dirty="0" err="1" smtClean="0"/>
              <a:t>value</a:t>
            </a:r>
            <a:r>
              <a:rPr lang="it-IT" altLang="it-IT" sz="1800" dirty="0" smtClean="0"/>
              <a:t> (positivo e negativo) </a:t>
            </a:r>
          </a:p>
          <a:p>
            <a:pPr lvl="1">
              <a:buFont typeface="Wingdings" charset="2"/>
              <a:buChar char="ü"/>
              <a:defRPr/>
            </a:pPr>
            <a:endParaRPr lang="it-IT" altLang="it-IT" sz="1800" dirty="0" smtClean="0"/>
          </a:p>
        </p:txBody>
      </p:sp>
      <p:sp>
        <p:nvSpPr>
          <p:cNvPr id="8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306000" y="836613"/>
            <a:ext cx="81026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altLang="it-IT" sz="3500" dirty="0">
                <a:solidFill>
                  <a:srgbClr val="4D4D4D"/>
                </a:solidFill>
                <a:latin typeface="Century Gothic" panose="020B0502020202020204" pitchFamily="34" charset="0"/>
              </a:rPr>
              <a:t>IMPATTO D.LGS. 139/</a:t>
            </a:r>
            <a:r>
              <a:rPr lang="de-DE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2015</a:t>
            </a:r>
            <a:endParaRPr lang="en-US" altLang="it-IT" sz="35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852586" y="6469447"/>
            <a:ext cx="2057400" cy="365125"/>
          </a:xfrm>
        </p:spPr>
        <p:txBody>
          <a:bodyPr/>
          <a:lstStyle/>
          <a:p>
            <a:fld id="{341EC1FB-F5DC-4712-9AFB-BB17EF98F339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47</a:t>
            </a:fld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47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Gruppo 13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CasellaDiTesto 16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p.27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99009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 txBox="1">
            <a:spLocks/>
          </p:cNvSpPr>
          <p:nvPr/>
        </p:nvSpPr>
        <p:spPr>
          <a:xfrm>
            <a:off x="250203" y="1592758"/>
            <a:ext cx="8532849" cy="17642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4000" cap="all" dirty="0">
                <a:solidFill>
                  <a:srgbClr val="3F5C58"/>
                </a:solidFill>
                <a:latin typeface="Century Gothic"/>
                <a:cs typeface="Century Gothic"/>
              </a:rPr>
              <a:t>LA VALUTAZIONE DELLA performance </a:t>
            </a:r>
            <a:r>
              <a:rPr lang="es-ES_tradnl" sz="4000" cap="all" dirty="0" err="1" smtClean="0">
                <a:solidFill>
                  <a:srgbClr val="3F5C58"/>
                </a:solidFill>
                <a:latin typeface="Century Gothic"/>
                <a:cs typeface="Century Gothic"/>
              </a:rPr>
              <a:t>economica</a:t>
            </a:r>
            <a:endParaRPr lang="es-ES_tradnl" sz="4000" cap="all" dirty="0" smtClean="0">
              <a:solidFill>
                <a:srgbClr val="3F5C58"/>
              </a:solidFill>
              <a:latin typeface="Century Gothic"/>
              <a:cs typeface="Century Gothic"/>
            </a:endParaRPr>
          </a:p>
          <a:p>
            <a:r>
              <a:rPr lang="es-ES_tradnl" sz="4000" cap="all" dirty="0" smtClean="0">
                <a:solidFill>
                  <a:srgbClr val="3F5C58"/>
                </a:solidFill>
                <a:latin typeface="Century Gothic"/>
                <a:cs typeface="Century Gothic"/>
              </a:rPr>
              <a:t>DA </a:t>
            </a:r>
            <a:r>
              <a:rPr lang="es-ES_tradnl" sz="4000" cap="all" dirty="0">
                <a:solidFill>
                  <a:srgbClr val="3F5C58"/>
                </a:solidFill>
                <a:latin typeface="Century Gothic"/>
                <a:cs typeface="Century Gothic"/>
              </a:rPr>
              <a:t>PARTE DEL SISTEMA BANCARIO E IL RUOLO DEL PROFESSIONISTA</a:t>
            </a:r>
            <a:endParaRPr lang="it-IT" sz="4000" cap="all" dirty="0">
              <a:solidFill>
                <a:srgbClr val="3F5C58"/>
              </a:solidFill>
              <a:latin typeface="Century Gothic"/>
              <a:cs typeface="Century Gothic"/>
            </a:endParaRPr>
          </a:p>
        </p:txBody>
      </p:sp>
      <p:grpSp>
        <p:nvGrpSpPr>
          <p:cNvPr id="3" name="Gruppo 2"/>
          <p:cNvGrpSpPr>
            <a:grpSpLocks/>
          </p:cNvGrpSpPr>
          <p:nvPr/>
        </p:nvGrpSpPr>
        <p:grpSpPr bwMode="auto">
          <a:xfrm>
            <a:off x="6210301" y="260142"/>
            <a:ext cx="1025998" cy="338554"/>
            <a:chOff x="7385268" y="263381"/>
            <a:chExt cx="1025763" cy="339387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CasellaDiTesto 11"/>
            <p:cNvSpPr txBox="1">
              <a:spLocks noChangeArrowheads="1"/>
            </p:cNvSpPr>
            <p:nvPr/>
          </p:nvSpPr>
          <p:spPr bwMode="auto">
            <a:xfrm>
              <a:off x="7597809" y="263381"/>
              <a:ext cx="813222" cy="33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p.27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246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95736" y="6070957"/>
            <a:ext cx="397981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it-IT" dirty="0">
              <a:latin typeface="Arial"/>
              <a:cs typeface="Arial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60350" y="3397721"/>
            <a:ext cx="4054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000" dirty="0">
                <a:latin typeface="Arial"/>
                <a:ea typeface="ＭＳ Ｐゴシック" panose="020B0600070205080204" pitchFamily="34" charset="-128"/>
                <a:cs typeface="Arial"/>
              </a:rPr>
              <a:t>Acquisizione dei fattori produttivi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50825" y="4608984"/>
            <a:ext cx="406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000">
                <a:latin typeface="Arial"/>
                <a:ea typeface="ＭＳ Ｐゴシック" panose="020B0600070205080204" pitchFamily="34" charset="-128"/>
                <a:cs typeface="Arial"/>
              </a:rPr>
              <a:t>Processo di trasformazione aziendale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4800" y="5799609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000">
                <a:latin typeface="Arial"/>
                <a:ea typeface="ＭＳ Ｐゴシック" panose="020B0600070205080204" pitchFamily="34" charset="-128"/>
                <a:cs typeface="Arial"/>
              </a:rPr>
              <a:t>Vendita di beni e servizi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6021388" y="3794596"/>
            <a:ext cx="2085975" cy="85248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dirty="0">
                <a:latin typeface="Arial"/>
                <a:ea typeface="ＭＳ Ｐゴシック" panose="020B0600070205080204" pitchFamily="34" charset="-128"/>
                <a:cs typeface="Arial"/>
              </a:rPr>
              <a:t>Flusso di costi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6042025" y="5583709"/>
            <a:ext cx="2085975" cy="48724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dirty="0">
                <a:latin typeface="Arial"/>
                <a:ea typeface="ＭＳ Ｐゴシック" panose="020B0600070205080204" pitchFamily="34" charset="-128"/>
                <a:cs typeface="Arial"/>
              </a:rPr>
              <a:t>Flusso di ricavi</a:t>
            </a:r>
          </a:p>
        </p:txBody>
      </p:sp>
      <p:cxnSp>
        <p:nvCxnSpPr>
          <p:cNvPr id="31751" name="AutoShape 8"/>
          <p:cNvCxnSpPr>
            <a:cxnSpLocks noChangeShapeType="1"/>
            <a:stCxn id="6" idx="3"/>
            <a:endCxn id="9" idx="1"/>
          </p:cNvCxnSpPr>
          <p:nvPr/>
        </p:nvCxnSpPr>
        <p:spPr bwMode="auto">
          <a:xfrm>
            <a:off x="4314825" y="3596159"/>
            <a:ext cx="1706563" cy="625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752" name="AutoShape 9"/>
          <p:cNvCxnSpPr>
            <a:cxnSpLocks noChangeShapeType="1"/>
            <a:stCxn id="7" idx="3"/>
            <a:endCxn id="9" idx="1"/>
          </p:cNvCxnSpPr>
          <p:nvPr/>
        </p:nvCxnSpPr>
        <p:spPr bwMode="auto">
          <a:xfrm flipV="1">
            <a:off x="4314825" y="4221634"/>
            <a:ext cx="1706563" cy="7381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753" name="AutoShape 10"/>
          <p:cNvCxnSpPr>
            <a:cxnSpLocks noChangeShapeType="1"/>
            <a:stCxn id="7" idx="2"/>
            <a:endCxn id="8" idx="0"/>
          </p:cNvCxnSpPr>
          <p:nvPr/>
        </p:nvCxnSpPr>
        <p:spPr bwMode="auto">
          <a:xfrm>
            <a:off x="2282825" y="5310659"/>
            <a:ext cx="3175" cy="48895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754" name="AutoShape 11"/>
          <p:cNvCxnSpPr>
            <a:cxnSpLocks noChangeShapeType="1"/>
            <a:stCxn id="6" idx="2"/>
            <a:endCxn id="7" idx="0"/>
          </p:cNvCxnSpPr>
          <p:nvPr/>
        </p:nvCxnSpPr>
        <p:spPr bwMode="auto">
          <a:xfrm flipH="1">
            <a:off x="2282825" y="3794596"/>
            <a:ext cx="4763" cy="8143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755" name="AutoShape 12"/>
          <p:cNvCxnSpPr>
            <a:cxnSpLocks noChangeShapeType="1"/>
            <a:stCxn id="8" idx="3"/>
            <a:endCxn id="10" idx="1"/>
          </p:cNvCxnSpPr>
          <p:nvPr/>
        </p:nvCxnSpPr>
        <p:spPr bwMode="auto">
          <a:xfrm flipV="1">
            <a:off x="4267200" y="5827333"/>
            <a:ext cx="1774825" cy="170714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6742543" y="4797152"/>
            <a:ext cx="598487" cy="654695"/>
          </a:xfrm>
          <a:prstGeom prst="upDownArrow">
            <a:avLst>
              <a:gd name="adj1" fmla="val 50000"/>
              <a:gd name="adj2" fmla="val 28913"/>
            </a:avLst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1757" name="Rettangolo 4"/>
          <p:cNvSpPr>
            <a:spLocks noChangeArrowheads="1"/>
          </p:cNvSpPr>
          <p:nvPr/>
        </p:nvSpPr>
        <p:spPr bwMode="auto">
          <a:xfrm>
            <a:off x="304800" y="1484784"/>
            <a:ext cx="85883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tabLst>
                <a:tab pos="1905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342900" indent="-342900">
              <a:spcBef>
                <a:spcPct val="20000"/>
              </a:spcBef>
              <a:buChar char="–"/>
              <a:tabLst>
                <a:tab pos="1905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9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90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90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0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0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0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0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 marL="0" lvl="1" indent="0" eaLnBrk="1" hangingPunct="1">
              <a:spcBef>
                <a:spcPct val="0"/>
              </a:spcBef>
              <a:buSzPct val="80000"/>
              <a:buNone/>
            </a:pPr>
            <a:r>
              <a:rPr lang="it-IT" altLang="it-IT" sz="2000" dirty="0">
                <a:latin typeface="Arial"/>
                <a:cs typeface="Arial"/>
              </a:rPr>
              <a:t>Il </a:t>
            </a:r>
            <a:r>
              <a:rPr lang="it-IT" altLang="it-IT" sz="2000" dirty="0">
                <a:solidFill>
                  <a:srgbClr val="C00000"/>
                </a:solidFill>
                <a:latin typeface="Arial"/>
                <a:cs typeface="Arial"/>
              </a:rPr>
              <a:t>flusso dei ricavi </a:t>
            </a:r>
            <a:r>
              <a:rPr lang="it-IT" altLang="it-IT" sz="2000" dirty="0">
                <a:latin typeface="Arial"/>
                <a:cs typeface="Arial"/>
              </a:rPr>
              <a:t>(originato dalla vendita dei prodotti e servizi</a:t>
            </a:r>
            <a:r>
              <a:rPr lang="it-IT" altLang="it-IT" sz="2000" dirty="0" smtClean="0">
                <a:latin typeface="Arial"/>
                <a:cs typeface="Arial"/>
              </a:rPr>
              <a:t>)</a:t>
            </a:r>
          </a:p>
          <a:p>
            <a:pPr marL="0" lvl="1" indent="0" eaLnBrk="1" hangingPunct="1">
              <a:spcBef>
                <a:spcPct val="0"/>
              </a:spcBef>
              <a:buSzPct val="80000"/>
              <a:buNone/>
            </a:pPr>
            <a:r>
              <a:rPr lang="it-IT" altLang="it-IT" sz="2000" dirty="0" smtClean="0">
                <a:solidFill>
                  <a:srgbClr val="C00000"/>
                </a:solidFill>
                <a:latin typeface="Arial"/>
                <a:cs typeface="Arial"/>
              </a:rPr>
              <a:t>è </a:t>
            </a:r>
            <a:r>
              <a:rPr lang="it-IT" altLang="it-IT" sz="2000" dirty="0">
                <a:solidFill>
                  <a:srgbClr val="C00000"/>
                </a:solidFill>
                <a:latin typeface="Arial"/>
                <a:cs typeface="Arial"/>
              </a:rPr>
              <a:t>durevolmente in grado di fronteggiare il flusso di costi </a:t>
            </a:r>
            <a:r>
              <a:rPr lang="it-IT" altLang="it-IT" sz="2000" dirty="0">
                <a:latin typeface="Arial"/>
                <a:cs typeface="Arial"/>
              </a:rPr>
              <a:t>(derivanti dall’acquisizione dei fattori della produzione) garantendo un’adeguata remunerazione anche ai fattori produttivi a remunerazione residuale (azionisti e soci</a:t>
            </a:r>
            <a:r>
              <a:rPr lang="it-IT" altLang="it-IT" sz="2000" dirty="0" smtClean="0">
                <a:latin typeface="Arial"/>
                <a:cs typeface="Arial"/>
              </a:rPr>
              <a:t>)</a:t>
            </a:r>
            <a:endParaRPr lang="it-IT" altLang="it-IT" sz="2000" dirty="0">
              <a:latin typeface="Arial"/>
              <a:cs typeface="Arial"/>
            </a:endParaRPr>
          </a:p>
        </p:txBody>
      </p:sp>
      <p:sp>
        <p:nvSpPr>
          <p:cNvPr id="16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itolo 1"/>
          <p:cNvSpPr txBox="1">
            <a:spLocks/>
          </p:cNvSpPr>
          <p:nvPr/>
        </p:nvSpPr>
        <p:spPr>
          <a:xfrm>
            <a:off x="306000" y="836613"/>
            <a:ext cx="88380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altLang="it-IT" sz="3200" dirty="0">
                <a:solidFill>
                  <a:srgbClr val="4D4D4D"/>
                </a:solidFill>
                <a:latin typeface="Century Gothic" panose="020B0502020202020204" pitchFamily="34" charset="0"/>
              </a:rPr>
              <a:t>PERFORMANCE ECONOMICA - </a:t>
            </a:r>
            <a:r>
              <a:rPr lang="de-DE" altLang="it-IT" sz="32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CONCETTO</a:t>
            </a:r>
            <a:endParaRPr lang="de-DE" altLang="it-IT" sz="32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852586" y="6469447"/>
            <a:ext cx="2057400" cy="365125"/>
          </a:xfrm>
        </p:spPr>
        <p:txBody>
          <a:bodyPr/>
          <a:lstStyle/>
          <a:p>
            <a:fld id="{341EC1FB-F5DC-4712-9AFB-BB17EF98F339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49</a:t>
            </a:fld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49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1" name="Gruppo 20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CasellaDiTesto 22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p.28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154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itolo 1"/>
          <p:cNvSpPr txBox="1">
            <a:spLocks/>
          </p:cNvSpPr>
          <p:nvPr/>
        </p:nvSpPr>
        <p:spPr>
          <a:xfrm>
            <a:off x="306000" y="836613"/>
            <a:ext cx="81026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altLang="it-IT" sz="3500" dirty="0">
                <a:solidFill>
                  <a:srgbClr val="4D4D4D"/>
                </a:solidFill>
                <a:latin typeface="Century Gothic" panose="020B0502020202020204" pitchFamily="34" charset="0"/>
              </a:rPr>
              <a:t>DETERMINAZIONE DEL </a:t>
            </a:r>
            <a:r>
              <a:rPr lang="de-DE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GRADO</a:t>
            </a:r>
          </a:p>
          <a:p>
            <a:pPr>
              <a:defRPr/>
            </a:pPr>
            <a:r>
              <a:rPr lang="de-DE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DI </a:t>
            </a:r>
            <a:r>
              <a:rPr lang="de-DE" altLang="it-IT" sz="3500" dirty="0">
                <a:solidFill>
                  <a:srgbClr val="4D4D4D"/>
                </a:solidFill>
                <a:latin typeface="Century Gothic" panose="020B0502020202020204" pitchFamily="34" charset="0"/>
              </a:rPr>
              <a:t>RISCHIO DEL </a:t>
            </a:r>
            <a:r>
              <a:rPr lang="de-DE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DEBITORE</a:t>
            </a:r>
            <a:endParaRPr lang="de-DE" altLang="it-IT" sz="35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852586" y="6469447"/>
            <a:ext cx="2057400" cy="365125"/>
          </a:xfrm>
        </p:spPr>
        <p:txBody>
          <a:bodyPr/>
          <a:lstStyle/>
          <a:p>
            <a:fld id="{341EC1FB-F5DC-4712-9AFB-BB17EF98F339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1028"/>
          <p:cNvSpPr txBox="1">
            <a:spLocks noChangeArrowheads="1"/>
          </p:cNvSpPr>
          <p:nvPr/>
        </p:nvSpPr>
        <p:spPr bwMode="auto">
          <a:xfrm>
            <a:off x="592609" y="2014166"/>
            <a:ext cx="7991475" cy="79216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rgbClr val="C00000"/>
                </a:solidFill>
                <a:cs typeface="Tahoma" panose="020B0604030504040204" pitchFamily="34" charset="0"/>
              </a:rPr>
              <a:t>LE INFORMAZIONI DETERMINANTI PER DETERMINAZIONE DELLA PROBABILITÀ DI DEFAULT</a:t>
            </a:r>
            <a:endParaRPr lang="it-IT" altLang="it-IT" sz="2000" b="1" u="sng" dirty="0">
              <a:solidFill>
                <a:srgbClr val="C00000"/>
              </a:solidFill>
            </a:endParaRPr>
          </a:p>
        </p:txBody>
      </p:sp>
      <p:sp>
        <p:nvSpPr>
          <p:cNvPr id="28" name="Text Box 1028"/>
          <p:cNvSpPr txBox="1">
            <a:spLocks noChangeArrowheads="1"/>
          </p:cNvSpPr>
          <p:nvPr/>
        </p:nvSpPr>
        <p:spPr bwMode="auto">
          <a:xfrm>
            <a:off x="504428" y="3827040"/>
            <a:ext cx="2592388" cy="647700"/>
          </a:xfrm>
          <a:prstGeom prst="rect">
            <a:avLst/>
          </a:prstGeom>
          <a:noFill/>
          <a:ln w="28575" cmpd="sng">
            <a:solidFill>
              <a:srgbClr val="3F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Informazioni </a:t>
            </a:r>
            <a:br>
              <a:rPr lang="it-IT" altLang="it-IT" sz="1800"/>
            </a:br>
            <a:r>
              <a:rPr lang="it-IT" altLang="it-IT" sz="1800"/>
              <a:t>economico-finanziarie</a:t>
            </a:r>
          </a:p>
        </p:txBody>
      </p:sp>
      <p:sp>
        <p:nvSpPr>
          <p:cNvPr id="29" name="Text Box 1028"/>
          <p:cNvSpPr txBox="1">
            <a:spLocks noChangeArrowheads="1"/>
          </p:cNvSpPr>
          <p:nvPr/>
        </p:nvSpPr>
        <p:spPr bwMode="auto">
          <a:xfrm>
            <a:off x="3354859" y="3827040"/>
            <a:ext cx="2592387" cy="647700"/>
          </a:xfrm>
          <a:prstGeom prst="rect">
            <a:avLst/>
          </a:prstGeom>
          <a:noFill/>
          <a:ln w="28575" cmpd="sng">
            <a:solidFill>
              <a:srgbClr val="3F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Informazioni non economico-finanziarie</a:t>
            </a:r>
          </a:p>
        </p:txBody>
      </p:sp>
      <p:sp>
        <p:nvSpPr>
          <p:cNvPr id="30" name="Text Box 1028"/>
          <p:cNvSpPr txBox="1">
            <a:spLocks noChangeArrowheads="1"/>
          </p:cNvSpPr>
          <p:nvPr/>
        </p:nvSpPr>
        <p:spPr bwMode="auto">
          <a:xfrm>
            <a:off x="6138614" y="3827040"/>
            <a:ext cx="2592388" cy="647700"/>
          </a:xfrm>
          <a:prstGeom prst="rect">
            <a:avLst/>
          </a:prstGeom>
          <a:noFill/>
          <a:ln w="28575" cmpd="sng">
            <a:solidFill>
              <a:srgbClr val="3F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Informazioni </a:t>
            </a:r>
            <a:br>
              <a:rPr lang="it-IT" altLang="it-IT" sz="1800"/>
            </a:br>
            <a:r>
              <a:rPr lang="it-IT" altLang="it-IT" sz="1800"/>
              <a:t>di trend</a:t>
            </a:r>
          </a:p>
        </p:txBody>
      </p:sp>
      <p:sp>
        <p:nvSpPr>
          <p:cNvPr id="31" name="Text Box 1028"/>
          <p:cNvSpPr txBox="1">
            <a:spLocks noChangeArrowheads="1"/>
          </p:cNvSpPr>
          <p:nvPr/>
        </p:nvSpPr>
        <p:spPr bwMode="auto">
          <a:xfrm>
            <a:off x="504428" y="2996778"/>
            <a:ext cx="2592388" cy="360362"/>
          </a:xfrm>
          <a:prstGeom prst="rect">
            <a:avLst/>
          </a:prstGeom>
          <a:noFill/>
          <a:ln w="28575" cmpd="sng">
            <a:solidFill>
              <a:srgbClr val="3F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C00000"/>
                </a:solidFill>
              </a:rPr>
              <a:t>STORICHE</a:t>
            </a:r>
          </a:p>
        </p:txBody>
      </p:sp>
      <p:sp>
        <p:nvSpPr>
          <p:cNvPr id="32" name="Text Box 1028"/>
          <p:cNvSpPr txBox="1">
            <a:spLocks noChangeArrowheads="1"/>
          </p:cNvSpPr>
          <p:nvPr/>
        </p:nvSpPr>
        <p:spPr bwMode="auto">
          <a:xfrm>
            <a:off x="3354859" y="2996778"/>
            <a:ext cx="2592387" cy="360362"/>
          </a:xfrm>
          <a:prstGeom prst="rect">
            <a:avLst/>
          </a:prstGeom>
          <a:noFill/>
          <a:ln w="28575" cmpd="sng">
            <a:solidFill>
              <a:srgbClr val="3F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C00000"/>
                </a:solidFill>
              </a:rPr>
              <a:t>QUALITATIVE</a:t>
            </a:r>
          </a:p>
        </p:txBody>
      </p:sp>
      <p:sp>
        <p:nvSpPr>
          <p:cNvPr id="33" name="Text Box 1028"/>
          <p:cNvSpPr txBox="1">
            <a:spLocks noChangeArrowheads="1"/>
          </p:cNvSpPr>
          <p:nvPr/>
        </p:nvSpPr>
        <p:spPr bwMode="auto">
          <a:xfrm>
            <a:off x="6138614" y="2996778"/>
            <a:ext cx="2592388" cy="360362"/>
          </a:xfrm>
          <a:prstGeom prst="rect">
            <a:avLst/>
          </a:prstGeom>
          <a:noFill/>
          <a:ln w="28575" cmpd="sng">
            <a:solidFill>
              <a:srgbClr val="3F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C00000"/>
                </a:solidFill>
              </a:rPr>
              <a:t>ANDAMENTALI</a:t>
            </a:r>
          </a:p>
        </p:txBody>
      </p:sp>
      <p:sp>
        <p:nvSpPr>
          <p:cNvPr id="34" name="Text Box 1028"/>
          <p:cNvSpPr txBox="1">
            <a:spLocks noChangeArrowheads="1"/>
          </p:cNvSpPr>
          <p:nvPr/>
        </p:nvSpPr>
        <p:spPr bwMode="auto">
          <a:xfrm>
            <a:off x="520303" y="4946228"/>
            <a:ext cx="2593975" cy="358775"/>
          </a:xfrm>
          <a:prstGeom prst="rect">
            <a:avLst/>
          </a:prstGeom>
          <a:noFill/>
          <a:ln w="28575" cmpd="sng">
            <a:solidFill>
              <a:srgbClr val="3F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C00000"/>
                </a:solidFill>
              </a:rPr>
              <a:t>Dati contabili</a:t>
            </a:r>
          </a:p>
        </p:txBody>
      </p:sp>
      <p:sp>
        <p:nvSpPr>
          <p:cNvPr id="35" name="Text Box 1028"/>
          <p:cNvSpPr txBox="1">
            <a:spLocks noChangeArrowheads="1"/>
          </p:cNvSpPr>
          <p:nvPr/>
        </p:nvSpPr>
        <p:spPr bwMode="auto">
          <a:xfrm>
            <a:off x="3372321" y="4946228"/>
            <a:ext cx="2592388" cy="358775"/>
          </a:xfrm>
          <a:prstGeom prst="rect">
            <a:avLst/>
          </a:prstGeom>
          <a:noFill/>
          <a:ln w="28575" cmpd="sng">
            <a:solidFill>
              <a:srgbClr val="3F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C00000"/>
                </a:solidFill>
              </a:rPr>
              <a:t>Dati extra-contabili</a:t>
            </a:r>
          </a:p>
        </p:txBody>
      </p:sp>
      <p:sp>
        <p:nvSpPr>
          <p:cNvPr id="36" name="Text Box 1028"/>
          <p:cNvSpPr txBox="1">
            <a:spLocks noChangeArrowheads="1"/>
          </p:cNvSpPr>
          <p:nvPr/>
        </p:nvSpPr>
        <p:spPr bwMode="auto">
          <a:xfrm>
            <a:off x="6156077" y="4946228"/>
            <a:ext cx="2592387" cy="358775"/>
          </a:xfrm>
          <a:prstGeom prst="rect">
            <a:avLst/>
          </a:prstGeom>
          <a:noFill/>
          <a:ln w="28575" cmpd="sng">
            <a:solidFill>
              <a:srgbClr val="3F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C00000"/>
                </a:solidFill>
              </a:rPr>
              <a:t>Centrale Rischi</a:t>
            </a:r>
          </a:p>
        </p:txBody>
      </p:sp>
      <p:sp>
        <p:nvSpPr>
          <p:cNvPr id="37" name="Text Box 1028"/>
          <p:cNvSpPr txBox="1">
            <a:spLocks noChangeArrowheads="1"/>
          </p:cNvSpPr>
          <p:nvPr/>
        </p:nvSpPr>
        <p:spPr bwMode="auto">
          <a:xfrm>
            <a:off x="1170062" y="5923185"/>
            <a:ext cx="6962676" cy="2873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it-IT" altLang="it-IT" sz="1600" dirty="0">
                <a:cs typeface="Tahoma" panose="020B0604030504040204" pitchFamily="34" charset="0"/>
              </a:rPr>
              <a:t>«Eventuale» ricorso a garanzie come elemento di mitigazione del rischio</a:t>
            </a:r>
          </a:p>
        </p:txBody>
      </p:sp>
      <p:sp>
        <p:nvSpPr>
          <p:cNvPr id="38" name="Text Box 1028"/>
          <p:cNvSpPr txBox="1">
            <a:spLocks noChangeArrowheads="1"/>
          </p:cNvSpPr>
          <p:nvPr/>
        </p:nvSpPr>
        <p:spPr bwMode="auto">
          <a:xfrm>
            <a:off x="1170062" y="5589240"/>
            <a:ext cx="6962676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it-IT" altLang="it-IT" sz="1600" dirty="0">
                <a:cs typeface="Tahoma" panose="020B0604030504040204" pitchFamily="34" charset="0"/>
              </a:rPr>
              <a:t>Il «peso» dei singoli moduli dipende dalla dimensione dell’impresa</a:t>
            </a:r>
          </a:p>
        </p:txBody>
      </p:sp>
      <p:sp>
        <p:nvSpPr>
          <p:cNvPr id="39" name="Freccia in giù 37"/>
          <p:cNvSpPr>
            <a:spLocks noChangeArrowheads="1"/>
          </p:cNvSpPr>
          <p:nvPr/>
        </p:nvSpPr>
        <p:spPr bwMode="auto">
          <a:xfrm>
            <a:off x="1602978" y="3429298"/>
            <a:ext cx="395288" cy="3143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9A927"/>
          </a:solidFill>
          <a:ln w="28575" cmpd="sng" algn="ctr">
            <a:noFill/>
            <a:round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40" name="Freccia in giù 39"/>
          <p:cNvSpPr>
            <a:spLocks noChangeArrowheads="1"/>
          </p:cNvSpPr>
          <p:nvPr/>
        </p:nvSpPr>
        <p:spPr bwMode="auto">
          <a:xfrm>
            <a:off x="1602978" y="4551660"/>
            <a:ext cx="395288" cy="3143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9A927"/>
          </a:solidFill>
          <a:ln w="28575" cmpd="sng" algn="ctr">
            <a:noFill/>
            <a:round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41" name="Freccia in giù 40"/>
          <p:cNvSpPr>
            <a:spLocks noChangeArrowheads="1"/>
          </p:cNvSpPr>
          <p:nvPr/>
        </p:nvSpPr>
        <p:spPr bwMode="auto">
          <a:xfrm>
            <a:off x="4410546" y="3429298"/>
            <a:ext cx="396875" cy="3143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9A927"/>
          </a:solidFill>
          <a:ln w="28575" cmpd="sng" algn="ctr">
            <a:noFill/>
            <a:round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42" name="Freccia in giù 41"/>
          <p:cNvSpPr>
            <a:spLocks noChangeArrowheads="1"/>
          </p:cNvSpPr>
          <p:nvPr/>
        </p:nvSpPr>
        <p:spPr bwMode="auto">
          <a:xfrm>
            <a:off x="4410546" y="4551660"/>
            <a:ext cx="396875" cy="3143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9A927"/>
          </a:solidFill>
          <a:ln w="28575" cmpd="sng" algn="ctr">
            <a:noFill/>
            <a:round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43" name="Freccia in giù 42"/>
          <p:cNvSpPr>
            <a:spLocks noChangeArrowheads="1"/>
          </p:cNvSpPr>
          <p:nvPr/>
        </p:nvSpPr>
        <p:spPr bwMode="auto">
          <a:xfrm>
            <a:off x="7240339" y="3432473"/>
            <a:ext cx="396875" cy="3143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9A927"/>
          </a:solidFill>
          <a:ln w="28575" cmpd="sng" algn="ctr">
            <a:noFill/>
            <a:round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44" name="Freccia in giù 43"/>
          <p:cNvSpPr>
            <a:spLocks noChangeArrowheads="1"/>
          </p:cNvSpPr>
          <p:nvPr/>
        </p:nvSpPr>
        <p:spPr bwMode="auto">
          <a:xfrm>
            <a:off x="7240339" y="4554835"/>
            <a:ext cx="396875" cy="3143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9A927"/>
          </a:solidFill>
          <a:ln w="28575" cmpd="sng" algn="ctr">
            <a:noFill/>
            <a:round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24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5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6" name="Gruppo 25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CasellaDiTesto 45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p.6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833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951733" y="3238567"/>
            <a:ext cx="4432300" cy="514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>
              <a:solidFill>
                <a:schemeClr val="tx2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950145" y="3200467"/>
            <a:ext cx="4335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1400" dirty="0">
                <a:solidFill>
                  <a:schemeClr val="tx2"/>
                </a:solidFill>
                <a:latin typeface="Arial" charset="0"/>
              </a:rPr>
              <a:t>RISULTATO DELLA GESTIONE CARATTERISTICA </a:t>
            </a:r>
            <a:r>
              <a:rPr lang="it-IT" sz="1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(REDDITO OPERATIVO</a:t>
            </a:r>
            <a:r>
              <a:rPr lang="it-IT" sz="1400" dirty="0">
                <a:solidFill>
                  <a:schemeClr val="tx2"/>
                </a:solidFill>
                <a:latin typeface="Arial" charset="0"/>
              </a:rPr>
              <a:t> ) 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931220" y="5546792"/>
            <a:ext cx="28908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400">
                <a:solidFill>
                  <a:schemeClr val="tx2"/>
                </a:solidFill>
              </a:rPr>
              <a:t>GESTIONE TRIBUTARIA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951733" y="5507104"/>
            <a:ext cx="4432300" cy="514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>
              <a:solidFill>
                <a:schemeClr val="tx2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951733" y="4772092"/>
            <a:ext cx="4432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1400" dirty="0">
                <a:solidFill>
                  <a:schemeClr val="tx2"/>
                </a:solidFill>
                <a:latin typeface="Arial" charset="0"/>
              </a:rPr>
              <a:t>RISULTATO DELLA GESTIONE STRAORDINARIA </a:t>
            </a:r>
          </a:p>
          <a:p>
            <a:pPr>
              <a:defRPr/>
            </a:pPr>
            <a:r>
              <a:rPr lang="it-IT" sz="1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(ONERI E PROVENTI NON RICORRENTI)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988245" y="4749867"/>
            <a:ext cx="4395788" cy="514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>
              <a:solidFill>
                <a:schemeClr val="tx2"/>
              </a:solidFill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940620" y="3992629"/>
            <a:ext cx="4587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1400">
                <a:solidFill>
                  <a:schemeClr val="tx2"/>
                </a:solidFill>
                <a:latin typeface="Arial" charset="0"/>
              </a:rPr>
              <a:t>RISULTATO DELLA GESTIONE FINANZIARIA                   </a:t>
            </a:r>
            <a:r>
              <a:rPr lang="it-IT" sz="1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 ONERI E PROVENTI FINANZIARI)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961258" y="3992629"/>
            <a:ext cx="4422775" cy="514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>
              <a:solidFill>
                <a:schemeClr val="tx2"/>
              </a:solidFill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251520" y="4262504"/>
            <a:ext cx="1209675" cy="7445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>
              <a:solidFill>
                <a:schemeClr val="tx2"/>
              </a:solidFill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51520" y="4349817"/>
            <a:ext cx="1223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1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RISULTATO NETTO</a:t>
            </a:r>
          </a:p>
        </p:txBody>
      </p:sp>
      <p:cxnSp>
        <p:nvCxnSpPr>
          <p:cNvPr id="14" name="AutoShape 17"/>
          <p:cNvCxnSpPr>
            <a:cxnSpLocks noChangeShapeType="1"/>
            <a:stCxn id="2" idx="1"/>
            <a:endCxn id="13" idx="3"/>
          </p:cNvCxnSpPr>
          <p:nvPr/>
        </p:nvCxnSpPr>
        <p:spPr bwMode="auto">
          <a:xfrm flipH="1">
            <a:off x="1475483" y="3495742"/>
            <a:ext cx="476250" cy="1116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" name="AutoShape 19"/>
          <p:cNvCxnSpPr>
            <a:cxnSpLocks noChangeShapeType="1"/>
            <a:stCxn id="11" idx="1"/>
            <a:endCxn id="13" idx="3"/>
          </p:cNvCxnSpPr>
          <p:nvPr/>
        </p:nvCxnSpPr>
        <p:spPr bwMode="auto">
          <a:xfrm flipH="1">
            <a:off x="1475483" y="4249804"/>
            <a:ext cx="485775" cy="361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" name="AutoShape 20"/>
          <p:cNvCxnSpPr>
            <a:cxnSpLocks noChangeShapeType="1"/>
            <a:stCxn id="9" idx="1"/>
            <a:endCxn id="13" idx="3"/>
          </p:cNvCxnSpPr>
          <p:nvPr/>
        </p:nvCxnSpPr>
        <p:spPr bwMode="auto">
          <a:xfrm flipH="1" flipV="1">
            <a:off x="1475483" y="4611754"/>
            <a:ext cx="512762" cy="395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" name="AutoShape 21"/>
          <p:cNvCxnSpPr>
            <a:cxnSpLocks noChangeShapeType="1"/>
            <a:stCxn id="7" idx="1"/>
            <a:endCxn id="13" idx="3"/>
          </p:cNvCxnSpPr>
          <p:nvPr/>
        </p:nvCxnSpPr>
        <p:spPr bwMode="auto">
          <a:xfrm flipH="1" flipV="1">
            <a:off x="1475483" y="4611754"/>
            <a:ext cx="476250" cy="1152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" name="Connettore 1 22"/>
          <p:cNvCxnSpPr/>
          <p:nvPr/>
        </p:nvCxnSpPr>
        <p:spPr bwMode="auto">
          <a:xfrm>
            <a:off x="3332858" y="4635567"/>
            <a:ext cx="1584325" cy="725487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 bwMode="auto">
          <a:xfrm flipV="1">
            <a:off x="3209033" y="4722879"/>
            <a:ext cx="1231900" cy="62230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1" name="Freccia a destra 30"/>
          <p:cNvSpPr>
            <a:spLocks noChangeArrowheads="1"/>
          </p:cNvSpPr>
          <p:nvPr/>
        </p:nvSpPr>
        <p:spPr bwMode="auto">
          <a:xfrm>
            <a:off x="6455470" y="4811779"/>
            <a:ext cx="287338" cy="3333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9A927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50000"/>
              </a:spcAft>
              <a:buClr>
                <a:srgbClr val="FF6633"/>
              </a:buClr>
              <a:buSzPct val="100000"/>
              <a:buFont typeface="Wingdings" panose="05000000000000000000" pitchFamily="2" charset="2"/>
              <a:buChar char="•"/>
            </a:pPr>
            <a:endParaRPr lang="it-IT" altLang="it-IT"/>
          </a:p>
        </p:txBody>
      </p:sp>
      <p:sp>
        <p:nvSpPr>
          <p:cNvPr id="32" name="CasellaDiTesto 31"/>
          <p:cNvSpPr txBox="1">
            <a:spLocks noChangeArrowheads="1"/>
          </p:cNvSpPr>
          <p:nvPr/>
        </p:nvSpPr>
        <p:spPr bwMode="auto">
          <a:xfrm>
            <a:off x="6731695" y="4653029"/>
            <a:ext cx="2151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Wingdings" charset="2"/>
              <a:buChar char="ü"/>
            </a:pPr>
            <a:r>
              <a:rPr lang="it-IT" altLang="it-IT" dirty="0"/>
              <a:t>Plusvalenze</a:t>
            </a:r>
          </a:p>
          <a:p>
            <a:pPr>
              <a:buFont typeface="Wingdings" charset="2"/>
              <a:buChar char="ü"/>
            </a:pPr>
            <a:r>
              <a:rPr lang="it-IT" altLang="it-IT" dirty="0"/>
              <a:t>Minusvalenze</a:t>
            </a:r>
          </a:p>
        </p:txBody>
      </p:sp>
      <p:cxnSp>
        <p:nvCxnSpPr>
          <p:cNvPr id="38" name="Connettore 4 37"/>
          <p:cNvCxnSpPr>
            <a:stCxn id="32" idx="0"/>
            <a:endCxn id="2" idx="3"/>
          </p:cNvCxnSpPr>
          <p:nvPr/>
        </p:nvCxnSpPr>
        <p:spPr bwMode="auto">
          <a:xfrm rot="16200000" flipV="1">
            <a:off x="6517383" y="3362392"/>
            <a:ext cx="1157287" cy="1423987"/>
          </a:xfrm>
          <a:prstGeom prst="bentConnector2">
            <a:avLst/>
          </a:prstGeom>
          <a:ln>
            <a:solidFill>
              <a:srgbClr val="C00000"/>
            </a:solidFill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1" name="Freccia in giù 40"/>
          <p:cNvSpPr>
            <a:spLocks noChangeArrowheads="1"/>
          </p:cNvSpPr>
          <p:nvPr/>
        </p:nvSpPr>
        <p:spPr bwMode="auto">
          <a:xfrm rot="10800000">
            <a:off x="3963095" y="2544829"/>
            <a:ext cx="444500" cy="503238"/>
          </a:xfrm>
          <a:prstGeom prst="downArrow">
            <a:avLst>
              <a:gd name="adj1" fmla="val 50000"/>
              <a:gd name="adj2" fmla="val 49987"/>
            </a:avLst>
          </a:prstGeom>
          <a:solidFill>
            <a:srgbClr val="89A927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50000"/>
              </a:spcAft>
              <a:buClr>
                <a:srgbClr val="FF6633"/>
              </a:buClr>
              <a:buSzPct val="100000"/>
              <a:buFont typeface="Wingdings" panose="05000000000000000000" pitchFamily="2" charset="2"/>
              <a:buChar char="•"/>
            </a:pPr>
            <a:endParaRPr lang="it-IT" altLang="it-IT"/>
          </a:p>
        </p:txBody>
      </p:sp>
      <p:sp>
        <p:nvSpPr>
          <p:cNvPr id="42" name="CasellaDiTesto 41"/>
          <p:cNvSpPr txBox="1">
            <a:spLocks noChangeArrowheads="1"/>
          </p:cNvSpPr>
          <p:nvPr/>
        </p:nvSpPr>
        <p:spPr bwMode="auto">
          <a:xfrm>
            <a:off x="721420" y="1717742"/>
            <a:ext cx="4224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Wingdings" charset="2"/>
              <a:buChar char="ü"/>
            </a:pPr>
            <a:r>
              <a:rPr lang="it-IT" altLang="it-IT" dirty="0"/>
              <a:t>MOL/EBITDA</a:t>
            </a:r>
          </a:p>
          <a:p>
            <a:pPr>
              <a:buFont typeface="Wingdings" charset="2"/>
              <a:buChar char="ü"/>
            </a:pPr>
            <a:r>
              <a:rPr lang="it-IT" altLang="it-IT" dirty="0"/>
              <a:t>RISULTATO OPERATIVO/EBIT</a:t>
            </a:r>
          </a:p>
        </p:txBody>
      </p:sp>
      <p:sp>
        <p:nvSpPr>
          <p:cNvPr id="44" name="CasellaDiTesto 43"/>
          <p:cNvSpPr txBox="1">
            <a:spLocks noChangeArrowheads="1"/>
          </p:cNvSpPr>
          <p:nvPr/>
        </p:nvSpPr>
        <p:spPr bwMode="auto">
          <a:xfrm>
            <a:off x="5939533" y="1808229"/>
            <a:ext cx="302418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it-IT" altLang="it-IT" b="1" dirty="0">
                <a:solidFill>
                  <a:srgbClr val="C00000"/>
                </a:solidFill>
              </a:rPr>
              <a:t>RICLASSIFICAZIONE</a:t>
            </a:r>
          </a:p>
          <a:p>
            <a:pPr algn="ctr"/>
            <a:r>
              <a:rPr lang="it-IT" altLang="it-IT" b="1" dirty="0">
                <a:solidFill>
                  <a:srgbClr val="C00000"/>
                </a:solidFill>
              </a:rPr>
              <a:t>(INFO IN N.I.)</a:t>
            </a:r>
          </a:p>
        </p:txBody>
      </p:sp>
      <p:sp>
        <p:nvSpPr>
          <p:cNvPr id="45" name="Freccia in giù 44"/>
          <p:cNvSpPr>
            <a:spLocks noChangeArrowheads="1"/>
          </p:cNvSpPr>
          <p:nvPr/>
        </p:nvSpPr>
        <p:spPr bwMode="auto">
          <a:xfrm rot="-5400000">
            <a:off x="5220396" y="1847916"/>
            <a:ext cx="444500" cy="504825"/>
          </a:xfrm>
          <a:prstGeom prst="downArrow">
            <a:avLst>
              <a:gd name="adj1" fmla="val 50000"/>
              <a:gd name="adj2" fmla="val 50145"/>
            </a:avLst>
          </a:prstGeom>
          <a:solidFill>
            <a:srgbClr val="89A927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50000"/>
              </a:spcAft>
              <a:buClr>
                <a:srgbClr val="FF6633"/>
              </a:buClr>
              <a:buSzPct val="100000"/>
              <a:buFont typeface="Wingdings" panose="05000000000000000000" pitchFamily="2" charset="2"/>
              <a:buChar char="•"/>
            </a:pPr>
            <a:endParaRPr lang="it-IT" altLang="it-IT"/>
          </a:p>
        </p:txBody>
      </p:sp>
      <p:sp>
        <p:nvSpPr>
          <p:cNvPr id="26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itolo 1"/>
          <p:cNvSpPr txBox="1">
            <a:spLocks/>
          </p:cNvSpPr>
          <p:nvPr/>
        </p:nvSpPr>
        <p:spPr>
          <a:xfrm>
            <a:off x="306000" y="836613"/>
            <a:ext cx="81026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altLang="it-IT" sz="3500" dirty="0">
                <a:solidFill>
                  <a:srgbClr val="4D4D4D"/>
                </a:solidFill>
                <a:latin typeface="Century Gothic" panose="020B0502020202020204" pitchFamily="34" charset="0"/>
              </a:rPr>
              <a:t>IMPATTO DEL D.LGS. 139/2015</a:t>
            </a:r>
            <a:endParaRPr lang="en-US" altLang="it-IT" sz="35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852586" y="6469447"/>
            <a:ext cx="2057400" cy="365125"/>
          </a:xfrm>
        </p:spPr>
        <p:txBody>
          <a:bodyPr/>
          <a:lstStyle/>
          <a:p>
            <a:fld id="{341EC1FB-F5DC-4712-9AFB-BB17EF98F339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50</a:t>
            </a:fld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50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3" name="Gruppo 32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CasellaDiTesto 34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p.28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16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 animBg="1"/>
      <p:bldP spid="13" grpId="0"/>
      <p:bldP spid="31" grpId="0" animBg="1"/>
      <p:bldP spid="32" grpId="0"/>
      <p:bldP spid="41" grpId="0" animBg="1"/>
      <p:bldP spid="42" grpId="0"/>
      <p:bldP spid="44" grpId="0"/>
      <p:bldP spid="4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547109"/>
              </p:ext>
            </p:extLst>
          </p:nvPr>
        </p:nvGraphicFramePr>
        <p:xfrm>
          <a:off x="252413" y="1490663"/>
          <a:ext cx="8640762" cy="4891091"/>
        </p:xfrm>
        <a:graphic>
          <a:graphicData uri="http://schemas.openxmlformats.org/drawingml/2006/table">
            <a:tbl>
              <a:tblPr/>
              <a:tblGrid>
                <a:gridCol w="76326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43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Ricavi netti (A.1)</a:t>
                      </a:r>
                    </a:p>
                  </a:txBody>
                  <a:tcPr marL="91441" marR="91441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………</a:t>
                      </a:r>
                    </a:p>
                  </a:txBody>
                  <a:tcPr marL="91441" marR="91441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Variazione rimanenze PF, SL, commesse (A.2 e A.3)</a:t>
                      </a:r>
                    </a:p>
                  </a:txBody>
                  <a:tcPr marL="91441" marR="91441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………</a:t>
                      </a:r>
                    </a:p>
                  </a:txBody>
                  <a:tcPr marL="91441" marR="91441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Incrementi di immobilizzazioni (A.4)</a:t>
                      </a:r>
                    </a:p>
                  </a:txBody>
                  <a:tcPr marL="91441" marR="91441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………</a:t>
                      </a:r>
                    </a:p>
                  </a:txBody>
                  <a:tcPr marL="91441" marR="91441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VALORE DELLA PRODUZIONE</a:t>
                      </a:r>
                    </a:p>
                  </a:txBody>
                  <a:tcPr marL="91441" marR="91441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………</a:t>
                      </a:r>
                    </a:p>
                  </a:txBody>
                  <a:tcPr marL="91441" marR="91441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Consumi di MP e sussidiarie (B.6 + B.11)</a:t>
                      </a:r>
                    </a:p>
                  </a:txBody>
                  <a:tcPr marL="91441" marR="91441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………</a:t>
                      </a:r>
                    </a:p>
                  </a:txBody>
                  <a:tcPr marL="91441" marR="91441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3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Consumi di servizi e costi di godimento di beni di terzi (B.7 + B.8)</a:t>
                      </a:r>
                    </a:p>
                  </a:txBody>
                  <a:tcPr marL="91441" marR="91441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………</a:t>
                      </a:r>
                    </a:p>
                  </a:txBody>
                  <a:tcPr marL="91441" marR="91441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74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VALORE AGGIUNTO</a:t>
                      </a:r>
                    </a:p>
                  </a:txBody>
                  <a:tcPr marL="91441" marR="91441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………</a:t>
                      </a:r>
                    </a:p>
                  </a:txBody>
                  <a:tcPr marL="91441" marR="91441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43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Costo del personale (B.9)</a:t>
                      </a:r>
                    </a:p>
                  </a:txBody>
                  <a:tcPr marL="91441" marR="91441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………</a:t>
                      </a:r>
                    </a:p>
                  </a:txBody>
                  <a:tcPr marL="91441" marR="91441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43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MARGINE OPERATIVO LORDO (EBITDA – </a:t>
                      </a: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Earnings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Before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Interest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Tax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Depreciation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Amortization</a:t>
                      </a: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91441" marR="91441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………</a:t>
                      </a:r>
                    </a:p>
                  </a:txBody>
                  <a:tcPr marL="91441" marR="91441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5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Ammortamenti, svalutazioni e accantonamenti (B.10 + B.12 + B.13)</a:t>
                      </a:r>
                    </a:p>
                  </a:txBody>
                  <a:tcPr marL="91441" marR="91441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………</a:t>
                      </a:r>
                    </a:p>
                  </a:txBody>
                  <a:tcPr marL="91441" marR="91441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43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Altri ricavi caratteristici (A.5)</a:t>
                      </a:r>
                    </a:p>
                  </a:txBody>
                  <a:tcPr marL="91441" marR="91441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………</a:t>
                      </a:r>
                    </a:p>
                  </a:txBody>
                  <a:tcPr marL="91441" marR="91441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17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Altri costi (B.14)</a:t>
                      </a:r>
                    </a:p>
                  </a:txBody>
                  <a:tcPr marL="91441" marR="91441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………</a:t>
                      </a:r>
                    </a:p>
                  </a:txBody>
                  <a:tcPr marL="91441" marR="91441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75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Reddito operativo (EBIT – </a:t>
                      </a:r>
                      <a:r>
                        <a:rPr kumimoji="0" lang="it-IT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Earnings</a:t>
                      </a:r>
                      <a:r>
                        <a:rPr kumimoji="0" lang="it-IT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Before</a:t>
                      </a:r>
                      <a:r>
                        <a:rPr kumimoji="0" lang="it-IT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Interest</a:t>
                      </a:r>
                      <a:r>
                        <a:rPr kumimoji="0" lang="it-IT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and </a:t>
                      </a:r>
                      <a:r>
                        <a:rPr kumimoji="0" lang="it-IT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Tax</a:t>
                      </a:r>
                      <a:r>
                        <a:rPr kumimoji="0" lang="it-IT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1441" marR="91441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43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Gestione finanziaria</a:t>
                      </a:r>
                    </a:p>
                  </a:txBody>
                  <a:tcPr marL="91441" marR="91441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17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Gestione straordinaria</a:t>
                      </a:r>
                    </a:p>
                  </a:txBody>
                  <a:tcPr marL="91441" marR="91441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17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Imposte sul reddito</a:t>
                      </a:r>
                    </a:p>
                  </a:txBody>
                  <a:tcPr marL="91441" marR="91441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017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Risultato dell’esercizio</a:t>
                      </a:r>
                    </a:p>
                  </a:txBody>
                  <a:tcPr marL="91441" marR="91441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4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306000" y="836613"/>
            <a:ext cx="88380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it-IT" sz="3400" dirty="0">
                <a:solidFill>
                  <a:srgbClr val="4D4D4D"/>
                </a:solidFill>
                <a:latin typeface="Century Gothic" panose="020B0502020202020204" pitchFamily="34" charset="0"/>
              </a:rPr>
              <a:t>IL CONTO ECONOMICO </a:t>
            </a:r>
            <a:r>
              <a:rPr lang="pt-BR" altLang="it-IT" sz="34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RICLASSIFICATO</a:t>
            </a:r>
            <a:endParaRPr lang="pt-BR" altLang="it-IT" sz="34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852586" y="6469447"/>
            <a:ext cx="2057400" cy="365125"/>
          </a:xfrm>
        </p:spPr>
        <p:txBody>
          <a:bodyPr/>
          <a:lstStyle/>
          <a:p>
            <a:fld id="{341EC1FB-F5DC-4712-9AFB-BB17EF98F339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51</a:t>
            </a:fld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51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uppo 7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CasellaDiTesto 9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p.29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83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503735"/>
              </p:ext>
            </p:extLst>
          </p:nvPr>
        </p:nvGraphicFramePr>
        <p:xfrm>
          <a:off x="357396" y="2052910"/>
          <a:ext cx="8424862" cy="1828800"/>
        </p:xfrm>
        <a:graphic>
          <a:graphicData uri="http://schemas.openxmlformats.org/drawingml/2006/table">
            <a:tbl>
              <a:tblPr/>
              <a:tblGrid>
                <a:gridCol w="84248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5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RICAVI NETTI</a:t>
                      </a:r>
                    </a:p>
                  </a:txBody>
                  <a:tcPr marL="91439" marR="91439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8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800" b="0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Consumi di MP e sussidiarie (B.6 + B.11)</a:t>
                      </a:r>
                    </a:p>
                  </a:txBody>
                  <a:tcPr marL="91439" marR="91439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25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800" b="0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Consumi di servizi e costi di godimento di beni di terzi (B.7+B.8)</a:t>
                      </a:r>
                    </a:p>
                  </a:txBody>
                  <a:tcPr marL="91439" marR="91439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62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COSTO PER IL PERSONALE (B.9)</a:t>
                      </a:r>
                    </a:p>
                  </a:txBody>
                  <a:tcPr marL="91439" marR="91439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73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9BCC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= MARGINE OPERATIVO LORDO (EBITDA)</a:t>
                      </a:r>
                    </a:p>
                  </a:txBody>
                  <a:tcPr marL="91439" marR="91439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5850" name="Text Box 1028"/>
          <p:cNvSpPr txBox="1">
            <a:spLocks noChangeArrowheads="1"/>
          </p:cNvSpPr>
          <p:nvPr/>
        </p:nvSpPr>
        <p:spPr bwMode="auto">
          <a:xfrm>
            <a:off x="328656" y="4206006"/>
            <a:ext cx="8497888" cy="360363"/>
          </a:xfrm>
          <a:prstGeom prst="rect">
            <a:avLst/>
          </a:prstGeom>
          <a:noFill/>
          <a:ln w="28575" cmpd="sng">
            <a:solidFill>
              <a:srgbClr val="3F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C00000"/>
                </a:solidFill>
              </a:rPr>
              <a:t>È IL PRINCIPALE INDICATORE PERCEPITO DAL SISTEMA BANCARIO</a:t>
            </a:r>
          </a:p>
        </p:txBody>
      </p:sp>
      <p:sp>
        <p:nvSpPr>
          <p:cNvPr id="35851" name="Text Box 1028"/>
          <p:cNvSpPr txBox="1">
            <a:spLocks noChangeArrowheads="1"/>
          </p:cNvSpPr>
          <p:nvPr/>
        </p:nvSpPr>
        <p:spPr bwMode="auto">
          <a:xfrm>
            <a:off x="328656" y="5212481"/>
            <a:ext cx="2520950" cy="872877"/>
          </a:xfrm>
          <a:prstGeom prst="rect">
            <a:avLst/>
          </a:prstGeom>
          <a:noFill/>
          <a:ln w="28575" cmpd="sng">
            <a:solidFill>
              <a:srgbClr val="3F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/>
              <a:t>Al netto della remunerazione del fattore produttivo lavoro</a:t>
            </a:r>
          </a:p>
        </p:txBody>
      </p:sp>
      <p:sp>
        <p:nvSpPr>
          <p:cNvPr id="35852" name="Text Box 1028"/>
          <p:cNvSpPr txBox="1">
            <a:spLocks noChangeArrowheads="1"/>
          </p:cNvSpPr>
          <p:nvPr/>
        </p:nvSpPr>
        <p:spPr bwMode="auto">
          <a:xfrm>
            <a:off x="3317919" y="5212481"/>
            <a:ext cx="2519362" cy="872877"/>
          </a:xfrm>
          <a:prstGeom prst="rect">
            <a:avLst/>
          </a:prstGeom>
          <a:noFill/>
          <a:ln w="28575" cmpd="sng">
            <a:solidFill>
              <a:srgbClr val="3F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/>
              <a:t>Non è influenzato dalle politiche di bilancio sugli ammortamenti</a:t>
            </a:r>
          </a:p>
        </p:txBody>
      </p:sp>
      <p:sp>
        <p:nvSpPr>
          <p:cNvPr id="35853" name="Text Box 1028"/>
          <p:cNvSpPr txBox="1">
            <a:spLocks noChangeArrowheads="1"/>
          </p:cNvSpPr>
          <p:nvPr/>
        </p:nvSpPr>
        <p:spPr bwMode="auto">
          <a:xfrm>
            <a:off x="6305594" y="5220420"/>
            <a:ext cx="2520950" cy="872876"/>
          </a:xfrm>
          <a:prstGeom prst="rect">
            <a:avLst/>
          </a:prstGeom>
          <a:noFill/>
          <a:ln w="28575" cmpd="sng">
            <a:solidFill>
              <a:srgbClr val="3F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/>
              <a:t>Approssima il cash flow operativo</a:t>
            </a:r>
          </a:p>
        </p:txBody>
      </p:sp>
      <p:sp>
        <p:nvSpPr>
          <p:cNvPr id="35854" name="Freccia in giù 5"/>
          <p:cNvSpPr>
            <a:spLocks noChangeArrowheads="1"/>
          </p:cNvSpPr>
          <p:nvPr/>
        </p:nvSpPr>
        <p:spPr bwMode="auto">
          <a:xfrm>
            <a:off x="1373231" y="4709244"/>
            <a:ext cx="431800" cy="36036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9A927"/>
          </a:solidFill>
          <a:ln w="9525" algn="ctr">
            <a:noFill/>
            <a:round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35855" name="Freccia in giù 19"/>
          <p:cNvSpPr>
            <a:spLocks noChangeArrowheads="1"/>
          </p:cNvSpPr>
          <p:nvPr/>
        </p:nvSpPr>
        <p:spPr bwMode="auto">
          <a:xfrm>
            <a:off x="4433931" y="4709244"/>
            <a:ext cx="431800" cy="36036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9A927"/>
          </a:solidFill>
          <a:ln w="9525" algn="ctr">
            <a:noFill/>
            <a:round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35856" name="Freccia in giù 20"/>
          <p:cNvSpPr>
            <a:spLocks noChangeArrowheads="1"/>
          </p:cNvSpPr>
          <p:nvPr/>
        </p:nvSpPr>
        <p:spPr bwMode="auto">
          <a:xfrm>
            <a:off x="7350169" y="4709244"/>
            <a:ext cx="431800" cy="36036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9A927"/>
          </a:solidFill>
          <a:ln w="9525" algn="ctr">
            <a:noFill/>
            <a:round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12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306000" y="836613"/>
            <a:ext cx="88380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altLang="it-IT" sz="3400" dirty="0">
                <a:solidFill>
                  <a:srgbClr val="4D4D4D"/>
                </a:solidFill>
                <a:latin typeface="Century Gothic" panose="020B0502020202020204" pitchFamily="34" charset="0"/>
              </a:rPr>
              <a:t>IL MARGINE OPERATIVO </a:t>
            </a:r>
            <a:r>
              <a:rPr lang="hr-HR" altLang="it-IT" sz="34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LORDO</a:t>
            </a:r>
          </a:p>
          <a:p>
            <a:pPr>
              <a:defRPr/>
            </a:pPr>
            <a:r>
              <a:rPr lang="hr-HR" altLang="it-IT" sz="34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MOL </a:t>
            </a:r>
            <a:r>
              <a:rPr lang="hr-HR" altLang="it-IT" sz="3400" dirty="0">
                <a:solidFill>
                  <a:srgbClr val="4D4D4D"/>
                </a:solidFill>
                <a:latin typeface="Century Gothic" panose="020B0502020202020204" pitchFamily="34" charset="0"/>
              </a:rPr>
              <a:t>/ EBITDA</a:t>
            </a:r>
            <a:endParaRPr lang="pt-BR" altLang="it-IT" sz="34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852586" y="6469447"/>
            <a:ext cx="2057400" cy="365125"/>
          </a:xfrm>
        </p:spPr>
        <p:txBody>
          <a:bodyPr/>
          <a:lstStyle/>
          <a:p>
            <a:fld id="{341EC1FB-F5DC-4712-9AFB-BB17EF98F339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52</a:t>
            </a:fld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52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" name="Gruppo 15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CasellaDiTesto 17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p.29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07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06000" y="3238955"/>
            <a:ext cx="3384550" cy="8651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 cmpd="sng">
            <a:solidFill>
              <a:srgbClr val="3F5C58"/>
            </a:solidFill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sz="1600" b="1" dirty="0">
                <a:solidFill>
                  <a:schemeClr val="tx1"/>
                </a:solidFill>
                <a:latin typeface="Arial"/>
                <a:cs typeface="Arial"/>
              </a:rPr>
              <a:t>MARGINE OPERATIVO LORDO</a:t>
            </a:r>
          </a:p>
          <a:p>
            <a:pPr algn="ctr">
              <a:defRPr/>
            </a:pPr>
            <a:r>
              <a:rPr lang="it-IT" sz="1600" b="1" dirty="0">
                <a:solidFill>
                  <a:schemeClr val="tx1"/>
                </a:solidFill>
                <a:latin typeface="Arial"/>
                <a:cs typeface="Arial"/>
              </a:rPr>
              <a:t>(EBITDA)</a:t>
            </a:r>
          </a:p>
        </p:txBody>
      </p:sp>
      <p:sp>
        <p:nvSpPr>
          <p:cNvPr id="37894" name="Rettangolo 3"/>
          <p:cNvSpPr>
            <a:spLocks noChangeArrowheads="1"/>
          </p:cNvSpPr>
          <p:nvPr/>
        </p:nvSpPr>
        <p:spPr bwMode="auto">
          <a:xfrm>
            <a:off x="4932040" y="3442867"/>
            <a:ext cx="3889375" cy="466725"/>
          </a:xfrm>
          <a:prstGeom prst="rect">
            <a:avLst/>
          </a:prstGeom>
          <a:noFill/>
          <a:ln w="28575" cmpd="sng">
            <a:solidFill>
              <a:srgbClr val="3F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  <a:latin typeface="Arial"/>
                <a:cs typeface="Arial"/>
              </a:rPr>
              <a:t>Canoni di </a:t>
            </a:r>
            <a:r>
              <a:rPr lang="it-IT" altLang="it-IT" sz="2400" i="1">
                <a:solidFill>
                  <a:srgbClr val="000000"/>
                </a:solidFill>
                <a:latin typeface="Arial"/>
                <a:cs typeface="Arial"/>
              </a:rPr>
              <a:t>leasing</a:t>
            </a:r>
          </a:p>
        </p:txBody>
      </p:sp>
      <p:sp>
        <p:nvSpPr>
          <p:cNvPr id="37895" name="Rettangolo 10"/>
          <p:cNvSpPr>
            <a:spLocks noChangeArrowheads="1"/>
          </p:cNvSpPr>
          <p:nvPr/>
        </p:nvSpPr>
        <p:spPr bwMode="auto">
          <a:xfrm>
            <a:off x="4931097" y="2501371"/>
            <a:ext cx="3889375" cy="466725"/>
          </a:xfrm>
          <a:prstGeom prst="rect">
            <a:avLst/>
          </a:prstGeom>
          <a:noFill/>
          <a:ln w="28575" cmpd="sng">
            <a:solidFill>
              <a:srgbClr val="3F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C00000"/>
                </a:solidFill>
                <a:latin typeface="Arial"/>
                <a:cs typeface="Arial"/>
              </a:rPr>
              <a:t>Compensi amministratori</a:t>
            </a:r>
            <a:endParaRPr lang="it-IT" altLang="it-IT" sz="2400">
              <a:latin typeface="Arial"/>
              <a:cs typeface="Arial"/>
            </a:endParaRPr>
          </a:p>
        </p:txBody>
      </p:sp>
      <p:sp>
        <p:nvSpPr>
          <p:cNvPr id="37899" name="Rettangolo 17"/>
          <p:cNvSpPr>
            <a:spLocks noChangeArrowheads="1"/>
          </p:cNvSpPr>
          <p:nvPr/>
        </p:nvSpPr>
        <p:spPr bwMode="auto">
          <a:xfrm>
            <a:off x="5003105" y="4462760"/>
            <a:ext cx="3889375" cy="406400"/>
          </a:xfrm>
          <a:prstGeom prst="rect">
            <a:avLst/>
          </a:prstGeom>
          <a:noFill/>
          <a:ln w="28575" cmpd="sng">
            <a:solidFill>
              <a:srgbClr val="3F5C58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latin typeface="Arial"/>
                <a:cs typeface="Arial"/>
              </a:rPr>
              <a:t>Altri ricavi e proventi</a:t>
            </a:r>
            <a:endParaRPr lang="it-IT" altLang="it-IT" sz="2000" i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306000" y="836613"/>
            <a:ext cx="88380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altLang="it-IT" sz="3000" dirty="0">
                <a:solidFill>
                  <a:srgbClr val="4D4D4D"/>
                </a:solidFill>
                <a:latin typeface="Century Gothic" panose="020B0502020202020204" pitchFamily="34" charset="0"/>
              </a:rPr>
              <a:t>MARGINE OPERATIVO LORDO E INFORMAZIONI DA FORNIRE AL SISTEMA </a:t>
            </a:r>
            <a:r>
              <a:rPr lang="de-DE" altLang="it-IT" sz="30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BANCARIO</a:t>
            </a:r>
            <a:endParaRPr lang="de-DE" altLang="it-IT" sz="30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852586" y="6469447"/>
            <a:ext cx="2057400" cy="365125"/>
          </a:xfrm>
        </p:spPr>
        <p:txBody>
          <a:bodyPr/>
          <a:lstStyle/>
          <a:p>
            <a:fld id="{341EC1FB-F5DC-4712-9AFB-BB17EF98F339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53</a:t>
            </a:fld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4 3"/>
          <p:cNvCxnSpPr>
            <a:stCxn id="10" idx="3"/>
            <a:endCxn id="37895" idx="1"/>
          </p:cNvCxnSpPr>
          <p:nvPr/>
        </p:nvCxnSpPr>
        <p:spPr>
          <a:xfrm flipV="1">
            <a:off x="3690550" y="2734734"/>
            <a:ext cx="1240547" cy="936815"/>
          </a:xfrm>
          <a:prstGeom prst="bentConnector3">
            <a:avLst/>
          </a:prstGeom>
          <a:ln w="28575" cmpd="sng">
            <a:solidFill>
              <a:srgbClr val="3F5C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4 5"/>
          <p:cNvCxnSpPr>
            <a:stCxn id="10" idx="3"/>
            <a:endCxn id="37894" idx="1"/>
          </p:cNvCxnSpPr>
          <p:nvPr/>
        </p:nvCxnSpPr>
        <p:spPr>
          <a:xfrm>
            <a:off x="3690550" y="3671549"/>
            <a:ext cx="1241490" cy="4681"/>
          </a:xfrm>
          <a:prstGeom prst="bentConnector3">
            <a:avLst/>
          </a:prstGeom>
          <a:ln w="28575" cmpd="sng">
            <a:solidFill>
              <a:srgbClr val="3F5C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4 7"/>
          <p:cNvCxnSpPr>
            <a:endCxn id="37899" idx="1"/>
          </p:cNvCxnSpPr>
          <p:nvPr/>
        </p:nvCxnSpPr>
        <p:spPr>
          <a:xfrm>
            <a:off x="3634953" y="3671549"/>
            <a:ext cx="1368152" cy="994411"/>
          </a:xfrm>
          <a:prstGeom prst="bentConnector3">
            <a:avLst/>
          </a:prstGeom>
          <a:ln w="28575" cmpd="sng">
            <a:solidFill>
              <a:srgbClr val="3F5C58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53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" name="Gruppo 14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CasellaDiTesto 16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p.30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590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123228"/>
              </p:ext>
            </p:extLst>
          </p:nvPr>
        </p:nvGraphicFramePr>
        <p:xfrm>
          <a:off x="459358" y="1890860"/>
          <a:ext cx="8229600" cy="206799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8777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499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018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  <a:latin typeface="Arial"/>
                          <a:cs typeface="Arial"/>
                        </a:rPr>
                        <a:t>Conto Economico</a:t>
                      </a:r>
                      <a:endParaRPr lang="it-IT" sz="15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71968" marB="359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it-IT" sz="1500" dirty="0" smtClean="0">
                        <a:effectLst/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 smtClean="0">
                          <a:effectLst/>
                          <a:latin typeface="Arial"/>
                          <a:cs typeface="Arial"/>
                        </a:rPr>
                        <a:t>Anno </a:t>
                      </a:r>
                      <a:r>
                        <a:rPr lang="it-IT" sz="1500" dirty="0">
                          <a:effectLst/>
                          <a:latin typeface="Arial"/>
                          <a:cs typeface="Arial"/>
                        </a:rPr>
                        <a:t>n</a:t>
                      </a:r>
                      <a:endParaRPr lang="it-IT" sz="15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it-IT" sz="1500" dirty="0" smtClean="0">
                        <a:effectLst/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 smtClean="0">
                          <a:effectLst/>
                          <a:latin typeface="Arial"/>
                          <a:cs typeface="Arial"/>
                        </a:rPr>
                        <a:t>Anno </a:t>
                      </a:r>
                      <a:r>
                        <a:rPr lang="it-IT" sz="1500" dirty="0">
                          <a:effectLst/>
                          <a:latin typeface="Arial"/>
                          <a:cs typeface="Arial"/>
                        </a:rPr>
                        <a:t>n + 1</a:t>
                      </a:r>
                      <a:endParaRPr lang="it-IT" sz="15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  <a:latin typeface="Arial"/>
                          <a:cs typeface="Arial"/>
                        </a:rPr>
                        <a:t>Ricavi delle vendite</a:t>
                      </a:r>
                      <a:endParaRPr lang="it-IT" sz="15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71968" marB="359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  <a:latin typeface="Arial"/>
                          <a:cs typeface="Arial"/>
                        </a:rPr>
                        <a:t>100</a:t>
                      </a:r>
                      <a:endParaRPr lang="it-IT" sz="15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71968" marB="359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  <a:latin typeface="Arial"/>
                          <a:cs typeface="Arial"/>
                        </a:rPr>
                        <a:t>100</a:t>
                      </a:r>
                      <a:endParaRPr lang="it-IT" sz="15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71968" marB="3598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9749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  <a:latin typeface="Arial"/>
                          <a:cs typeface="Arial"/>
                        </a:rPr>
                        <a:t>Costi esterni:</a:t>
                      </a:r>
                    </a:p>
                    <a:p>
                      <a:pPr algn="just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  <a:latin typeface="Arial"/>
                          <a:cs typeface="Arial"/>
                        </a:rPr>
                        <a:t>di cui compenso amministratori</a:t>
                      </a:r>
                      <a:endParaRPr lang="it-IT" sz="15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71968" marB="359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  <a:latin typeface="Arial"/>
                          <a:cs typeface="Arial"/>
                        </a:rPr>
                        <a:t>(60)</a:t>
                      </a: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  <a:latin typeface="Arial"/>
                          <a:cs typeface="Arial"/>
                        </a:rPr>
                        <a:t>(15)</a:t>
                      </a:r>
                      <a:endParaRPr lang="it-IT" sz="15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71968" marB="359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  <a:latin typeface="Arial"/>
                          <a:cs typeface="Arial"/>
                        </a:rPr>
                        <a:t>(70)</a:t>
                      </a: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  <a:latin typeface="Arial"/>
                          <a:cs typeface="Arial"/>
                        </a:rPr>
                        <a:t>(5)</a:t>
                      </a:r>
                      <a:endParaRPr lang="it-IT" sz="15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71968" marB="3598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  <a:latin typeface="Arial"/>
                          <a:cs typeface="Arial"/>
                        </a:rPr>
                        <a:t>VALORE AGGIUNTO</a:t>
                      </a:r>
                      <a:endParaRPr lang="it-IT" sz="15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71968" marB="359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  <a:latin typeface="Arial"/>
                          <a:cs typeface="Arial"/>
                        </a:rPr>
                        <a:t>25</a:t>
                      </a:r>
                      <a:endParaRPr lang="it-IT" sz="15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71968" marB="359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500">
                          <a:effectLst/>
                          <a:latin typeface="Arial"/>
                          <a:cs typeface="Arial"/>
                        </a:rPr>
                        <a:t>25</a:t>
                      </a:r>
                      <a:endParaRPr lang="it-IT" sz="1500" b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71968" marB="3598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  <a:latin typeface="Arial"/>
                          <a:cs typeface="Arial"/>
                        </a:rPr>
                        <a:t>(meno) Costi del Personale</a:t>
                      </a:r>
                      <a:endParaRPr lang="it-IT" sz="15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71968" marB="359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  <a:latin typeface="Arial"/>
                          <a:cs typeface="Arial"/>
                        </a:rPr>
                        <a:t>(10)</a:t>
                      </a:r>
                      <a:endParaRPr lang="it-IT" sz="15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71968" marB="359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  <a:latin typeface="Arial"/>
                          <a:cs typeface="Arial"/>
                        </a:rPr>
                        <a:t>(10)</a:t>
                      </a:r>
                      <a:endParaRPr lang="it-IT" sz="15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71968" marB="3598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MARGINE OPERATIVO LORDO (MOL) </a:t>
                      </a:r>
                      <a:endParaRPr lang="it-IT" sz="1500" b="0" dirty="0">
                        <a:solidFill>
                          <a:srgbClr val="C00000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71968" marB="359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15</a:t>
                      </a:r>
                      <a:endParaRPr lang="it-IT" sz="1500" b="0" dirty="0">
                        <a:solidFill>
                          <a:srgbClr val="C00000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71968" marB="359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15</a:t>
                      </a:r>
                      <a:endParaRPr lang="it-IT" sz="1500" b="0" dirty="0">
                        <a:solidFill>
                          <a:srgbClr val="C00000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71968" marB="35984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056530"/>
              </p:ext>
            </p:extLst>
          </p:nvPr>
        </p:nvGraphicFramePr>
        <p:xfrm>
          <a:off x="459358" y="4454672"/>
          <a:ext cx="8229600" cy="199866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8777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499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018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9833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  <a:latin typeface="Arial"/>
                          <a:cs typeface="Arial"/>
                        </a:rPr>
                        <a:t>Conto Economico</a:t>
                      </a:r>
                      <a:endParaRPr lang="it-IT" sz="15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36005" marB="360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  <a:latin typeface="Arial"/>
                          <a:cs typeface="Arial"/>
                        </a:rPr>
                        <a:t>Anno n</a:t>
                      </a:r>
                      <a:endParaRPr lang="it-IT" sz="15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36005" marB="360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  <a:latin typeface="Arial"/>
                          <a:cs typeface="Arial"/>
                        </a:rPr>
                        <a:t>Anno n + 1</a:t>
                      </a:r>
                      <a:endParaRPr lang="it-IT" sz="15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36005" marB="3600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9833"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500" kern="1200" dirty="0" smtClean="0">
                          <a:effectLst/>
                          <a:latin typeface="Arial"/>
                          <a:cs typeface="Arial"/>
                        </a:rPr>
                        <a:t>Ricavi delle vendite</a:t>
                      </a:r>
                      <a:endParaRPr lang="it-IT" sz="15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36005" marB="360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  <a:latin typeface="Arial"/>
                          <a:cs typeface="Arial"/>
                        </a:rPr>
                        <a:t>100</a:t>
                      </a:r>
                      <a:endParaRPr lang="it-IT" sz="15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36005" marB="360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  <a:latin typeface="Arial"/>
                          <a:cs typeface="Arial"/>
                        </a:rPr>
                        <a:t>100</a:t>
                      </a:r>
                      <a:endParaRPr lang="it-IT" sz="15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36005" marB="3600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9833"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effectLst/>
                          <a:latin typeface="Arial"/>
                          <a:cs typeface="Arial"/>
                        </a:rPr>
                        <a:t>Costi esterni</a:t>
                      </a:r>
                      <a:endParaRPr lang="it-IT" sz="15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36005" marB="360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  <a:latin typeface="Arial"/>
                          <a:cs typeface="Arial"/>
                        </a:rPr>
                        <a:t>(60)</a:t>
                      </a:r>
                      <a:endParaRPr lang="it-IT" sz="15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36005" marB="360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  <a:latin typeface="Arial"/>
                          <a:cs typeface="Arial"/>
                        </a:rPr>
                        <a:t>(70)</a:t>
                      </a:r>
                      <a:endParaRPr lang="it-IT" sz="15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36005" marB="3600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9833"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effectLst/>
                          <a:latin typeface="Arial"/>
                          <a:cs typeface="Arial"/>
                        </a:rPr>
                        <a:t>VALORE AGGIUNTO</a:t>
                      </a:r>
                      <a:endParaRPr lang="it-IT" sz="15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36005" marB="360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  <a:latin typeface="Arial"/>
                          <a:cs typeface="Arial"/>
                        </a:rPr>
                        <a:t>40</a:t>
                      </a:r>
                      <a:endParaRPr lang="it-IT" sz="15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36005" marB="360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500">
                          <a:effectLst/>
                          <a:latin typeface="Arial"/>
                          <a:cs typeface="Arial"/>
                        </a:rPr>
                        <a:t>30</a:t>
                      </a:r>
                      <a:endParaRPr lang="it-IT" sz="1500" b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36005" marB="3600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9833"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effectLst/>
                          <a:latin typeface="Arial"/>
                          <a:cs typeface="Arial"/>
                        </a:rPr>
                        <a:t>(meno) Costi del Personale</a:t>
                      </a:r>
                      <a:endParaRPr lang="it-IT" sz="15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36005" marB="360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  <a:latin typeface="Arial"/>
                          <a:cs typeface="Arial"/>
                        </a:rPr>
                        <a:t>(10)</a:t>
                      </a:r>
                      <a:endParaRPr lang="it-IT" sz="15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36005" marB="360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500">
                          <a:effectLst/>
                          <a:latin typeface="Arial"/>
                          <a:cs typeface="Arial"/>
                        </a:rPr>
                        <a:t>(10)</a:t>
                      </a:r>
                      <a:endParaRPr lang="it-IT" sz="1500" b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36005" marB="3600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9833"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MARGINE OPERATIVO LORDO (MOL) </a:t>
                      </a:r>
                      <a:endParaRPr lang="it-IT" sz="1500" b="0" kern="1200" dirty="0">
                        <a:solidFill>
                          <a:srgbClr val="C00000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36005" marB="360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30</a:t>
                      </a:r>
                      <a:endParaRPr lang="it-IT" sz="1500" b="0" dirty="0">
                        <a:solidFill>
                          <a:srgbClr val="C00000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36005" marB="360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20</a:t>
                      </a:r>
                      <a:endParaRPr lang="it-IT" sz="1500" b="0" dirty="0">
                        <a:solidFill>
                          <a:srgbClr val="C00000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36005" marB="3600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9833"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effectLst/>
                          <a:latin typeface="Arial"/>
                          <a:cs typeface="Arial"/>
                        </a:rPr>
                        <a:t>di cui compenso amministratori</a:t>
                      </a:r>
                      <a:endParaRPr lang="it-IT" sz="15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36005" marB="360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  <a:latin typeface="Arial"/>
                          <a:cs typeface="Arial"/>
                        </a:rPr>
                        <a:t>(15)</a:t>
                      </a:r>
                      <a:endParaRPr lang="it-IT" sz="15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36005" marB="360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  <a:latin typeface="Arial"/>
                          <a:cs typeface="Arial"/>
                        </a:rPr>
                        <a:t>(5)</a:t>
                      </a:r>
                      <a:endParaRPr lang="it-IT" sz="15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36005" marB="36005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9833"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500" kern="1200" dirty="0">
                          <a:effectLst/>
                          <a:latin typeface="Arial"/>
                          <a:cs typeface="Arial"/>
                        </a:rPr>
                        <a:t>……</a:t>
                      </a:r>
                      <a:endParaRPr lang="it-IT" sz="15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36005" marB="360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  <a:latin typeface="Arial"/>
                          <a:cs typeface="Arial"/>
                        </a:rPr>
                        <a:t>…</a:t>
                      </a:r>
                      <a:endParaRPr lang="it-IT" sz="15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36005" marB="360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  <a:latin typeface="Arial"/>
                          <a:cs typeface="Arial"/>
                        </a:rPr>
                        <a:t>…</a:t>
                      </a:r>
                      <a:endParaRPr lang="it-IT" sz="15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36005" marB="36005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2" name="Freccia in giù 11"/>
          <p:cNvSpPr>
            <a:spLocks noChangeArrowheads="1"/>
          </p:cNvSpPr>
          <p:nvPr/>
        </p:nvSpPr>
        <p:spPr bwMode="auto">
          <a:xfrm>
            <a:off x="4393713" y="4113749"/>
            <a:ext cx="358775" cy="2428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9A927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306000" y="836613"/>
            <a:ext cx="88380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altLang="it-IT" sz="3000" dirty="0">
                <a:solidFill>
                  <a:srgbClr val="4D4D4D"/>
                </a:solidFill>
                <a:latin typeface="Century Gothic" panose="020B0502020202020204" pitchFamily="34" charset="0"/>
              </a:rPr>
              <a:t>MARGINE OPERATIVO LORDO E INFORMAZIONI DA FORNIRE AL SISTEMA </a:t>
            </a:r>
            <a:r>
              <a:rPr lang="de-DE" altLang="it-IT" sz="30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BANCARIO</a:t>
            </a:r>
            <a:endParaRPr lang="de-DE" altLang="it-IT" sz="30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852586" y="6469447"/>
            <a:ext cx="2057400" cy="365125"/>
          </a:xfrm>
        </p:spPr>
        <p:txBody>
          <a:bodyPr/>
          <a:lstStyle/>
          <a:p>
            <a:fld id="{341EC1FB-F5DC-4712-9AFB-BB17EF98F339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54</a:t>
            </a:fld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54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uppo 10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CasellaDiTesto 13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p.30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180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2"/>
          <p:cNvSpPr txBox="1">
            <a:spLocks noChangeArrowheads="1"/>
          </p:cNvSpPr>
          <p:nvPr/>
        </p:nvSpPr>
        <p:spPr bwMode="auto">
          <a:xfrm>
            <a:off x="258067" y="1484784"/>
            <a:ext cx="86344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200" b="1" dirty="0">
                <a:solidFill>
                  <a:srgbClr val="C00000"/>
                </a:solidFill>
              </a:rPr>
              <a:t>COSTI PER SERVIZI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200" b="1" dirty="0">
                <a:solidFill>
                  <a:srgbClr val="C00000"/>
                </a:solidFill>
              </a:rPr>
              <a:t>COMPENSO AMMINISTRATORI E SINDACI</a:t>
            </a:r>
          </a:p>
        </p:txBody>
      </p:sp>
      <p:sp>
        <p:nvSpPr>
          <p:cNvPr id="8" name="CasellaDiTesto 2"/>
          <p:cNvSpPr txBox="1">
            <a:spLocks noChangeArrowheads="1"/>
          </p:cNvSpPr>
          <p:nvPr/>
        </p:nvSpPr>
        <p:spPr bwMode="auto">
          <a:xfrm>
            <a:off x="2915542" y="2480147"/>
            <a:ext cx="3671888" cy="369332"/>
          </a:xfrm>
          <a:prstGeom prst="rect">
            <a:avLst/>
          </a:prstGeom>
          <a:noFill/>
          <a:ln w="28575">
            <a:solidFill>
              <a:srgbClr val="40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it-IT" altLang="it-IT" sz="1800" dirty="0"/>
              <a:t>Compenso amministratori</a:t>
            </a:r>
          </a:p>
        </p:txBody>
      </p:sp>
      <p:sp>
        <p:nvSpPr>
          <p:cNvPr id="9" name="CasellaDiTesto 9"/>
          <p:cNvSpPr txBox="1">
            <a:spLocks noChangeArrowheads="1"/>
          </p:cNvSpPr>
          <p:nvPr/>
        </p:nvSpPr>
        <p:spPr bwMode="auto">
          <a:xfrm>
            <a:off x="612080" y="3212976"/>
            <a:ext cx="2159000" cy="646331"/>
          </a:xfrm>
          <a:prstGeom prst="rect">
            <a:avLst/>
          </a:prstGeom>
          <a:noFill/>
          <a:ln w="28575">
            <a:solidFill>
              <a:srgbClr val="40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it-IT" altLang="it-IT" sz="1800"/>
              <a:t>Dettaglio dei costi per servizi in NI</a:t>
            </a:r>
          </a:p>
        </p:txBody>
      </p:sp>
      <p:sp>
        <p:nvSpPr>
          <p:cNvPr id="10" name="CasellaDiTesto 10"/>
          <p:cNvSpPr txBox="1">
            <a:spLocks noChangeArrowheads="1"/>
          </p:cNvSpPr>
          <p:nvPr/>
        </p:nvSpPr>
        <p:spPr bwMode="auto">
          <a:xfrm>
            <a:off x="3664842" y="3219326"/>
            <a:ext cx="2160588" cy="923330"/>
          </a:xfrm>
          <a:prstGeom prst="rect">
            <a:avLst/>
          </a:prstGeom>
          <a:noFill/>
          <a:ln w="28575">
            <a:solidFill>
              <a:srgbClr val="40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it-IT" altLang="it-IT" sz="1800"/>
              <a:t>Indicazione nelle «altre informazioni»</a:t>
            </a:r>
          </a:p>
        </p:txBody>
      </p:sp>
      <p:sp>
        <p:nvSpPr>
          <p:cNvPr id="11" name="CasellaDiTesto 11"/>
          <p:cNvSpPr txBox="1">
            <a:spLocks noChangeArrowheads="1"/>
          </p:cNvSpPr>
          <p:nvPr/>
        </p:nvSpPr>
        <p:spPr bwMode="auto">
          <a:xfrm>
            <a:off x="6646167" y="3219326"/>
            <a:ext cx="2159000" cy="646331"/>
          </a:xfrm>
          <a:prstGeom prst="rect">
            <a:avLst/>
          </a:prstGeom>
          <a:noFill/>
          <a:ln w="28575">
            <a:solidFill>
              <a:srgbClr val="40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it-IT" altLang="it-IT" sz="1800"/>
              <a:t>Nessuna indicazione</a:t>
            </a: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610492" y="4763963"/>
            <a:ext cx="2305050" cy="369332"/>
          </a:xfrm>
          <a:prstGeom prst="rect">
            <a:avLst/>
          </a:prstGeom>
          <a:noFill/>
          <a:ln w="28575">
            <a:solidFill>
              <a:srgbClr val="40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it-IT" altLang="it-IT" sz="1800"/>
              <a:t>Incrementa il MOL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3702942" y="4763963"/>
            <a:ext cx="2160588" cy="369332"/>
          </a:xfrm>
          <a:prstGeom prst="rect">
            <a:avLst/>
          </a:prstGeom>
          <a:noFill/>
          <a:ln w="28575">
            <a:solidFill>
              <a:srgbClr val="40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it-IT" altLang="it-IT" sz="1800"/>
              <a:t>Penalizza il MOL</a:t>
            </a: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6646167" y="4763963"/>
            <a:ext cx="2159000" cy="369332"/>
          </a:xfrm>
          <a:prstGeom prst="rect">
            <a:avLst/>
          </a:prstGeom>
          <a:noFill/>
          <a:ln w="28575">
            <a:solidFill>
              <a:srgbClr val="40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it-IT" altLang="it-IT" sz="1800"/>
              <a:t>Penalizza il MOL</a:t>
            </a:r>
          </a:p>
        </p:txBody>
      </p:sp>
      <p:cxnSp>
        <p:nvCxnSpPr>
          <p:cNvPr id="17" name="Connettore 4 16"/>
          <p:cNvCxnSpPr>
            <a:stCxn id="8" idx="2"/>
            <a:endCxn id="9" idx="0"/>
          </p:cNvCxnSpPr>
          <p:nvPr/>
        </p:nvCxnSpPr>
        <p:spPr bwMode="auto">
          <a:xfrm rot="5400000">
            <a:off x="3039785" y="1501274"/>
            <a:ext cx="363497" cy="3059906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405C58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Connettore 2 17"/>
          <p:cNvCxnSpPr>
            <a:stCxn id="8" idx="2"/>
            <a:endCxn id="10" idx="0"/>
          </p:cNvCxnSpPr>
          <p:nvPr/>
        </p:nvCxnSpPr>
        <p:spPr bwMode="auto">
          <a:xfrm flipH="1">
            <a:off x="4745136" y="2849479"/>
            <a:ext cx="6350" cy="3698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405C58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Connettore 4 18"/>
          <p:cNvCxnSpPr>
            <a:stCxn id="8" idx="2"/>
            <a:endCxn id="11" idx="0"/>
          </p:cNvCxnSpPr>
          <p:nvPr/>
        </p:nvCxnSpPr>
        <p:spPr bwMode="auto">
          <a:xfrm rot="16200000" flipH="1">
            <a:off x="6053653" y="1547311"/>
            <a:ext cx="369847" cy="2974181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405C58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Freccia in giù 19"/>
          <p:cNvSpPr/>
          <p:nvPr/>
        </p:nvSpPr>
        <p:spPr bwMode="auto">
          <a:xfrm>
            <a:off x="1512192" y="4352801"/>
            <a:ext cx="358775" cy="287337"/>
          </a:xfrm>
          <a:prstGeom prst="downArrow">
            <a:avLst/>
          </a:prstGeom>
          <a:solidFill>
            <a:srgbClr val="405C58"/>
          </a:solidFill>
          <a:ln w="9525" cap="flat" cmpd="sng" algn="ctr">
            <a:solidFill>
              <a:srgbClr val="405C5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it-IT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" name="Freccia in giù 20"/>
          <p:cNvSpPr/>
          <p:nvPr/>
        </p:nvSpPr>
        <p:spPr bwMode="auto">
          <a:xfrm>
            <a:off x="4552255" y="4352801"/>
            <a:ext cx="360362" cy="287337"/>
          </a:xfrm>
          <a:prstGeom prst="downArrow">
            <a:avLst/>
          </a:prstGeom>
          <a:solidFill>
            <a:srgbClr val="405C58"/>
          </a:solidFill>
          <a:ln w="9525" cap="flat" cmpd="sng" algn="ctr">
            <a:solidFill>
              <a:srgbClr val="405C5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it-IT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" name="Freccia in giù 21"/>
          <p:cNvSpPr/>
          <p:nvPr/>
        </p:nvSpPr>
        <p:spPr bwMode="auto">
          <a:xfrm>
            <a:off x="7546280" y="4352801"/>
            <a:ext cx="358775" cy="287337"/>
          </a:xfrm>
          <a:prstGeom prst="downArrow">
            <a:avLst/>
          </a:prstGeom>
          <a:solidFill>
            <a:srgbClr val="405C58"/>
          </a:solidFill>
          <a:ln w="9525" cap="flat" cmpd="sng" algn="ctr">
            <a:solidFill>
              <a:srgbClr val="405C5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it-IT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" name="Text Box 1028"/>
          <p:cNvSpPr txBox="1">
            <a:spLocks noChangeArrowheads="1"/>
          </p:cNvSpPr>
          <p:nvPr/>
        </p:nvSpPr>
        <p:spPr bwMode="auto">
          <a:xfrm>
            <a:off x="755650" y="5596061"/>
            <a:ext cx="7632700" cy="71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 smtClean="0">
                <a:solidFill>
                  <a:srgbClr val="C00000"/>
                </a:solidFill>
              </a:rPr>
              <a:t>NB: DAL 2016 INFORMAZIONI RIPORTATA IN NI PER TUTTI I MODELLI  DI BILANCIO</a:t>
            </a:r>
            <a:r>
              <a:rPr lang="it-IT" altLang="it-IT" sz="1800" dirty="0" smtClean="0">
                <a:solidFill>
                  <a:srgbClr val="C00000"/>
                </a:solidFill>
              </a:rPr>
              <a:t> </a:t>
            </a:r>
            <a:r>
              <a:rPr lang="it-IT" altLang="it-IT" sz="1800" dirty="0" smtClean="0"/>
              <a:t>(p.to 16, art. 2427 c.c.)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dirty="0"/>
          </a:p>
        </p:txBody>
      </p:sp>
      <p:sp>
        <p:nvSpPr>
          <p:cNvPr id="23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itolo 1"/>
          <p:cNvSpPr txBox="1">
            <a:spLocks/>
          </p:cNvSpPr>
          <p:nvPr/>
        </p:nvSpPr>
        <p:spPr>
          <a:xfrm>
            <a:off x="306000" y="836613"/>
            <a:ext cx="88380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altLang="it-IT" sz="3000" dirty="0">
                <a:solidFill>
                  <a:srgbClr val="4D4D4D"/>
                </a:solidFill>
                <a:latin typeface="Century Gothic" panose="020B0502020202020204" pitchFamily="34" charset="0"/>
              </a:rPr>
              <a:t>MOL E COMPENSO AMMINISTRATORI</a:t>
            </a:r>
            <a:endParaRPr lang="de-DE" altLang="it-IT" sz="30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852586" y="6469447"/>
            <a:ext cx="2057400" cy="365125"/>
          </a:xfrm>
        </p:spPr>
        <p:txBody>
          <a:bodyPr/>
          <a:lstStyle/>
          <a:p>
            <a:fld id="{341EC1FB-F5DC-4712-9AFB-BB17EF98F339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55</a:t>
            </a:fld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55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8" name="Gruppo 27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CasellaDiTesto 29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p.31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203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193108"/>
              </p:ext>
            </p:extLst>
          </p:nvPr>
        </p:nvGraphicFramePr>
        <p:xfrm>
          <a:off x="357396" y="1898461"/>
          <a:ext cx="8426451" cy="431589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9578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51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91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51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91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2518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"/>
                          <a:cs typeface="Arial"/>
                        </a:rPr>
                        <a:t>CONTO ECONOMICO RICLASSIFICATO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/>
                          <a:cs typeface="Arial"/>
                        </a:rPr>
                        <a:t>Anno n+1</a:t>
                      </a: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Anno n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4449" marR="44449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34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/>
                          <a:cs typeface="Arial"/>
                        </a:rPr>
                        <a:t>VALORE DELLA PRODUZIONE</a:t>
                      </a: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34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RICAVI DI VENDITA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8.186 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/>
                          <a:cs typeface="Arial"/>
                        </a:rPr>
                        <a:t>80,08%</a:t>
                      </a: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10.814 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94,50%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34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/>
                          <a:cs typeface="Arial"/>
                        </a:rPr>
                        <a:t>VAR. RIM. PROD. FIN. E SEMILAV.</a:t>
                      </a: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980 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9,59%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504 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4,41%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34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INCREMENTI IMMOBILIZZAZIONI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293 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2,87%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0,00 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0,00%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34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/>
                          <a:cs typeface="Arial"/>
                        </a:rPr>
                        <a:t>ALTRI</a:t>
                      </a: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761 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/>
                          <a:cs typeface="Arial"/>
                        </a:rPr>
                        <a:t>7,45%</a:t>
                      </a: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125 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1,09%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0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34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TOTALE VALORE DELLA PRODUZIONE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effectLst/>
                          <a:latin typeface="Arial"/>
                          <a:cs typeface="Arial"/>
                        </a:rPr>
                        <a:t>10.220 </a:t>
                      </a: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100,00%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11.443 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100,00%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0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34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COSTI ESTERNI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34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ACQUISTI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7.126 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69,72%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/>
                          <a:cs typeface="Arial"/>
                        </a:rPr>
                        <a:t>6.172</a:t>
                      </a: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53,94%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34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/>
                          <a:cs typeface="Arial"/>
                        </a:rPr>
                        <a:t>VARIAZIONE RIMANENZE</a:t>
                      </a: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-1.604 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-15,69%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/>
                          <a:cs typeface="Arial"/>
                        </a:rPr>
                        <a:t>882 </a:t>
                      </a: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7,71%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16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effectLst/>
                          <a:latin typeface="Arial"/>
                          <a:cs typeface="Arial"/>
                        </a:rPr>
                        <a:t>SERVIZI e GODIMENTO BENI DI TERZI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effectLst/>
                          <a:latin typeface="Arial"/>
                          <a:cs typeface="Arial"/>
                        </a:rPr>
                        <a:t> (di cui Leasing 584.000)</a:t>
                      </a: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1.976 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19,34%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1.512 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13,22%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34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ALTRI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262 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2,57%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134 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1,18%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0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34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TOTALE COSTI ESTERNI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effectLst/>
                          <a:latin typeface="Arial"/>
                          <a:cs typeface="Arial"/>
                        </a:rPr>
                        <a:t>7.760 </a:t>
                      </a: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75,93%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effectLst/>
                          <a:latin typeface="Arial"/>
                          <a:cs typeface="Arial"/>
                        </a:rPr>
                        <a:t>8.700 </a:t>
                      </a: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76,05%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0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34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VALORE AGGIUNTO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2.460 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24,07%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effectLst/>
                          <a:latin typeface="Arial"/>
                          <a:cs typeface="Arial"/>
                        </a:rPr>
                        <a:t>2.743 </a:t>
                      </a: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/>
                          <a:cs typeface="Arial"/>
                        </a:rPr>
                        <a:t>23,95%</a:t>
                      </a: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34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COSTO LAVORO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1.777 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/>
                          <a:cs typeface="Arial"/>
                        </a:rPr>
                        <a:t>17,39%</a:t>
                      </a: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1.751 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/>
                          <a:cs typeface="Arial"/>
                        </a:rPr>
                        <a:t>15,30%</a:t>
                      </a:r>
                      <a:endParaRPr lang="it-IT" sz="10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0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834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/>
                          <a:cs typeface="Arial"/>
                        </a:rPr>
                        <a:t>MARGINE OPERATIVO LORDO - EBITDA</a:t>
                      </a: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effectLst/>
                          <a:latin typeface="Arial"/>
                          <a:cs typeface="Arial"/>
                        </a:rPr>
                        <a:t>683 </a:t>
                      </a: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/>
                          <a:cs typeface="Arial"/>
                        </a:rPr>
                        <a:t>6,68%</a:t>
                      </a: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effectLst/>
                          <a:latin typeface="Arial"/>
                          <a:cs typeface="Arial"/>
                        </a:rPr>
                        <a:t>992 </a:t>
                      </a: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/>
                          <a:cs typeface="Arial"/>
                        </a:rPr>
                        <a:t>8,65%</a:t>
                      </a:r>
                      <a:endParaRPr lang="it-IT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49" marR="44449" marT="0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sp>
        <p:nvSpPr>
          <p:cNvPr id="4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306000" y="836613"/>
            <a:ext cx="88380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altLang="it-IT" sz="3300" dirty="0">
                <a:solidFill>
                  <a:srgbClr val="4D4D4D"/>
                </a:solidFill>
                <a:latin typeface="Century Gothic" panose="020B0502020202020204" pitchFamily="34" charset="0"/>
              </a:rPr>
              <a:t>MOL E INFORMAZIONI DA </a:t>
            </a:r>
            <a:r>
              <a:rPr lang="hr-HR" altLang="it-IT" sz="33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FORNIRE</a:t>
            </a:r>
          </a:p>
          <a:p>
            <a:pPr>
              <a:defRPr/>
            </a:pPr>
            <a:r>
              <a:rPr lang="hr-HR" altLang="it-IT" sz="33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AL </a:t>
            </a:r>
            <a:r>
              <a:rPr lang="hr-HR" altLang="it-IT" sz="3300" dirty="0">
                <a:solidFill>
                  <a:srgbClr val="4D4D4D"/>
                </a:solidFill>
                <a:latin typeface="Century Gothic" panose="020B0502020202020204" pitchFamily="34" charset="0"/>
              </a:rPr>
              <a:t>SISTEMA </a:t>
            </a:r>
            <a:r>
              <a:rPr lang="hr-HR" altLang="it-IT" sz="33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BANCARIO</a:t>
            </a:r>
            <a:endParaRPr lang="hr-HR" altLang="it-IT" sz="33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852586" y="6469447"/>
            <a:ext cx="2057400" cy="365125"/>
          </a:xfrm>
        </p:spPr>
        <p:txBody>
          <a:bodyPr/>
          <a:lstStyle/>
          <a:p>
            <a:fld id="{341EC1FB-F5DC-4712-9AFB-BB17EF98F339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56</a:t>
            </a:fld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56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uppo 7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CasellaDiTesto 9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p.31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936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ttangolo 1"/>
          <p:cNvSpPr>
            <a:spLocks noChangeArrowheads="1"/>
          </p:cNvSpPr>
          <p:nvPr/>
        </p:nvSpPr>
        <p:spPr bwMode="auto">
          <a:xfrm>
            <a:off x="395536" y="2276872"/>
            <a:ext cx="8367776" cy="1446550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200" dirty="0"/>
              <a:t>Il MOL sarebbe stato pari a € 1.266 mila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200" dirty="0"/>
              <a:t> (i canoni di </a:t>
            </a:r>
            <a:r>
              <a:rPr lang="it-IT" altLang="it-IT" sz="2200" i="1" dirty="0"/>
              <a:t>leasing</a:t>
            </a:r>
            <a:r>
              <a:rPr lang="it-IT" altLang="it-IT" sz="2200" dirty="0"/>
              <a:t> in Conto economico ammontano a € 584 mila)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 sz="22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200" b="1" dirty="0"/>
              <a:t>MOL rettificato = MOL + CANONI di </a:t>
            </a:r>
            <a:r>
              <a:rPr lang="it-IT" altLang="it-IT" sz="2200" b="1" i="1" dirty="0"/>
              <a:t>LEASING</a:t>
            </a:r>
          </a:p>
        </p:txBody>
      </p:sp>
      <p:sp>
        <p:nvSpPr>
          <p:cNvPr id="5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306000" y="836613"/>
            <a:ext cx="88380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altLang="it-IT" sz="3300" dirty="0">
                <a:solidFill>
                  <a:srgbClr val="4D4D4D"/>
                </a:solidFill>
                <a:latin typeface="Century Gothic" panose="020B0502020202020204" pitchFamily="34" charset="0"/>
              </a:rPr>
              <a:t>MOL E INFORMAZIONI DA </a:t>
            </a:r>
            <a:r>
              <a:rPr lang="hr-HR" altLang="it-IT" sz="33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FORNIRE</a:t>
            </a:r>
          </a:p>
          <a:p>
            <a:pPr>
              <a:defRPr/>
            </a:pPr>
            <a:r>
              <a:rPr lang="hr-HR" altLang="it-IT" sz="33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AL </a:t>
            </a:r>
            <a:r>
              <a:rPr lang="hr-HR" altLang="it-IT" sz="3300" dirty="0">
                <a:solidFill>
                  <a:srgbClr val="4D4D4D"/>
                </a:solidFill>
                <a:latin typeface="Century Gothic" panose="020B0502020202020204" pitchFamily="34" charset="0"/>
              </a:rPr>
              <a:t>SISTEMA </a:t>
            </a:r>
            <a:r>
              <a:rPr lang="hr-HR" altLang="it-IT" sz="33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BANCARIO</a:t>
            </a:r>
            <a:endParaRPr lang="hr-HR" altLang="it-IT" sz="33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852586" y="6469447"/>
            <a:ext cx="2057400" cy="365125"/>
          </a:xfrm>
        </p:spPr>
        <p:txBody>
          <a:bodyPr/>
          <a:lstStyle/>
          <a:p>
            <a:fld id="{341EC1FB-F5DC-4712-9AFB-BB17EF98F339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57</a:t>
            </a:fld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57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" name="Gruppo 8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CasellaDiTesto 10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p.32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80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22984" y="5156671"/>
            <a:ext cx="5185320" cy="9366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cs typeface="Arial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348533" y="3589536"/>
            <a:ext cx="4599731" cy="9275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43608" y="2661394"/>
            <a:ext cx="7056784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30000"/>
              </a:spcBef>
              <a:defRPr/>
            </a:pPr>
            <a:r>
              <a:rPr lang="it-IT" b="1" kern="0" dirty="0">
                <a:ea typeface="ＭＳ Ｐゴシック" panose="020B0600070205080204" pitchFamily="34" charset="-128"/>
                <a:cs typeface="Arial" pitchFamily="34" charset="0"/>
              </a:rPr>
              <a:t>ROI (</a:t>
            </a:r>
            <a:r>
              <a:rPr lang="it-IT" b="1" i="1" kern="0" dirty="0">
                <a:ea typeface="ＭＳ Ｐゴシック" panose="020B0600070205080204" pitchFamily="34" charset="-128"/>
                <a:cs typeface="Arial" pitchFamily="34" charset="0"/>
              </a:rPr>
              <a:t>Return on </a:t>
            </a:r>
            <a:r>
              <a:rPr lang="it-IT" b="1" i="1" kern="0" dirty="0" err="1">
                <a:ea typeface="ＭＳ Ｐゴシック" panose="020B0600070205080204" pitchFamily="34" charset="-128"/>
                <a:cs typeface="Arial" pitchFamily="34" charset="0"/>
              </a:rPr>
              <a:t>Investment</a:t>
            </a:r>
            <a:r>
              <a:rPr lang="it-IT" b="1" kern="0" dirty="0">
                <a:ea typeface="ＭＳ Ｐゴシック" panose="020B0600070205080204" pitchFamily="34" charset="-128"/>
                <a:cs typeface="Arial" pitchFamily="34" charset="0"/>
              </a:rPr>
              <a:t>) </a:t>
            </a:r>
            <a:r>
              <a:rPr lang="it-IT" kern="0" dirty="0">
                <a:ea typeface="ＭＳ Ｐゴシック" panose="020B0600070205080204" pitchFamily="34" charset="-128"/>
                <a:cs typeface="Arial" pitchFamily="34" charset="0"/>
              </a:rPr>
              <a:t>= </a:t>
            </a:r>
            <a:r>
              <a:rPr lang="it-IT" kern="0" dirty="0" smtClean="0">
                <a:ea typeface="ＭＳ Ｐゴシック" panose="020B0600070205080204" pitchFamily="34" charset="-128"/>
                <a:cs typeface="Arial" pitchFamily="34" charset="0"/>
              </a:rPr>
              <a:t>EBIT </a:t>
            </a:r>
            <a:r>
              <a:rPr lang="it-IT" kern="0" dirty="0">
                <a:ea typeface="ＭＳ Ｐゴシック" panose="020B0600070205080204" pitchFamily="34" charset="-128"/>
                <a:cs typeface="Arial" pitchFamily="34" charset="0"/>
              </a:rPr>
              <a:t>/ Capitale investito operativo</a:t>
            </a:r>
          </a:p>
          <a:p>
            <a:pPr algn="ctr">
              <a:spcBef>
                <a:spcPct val="30000"/>
              </a:spcBef>
              <a:defRPr/>
            </a:pPr>
            <a:r>
              <a:rPr lang="it-IT" kern="0" dirty="0">
                <a:ea typeface="ＭＳ Ｐゴシック" panose="020B0600070205080204" pitchFamily="34" charset="-128"/>
                <a:cs typeface="Arial" pitchFamily="34" charset="0"/>
              </a:rPr>
              <a:t>Il ROI dipende da:</a:t>
            </a:r>
          </a:p>
          <a:p>
            <a:pPr algn="ctr">
              <a:spcBef>
                <a:spcPct val="30000"/>
              </a:spcBef>
              <a:defRPr/>
            </a:pPr>
            <a:endParaRPr lang="it-IT" sz="1800" b="1" kern="0" dirty="0">
              <a:ea typeface="ＭＳ Ｐゴシック" panose="020B0600070205080204" pitchFamily="34" charset="-128"/>
              <a:cs typeface="Arial" pitchFamily="34" charset="0"/>
            </a:endParaRPr>
          </a:p>
          <a:p>
            <a:pPr algn="ctr">
              <a:spcBef>
                <a:spcPct val="30000"/>
              </a:spcBef>
              <a:defRPr/>
            </a:pPr>
            <a:r>
              <a:rPr lang="it-IT" b="1" kern="0" dirty="0">
                <a:ea typeface="ＭＳ Ｐゴシック" panose="020B0600070205080204" pitchFamily="34" charset="-128"/>
                <a:cs typeface="Arial" pitchFamily="34" charset="0"/>
              </a:rPr>
              <a:t>ROS (</a:t>
            </a:r>
            <a:r>
              <a:rPr lang="it-IT" b="1" i="1" kern="0" dirty="0">
                <a:ea typeface="ＭＳ Ｐゴシック" panose="020B0600070205080204" pitchFamily="34" charset="-128"/>
                <a:cs typeface="Arial" pitchFamily="34" charset="0"/>
              </a:rPr>
              <a:t>Return on Sales</a:t>
            </a:r>
            <a:r>
              <a:rPr lang="it-IT" b="1" kern="0" dirty="0" smtClean="0">
                <a:ea typeface="ＭＳ Ｐゴシック" panose="020B0600070205080204" pitchFamily="34" charset="-128"/>
                <a:cs typeface="Arial" pitchFamily="34" charset="0"/>
              </a:rPr>
              <a:t>)</a:t>
            </a:r>
          </a:p>
          <a:p>
            <a:pPr algn="ctr">
              <a:spcBef>
                <a:spcPct val="30000"/>
              </a:spcBef>
              <a:defRPr/>
            </a:pPr>
            <a:r>
              <a:rPr lang="it-IT" kern="0" dirty="0" smtClean="0">
                <a:ea typeface="ＭＳ Ｐゴシック" panose="020B0600070205080204" pitchFamily="34" charset="-128"/>
                <a:cs typeface="Arial" pitchFamily="34" charset="0"/>
              </a:rPr>
              <a:t>=  EBIT</a:t>
            </a:r>
            <a:r>
              <a:rPr lang="it-IT" kern="0" dirty="0">
                <a:ea typeface="ＭＳ Ｐゴシック" panose="020B0600070205080204" pitchFamily="34" charset="-128"/>
                <a:cs typeface="Arial" pitchFamily="34" charset="0"/>
              </a:rPr>
              <a:t>/</a:t>
            </a:r>
            <a:r>
              <a:rPr lang="it-IT" kern="0" dirty="0" smtClean="0">
                <a:ea typeface="ＭＳ Ｐゴシック" panose="020B0600070205080204" pitchFamily="34" charset="-128"/>
                <a:cs typeface="Arial" pitchFamily="34" charset="0"/>
              </a:rPr>
              <a:t>Vendite</a:t>
            </a:r>
          </a:p>
          <a:p>
            <a:pPr marL="0" lvl="1" algn="ctr">
              <a:spcBef>
                <a:spcPct val="30000"/>
              </a:spcBef>
              <a:defRPr/>
            </a:pPr>
            <a:r>
              <a:rPr lang="it-IT" sz="3200" b="1" kern="0" dirty="0" smtClean="0">
                <a:ea typeface="ＭＳ Ｐゴシック" panose="020B0600070205080204" pitchFamily="34" charset="-128"/>
                <a:cs typeface="Arial" pitchFamily="34" charset="0"/>
              </a:rPr>
              <a:t>X</a:t>
            </a:r>
            <a:endParaRPr lang="it-IT" sz="3200" b="1" kern="0" dirty="0">
              <a:ea typeface="ＭＳ Ｐゴシック" panose="020B0600070205080204" pitchFamily="34" charset="-128"/>
              <a:cs typeface="Arial" pitchFamily="34" charset="0"/>
            </a:endParaRPr>
          </a:p>
          <a:p>
            <a:pPr marL="0" lvl="1" algn="ctr">
              <a:spcBef>
                <a:spcPct val="30000"/>
              </a:spcBef>
              <a:defRPr/>
            </a:pPr>
            <a:endParaRPr lang="it-IT" sz="600" b="1" kern="0" dirty="0">
              <a:ea typeface="ＭＳ Ｐゴシック" panose="020B0600070205080204" pitchFamily="34" charset="-128"/>
              <a:cs typeface="Arial" pitchFamily="34" charset="0"/>
            </a:endParaRPr>
          </a:p>
          <a:p>
            <a:pPr marL="0" lvl="1" algn="ctr">
              <a:spcBef>
                <a:spcPct val="30000"/>
              </a:spcBef>
              <a:defRPr/>
            </a:pPr>
            <a:r>
              <a:rPr lang="it-IT" b="1" kern="0" dirty="0">
                <a:ea typeface="ＭＳ Ｐゴシック" panose="020B0600070205080204" pitchFamily="34" charset="-128"/>
                <a:cs typeface="Arial" pitchFamily="34" charset="0"/>
              </a:rPr>
              <a:t>Rotazione del capitale investito </a:t>
            </a:r>
            <a:r>
              <a:rPr lang="it-IT" b="1" kern="0" dirty="0" smtClean="0">
                <a:ea typeface="ＭＳ Ｐゴシック" panose="020B0600070205080204" pitchFamily="34" charset="-128"/>
                <a:cs typeface="Arial" pitchFamily="34" charset="0"/>
              </a:rPr>
              <a:t>operativo</a:t>
            </a:r>
          </a:p>
          <a:p>
            <a:pPr marL="0" lvl="1" algn="ctr">
              <a:spcBef>
                <a:spcPct val="30000"/>
              </a:spcBef>
              <a:defRPr/>
            </a:pPr>
            <a:r>
              <a:rPr lang="it-IT" kern="0" dirty="0" smtClean="0">
                <a:ea typeface="ＭＳ Ｐゴシック" panose="020B0600070205080204" pitchFamily="34" charset="-128"/>
                <a:cs typeface="Arial" pitchFamily="34" charset="0"/>
              </a:rPr>
              <a:t>= </a:t>
            </a:r>
            <a:r>
              <a:rPr lang="it-IT" kern="0" dirty="0">
                <a:cs typeface="Arial" pitchFamily="34" charset="0"/>
              </a:rPr>
              <a:t> </a:t>
            </a:r>
            <a:r>
              <a:rPr lang="it-IT" kern="0" dirty="0" smtClean="0">
                <a:ea typeface="ＭＳ Ｐゴシック" panose="020B0600070205080204" pitchFamily="34" charset="-128"/>
                <a:cs typeface="Arial" pitchFamily="34" charset="0"/>
              </a:rPr>
              <a:t>Vendite </a:t>
            </a:r>
            <a:r>
              <a:rPr lang="it-IT" kern="0" dirty="0">
                <a:ea typeface="ＭＳ Ｐゴシック" panose="020B0600070205080204" pitchFamily="34" charset="-128"/>
                <a:cs typeface="Arial" pitchFamily="34" charset="0"/>
              </a:rPr>
              <a:t>/ capitale investito </a:t>
            </a:r>
            <a:r>
              <a:rPr lang="it-IT" kern="0" dirty="0" smtClean="0">
                <a:ea typeface="ＭＳ Ｐゴシック" panose="020B0600070205080204" pitchFamily="34" charset="-128"/>
                <a:cs typeface="Arial" pitchFamily="34" charset="0"/>
              </a:rPr>
              <a:t>operativo</a:t>
            </a:r>
            <a:endParaRPr lang="it-IT" sz="1600" kern="0" dirty="0">
              <a:ea typeface="ＭＳ Ｐゴシック" panose="020B0600070205080204" pitchFamily="34" charset="-128"/>
              <a:cs typeface="Arial" pitchFamily="34" charset="0"/>
            </a:endParaRPr>
          </a:p>
          <a:p>
            <a:pPr algn="ctr">
              <a:spcBef>
                <a:spcPct val="30000"/>
              </a:spcBef>
              <a:buFont typeface="Symbol" pitchFamily="18" charset="2"/>
              <a:buNone/>
              <a:defRPr/>
            </a:pPr>
            <a:endParaRPr lang="it-IT" sz="1600" kern="0" dirty="0">
              <a:ea typeface="ＭＳ Ｐゴシック" panose="020B0600070205080204" pitchFamily="34" charset="-128"/>
              <a:cs typeface="Arial" pitchFamily="34" charset="0"/>
            </a:endParaRPr>
          </a:p>
        </p:txBody>
      </p:sp>
      <p:sp>
        <p:nvSpPr>
          <p:cNvPr id="45062" name="Text Box 1028"/>
          <p:cNvSpPr txBox="1">
            <a:spLocks noChangeArrowheads="1"/>
          </p:cNvSpPr>
          <p:nvPr/>
        </p:nvSpPr>
        <p:spPr bwMode="auto">
          <a:xfrm>
            <a:off x="2843808" y="2060848"/>
            <a:ext cx="345631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rgbClr val="C00000"/>
                </a:solidFill>
              </a:rPr>
              <a:t>REDDITIVITÀ OPERATIVA </a:t>
            </a:r>
            <a:endParaRPr lang="it-IT" altLang="it-IT" sz="2000" b="1" dirty="0">
              <a:solidFill>
                <a:srgbClr val="C00000"/>
              </a:solidFill>
            </a:endParaRPr>
          </a:p>
        </p:txBody>
      </p:sp>
      <p:sp>
        <p:nvSpPr>
          <p:cNvPr id="8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06000" y="836613"/>
            <a:ext cx="88380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altLang="it-IT" sz="3300" dirty="0">
                <a:solidFill>
                  <a:srgbClr val="4D4D4D"/>
                </a:solidFill>
                <a:latin typeface="Century Gothic" panose="020B0502020202020204" pitchFamily="34" charset="0"/>
              </a:rPr>
              <a:t>GLI ALTRI INDICATORI DI PERFORMANCE </a:t>
            </a:r>
            <a:r>
              <a:rPr lang="de-DE" altLang="it-IT" sz="33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ECONOMICA</a:t>
            </a:r>
            <a:endParaRPr lang="de-DE" altLang="it-IT" sz="33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852586" y="6469447"/>
            <a:ext cx="2057400" cy="365125"/>
          </a:xfrm>
        </p:spPr>
        <p:txBody>
          <a:bodyPr/>
          <a:lstStyle/>
          <a:p>
            <a:fld id="{341EC1FB-F5DC-4712-9AFB-BB17EF98F339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58</a:t>
            </a:fld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58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2" name="Gruppo 11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CasellaDiTesto 13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p.32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42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-71885" y="2865066"/>
            <a:ext cx="8839201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00200" lvl="3" indent="-228600">
              <a:spcBef>
                <a:spcPct val="30000"/>
              </a:spcBef>
              <a:buFontTx/>
              <a:buChar char="–"/>
              <a:defRPr/>
            </a:pPr>
            <a:endParaRPr lang="it-IT" sz="1600" kern="0" dirty="0">
              <a:ea typeface="ＭＳ Ｐゴシック" panose="020B0600070205080204" pitchFamily="34" charset="-128"/>
              <a:cs typeface="Arial" pitchFamily="34" charset="0"/>
            </a:endParaRPr>
          </a:p>
          <a:p>
            <a:pPr marL="342900" indent="-342900">
              <a:spcBef>
                <a:spcPct val="30000"/>
              </a:spcBef>
              <a:buFont typeface="Symbol" pitchFamily="18" charset="2"/>
              <a:buNone/>
              <a:defRPr/>
            </a:pPr>
            <a:endParaRPr lang="it-IT" sz="1600" kern="0" dirty="0">
              <a:ea typeface="ＭＳ Ｐゴシック" panose="020B0600070205080204" pitchFamily="34" charset="-128"/>
              <a:cs typeface="Arial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13928" y="3566741"/>
            <a:ext cx="7858125" cy="519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30000"/>
              </a:spcBef>
              <a:defRPr/>
            </a:pPr>
            <a:r>
              <a:rPr lang="it-IT" sz="2800" b="1" kern="0" dirty="0">
                <a:ea typeface="ＭＳ Ｐゴシック" panose="020B0600070205080204" pitchFamily="34" charset="-128"/>
                <a:cs typeface="Arial" pitchFamily="34" charset="0"/>
              </a:rPr>
              <a:t>ROI (A) </a:t>
            </a:r>
            <a:r>
              <a:rPr lang="it-IT" sz="2800" kern="0" dirty="0">
                <a:ea typeface="ＭＳ Ｐゴシック" panose="020B0600070205080204" pitchFamily="34" charset="-128"/>
                <a:cs typeface="Arial" pitchFamily="34" charset="0"/>
              </a:rPr>
              <a:t>=    4%        *         2        =          8% </a:t>
            </a:r>
          </a:p>
        </p:txBody>
      </p:sp>
      <p:sp>
        <p:nvSpPr>
          <p:cNvPr id="46085" name="CasellaDiTesto 5"/>
          <p:cNvSpPr txBox="1">
            <a:spLocks noChangeArrowheads="1"/>
          </p:cNvSpPr>
          <p:nvPr/>
        </p:nvSpPr>
        <p:spPr bwMode="auto">
          <a:xfrm>
            <a:off x="2090291" y="2799978"/>
            <a:ext cx="1643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/>
              <a:t>R.O.S.</a:t>
            </a:r>
          </a:p>
        </p:txBody>
      </p:sp>
      <p:sp>
        <p:nvSpPr>
          <p:cNvPr id="46086" name="CasellaDiTesto 6"/>
          <p:cNvSpPr txBox="1">
            <a:spLocks noChangeArrowheads="1"/>
          </p:cNvSpPr>
          <p:nvPr/>
        </p:nvSpPr>
        <p:spPr bwMode="auto">
          <a:xfrm>
            <a:off x="4642991" y="2780928"/>
            <a:ext cx="16430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INDICE ROTAZIONE</a:t>
            </a:r>
          </a:p>
        </p:txBody>
      </p:sp>
      <p:sp>
        <p:nvSpPr>
          <p:cNvPr id="8" name="Rettangolo 7"/>
          <p:cNvSpPr/>
          <p:nvPr/>
        </p:nvSpPr>
        <p:spPr>
          <a:xfrm>
            <a:off x="713928" y="5257428"/>
            <a:ext cx="7858125" cy="519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30000"/>
              </a:spcBef>
              <a:defRPr/>
            </a:pPr>
            <a:r>
              <a:rPr lang="it-IT" sz="2800" b="1" kern="0" dirty="0">
                <a:ea typeface="ＭＳ Ｐゴシック" panose="020B0600070205080204" pitchFamily="34" charset="-128"/>
                <a:cs typeface="Arial" pitchFamily="34" charset="0"/>
              </a:rPr>
              <a:t>ROI (B) </a:t>
            </a:r>
            <a:r>
              <a:rPr lang="it-IT" sz="2800" kern="0" dirty="0">
                <a:ea typeface="ＭＳ Ｐゴシック" panose="020B0600070205080204" pitchFamily="34" charset="-128"/>
                <a:cs typeface="Arial" pitchFamily="34" charset="0"/>
              </a:rPr>
              <a:t>=  14%        *         0,6     =          8% </a:t>
            </a:r>
          </a:p>
        </p:txBody>
      </p:sp>
      <p:sp>
        <p:nvSpPr>
          <p:cNvPr id="10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306000" y="836613"/>
            <a:ext cx="88380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altLang="it-IT" sz="3300" dirty="0">
                <a:solidFill>
                  <a:srgbClr val="4D4D4D"/>
                </a:solidFill>
                <a:latin typeface="Century Gothic" panose="020B0502020202020204" pitchFamily="34" charset="0"/>
              </a:rPr>
              <a:t>GLI ALTRI INDICATORI DI PERFORMANCE </a:t>
            </a:r>
            <a:r>
              <a:rPr lang="de-DE" altLang="it-IT" sz="33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ECONOMICA</a:t>
            </a:r>
            <a:endParaRPr lang="de-DE" altLang="it-IT" sz="33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 Box 1028"/>
          <p:cNvSpPr txBox="1">
            <a:spLocks noChangeArrowheads="1"/>
          </p:cNvSpPr>
          <p:nvPr/>
        </p:nvSpPr>
        <p:spPr bwMode="auto">
          <a:xfrm>
            <a:off x="1589922" y="2060848"/>
            <a:ext cx="597254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rgbClr val="C00000"/>
                </a:solidFill>
              </a:rPr>
              <a:t>REDDITIVITÀ OPERATIVA – ESEMPIO </a:t>
            </a:r>
            <a:endParaRPr lang="it-IT" altLang="it-IT" sz="2000" b="1" dirty="0">
              <a:solidFill>
                <a:srgbClr val="C00000"/>
              </a:solidFill>
            </a:endParaRPr>
          </a:p>
        </p:txBody>
      </p:sp>
      <p:sp>
        <p:nvSpPr>
          <p:cNvPr id="14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852586" y="6469447"/>
            <a:ext cx="2057400" cy="365125"/>
          </a:xfrm>
        </p:spPr>
        <p:txBody>
          <a:bodyPr/>
          <a:lstStyle/>
          <a:p>
            <a:fld id="{341EC1FB-F5DC-4712-9AFB-BB17EF98F339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59</a:t>
            </a:fld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59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" name="Gruppo 14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CasellaDiTesto 16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p.33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319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028"/>
          <p:cNvSpPr txBox="1">
            <a:spLocks noChangeArrowheads="1"/>
          </p:cNvSpPr>
          <p:nvPr/>
        </p:nvSpPr>
        <p:spPr bwMode="auto">
          <a:xfrm>
            <a:off x="538163" y="1988840"/>
            <a:ext cx="79914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C00000"/>
                </a:solidFill>
                <a:cs typeface="Tahoma" panose="020B0604030504040204" pitchFamily="34" charset="0"/>
              </a:rPr>
              <a:t>Le informazioni determinanti per </a:t>
            </a:r>
            <a:r>
              <a:rPr lang="it-IT" altLang="it-IT" sz="2000" b="1" dirty="0" smtClean="0">
                <a:solidFill>
                  <a:srgbClr val="C00000"/>
                </a:solidFill>
                <a:cs typeface="Tahoma" panose="020B0604030504040204" pitchFamily="34" charset="0"/>
              </a:rPr>
              <a:t>determinazione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rgbClr val="C00000"/>
                </a:solidFill>
                <a:cs typeface="Tahoma" panose="020B0604030504040204" pitchFamily="34" charset="0"/>
              </a:rPr>
              <a:t>della </a:t>
            </a:r>
            <a:r>
              <a:rPr lang="it-IT" altLang="it-IT" sz="2000" b="1" dirty="0">
                <a:solidFill>
                  <a:srgbClr val="C00000"/>
                </a:solidFill>
                <a:cs typeface="Tahoma" panose="020B0604030504040204" pitchFamily="34" charset="0"/>
              </a:rPr>
              <a:t>Probabilità di Default</a:t>
            </a:r>
            <a:endParaRPr lang="it-IT" altLang="it-IT" sz="2000" b="1" u="sng" dirty="0">
              <a:solidFill>
                <a:srgbClr val="C00000"/>
              </a:solidFill>
            </a:endParaRPr>
          </a:p>
        </p:txBody>
      </p:sp>
      <p:sp>
        <p:nvSpPr>
          <p:cNvPr id="14340" name="Text Box 1028"/>
          <p:cNvSpPr txBox="1">
            <a:spLocks noChangeArrowheads="1"/>
          </p:cNvSpPr>
          <p:nvPr/>
        </p:nvSpPr>
        <p:spPr bwMode="auto">
          <a:xfrm>
            <a:off x="2508250" y="2924175"/>
            <a:ext cx="4176713" cy="360363"/>
          </a:xfrm>
          <a:prstGeom prst="rect">
            <a:avLst/>
          </a:prstGeom>
          <a:noFill/>
          <a:ln w="28575" cmpd="sng">
            <a:solidFill>
              <a:srgbClr val="3F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C00000"/>
                </a:solidFill>
              </a:rPr>
              <a:t>INFORMAZIONI QUALITATIVE</a:t>
            </a:r>
          </a:p>
        </p:txBody>
      </p:sp>
      <p:sp>
        <p:nvSpPr>
          <p:cNvPr id="14341" name="Text Box 1028"/>
          <p:cNvSpPr txBox="1">
            <a:spLocks noChangeArrowheads="1"/>
          </p:cNvSpPr>
          <p:nvPr/>
        </p:nvSpPr>
        <p:spPr bwMode="auto">
          <a:xfrm>
            <a:off x="971550" y="3716338"/>
            <a:ext cx="7200900" cy="720725"/>
          </a:xfrm>
          <a:prstGeom prst="rect">
            <a:avLst/>
          </a:prstGeom>
          <a:noFill/>
          <a:ln w="28575" cmpd="sng">
            <a:solidFill>
              <a:srgbClr val="3F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it-IT" altLang="it-IT" sz="2000"/>
              <a:t>Riguardano l’impresa nel suo complesso, l’imprenditore, il business, il settore, ecc.</a:t>
            </a:r>
          </a:p>
        </p:txBody>
      </p:sp>
      <p:sp>
        <p:nvSpPr>
          <p:cNvPr id="23" name="Text Box 1028"/>
          <p:cNvSpPr txBox="1">
            <a:spLocks noChangeArrowheads="1"/>
          </p:cNvSpPr>
          <p:nvPr/>
        </p:nvSpPr>
        <p:spPr bwMode="auto">
          <a:xfrm>
            <a:off x="971550" y="4653136"/>
            <a:ext cx="7200900" cy="1512887"/>
          </a:xfrm>
          <a:prstGeom prst="rect">
            <a:avLst/>
          </a:prstGeom>
          <a:noFill/>
          <a:ln w="28575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sz="2000" b="1" dirty="0" smtClean="0"/>
              <a:t>Esempi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2000" dirty="0" smtClean="0"/>
              <a:t>Diversificazione del portafoglio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2000" dirty="0" smtClean="0"/>
              <a:t>Esperienza imprenditoriale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sz="2000" dirty="0" smtClean="0"/>
              <a:t>Settore di appartenenza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it-IT" sz="2000" dirty="0" smtClean="0"/>
          </a:p>
        </p:txBody>
      </p:sp>
      <p:sp>
        <p:nvSpPr>
          <p:cNvPr id="14343" name="Freccia in giù 23"/>
          <p:cNvSpPr>
            <a:spLocks noChangeArrowheads="1"/>
          </p:cNvSpPr>
          <p:nvPr/>
        </p:nvSpPr>
        <p:spPr bwMode="auto">
          <a:xfrm>
            <a:off x="4398963" y="3351213"/>
            <a:ext cx="396875" cy="3143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9A927"/>
          </a:solidFill>
          <a:ln w="9525" algn="ctr">
            <a:noFill/>
            <a:round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06000" y="836613"/>
            <a:ext cx="81026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altLang="it-IT" sz="3500" dirty="0">
                <a:solidFill>
                  <a:srgbClr val="4D4D4D"/>
                </a:solidFill>
                <a:latin typeface="Century Gothic" panose="020B0502020202020204" pitchFamily="34" charset="0"/>
              </a:rPr>
              <a:t>DETERMINAZIONE DEL </a:t>
            </a:r>
            <a:r>
              <a:rPr lang="de-DE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GRADO</a:t>
            </a:r>
          </a:p>
          <a:p>
            <a:pPr>
              <a:defRPr/>
            </a:pPr>
            <a:r>
              <a:rPr lang="de-DE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DI </a:t>
            </a:r>
            <a:r>
              <a:rPr lang="de-DE" altLang="it-IT" sz="3500" dirty="0">
                <a:solidFill>
                  <a:srgbClr val="4D4D4D"/>
                </a:solidFill>
                <a:latin typeface="Century Gothic" panose="020B0502020202020204" pitchFamily="34" charset="0"/>
              </a:rPr>
              <a:t>RISCHIO DEL </a:t>
            </a:r>
            <a:r>
              <a:rPr lang="de-DE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DEBITORE</a:t>
            </a:r>
            <a:endParaRPr lang="de-DE" altLang="it-IT" sz="35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6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2" name="Gruppo 11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CasellaDiTesto 13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p.6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305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3"/>
          <p:cNvSpPr>
            <a:spLocks noGrp="1" noChangeArrowheads="1"/>
          </p:cNvSpPr>
          <p:nvPr>
            <p:ph idx="1"/>
          </p:nvPr>
        </p:nvSpPr>
        <p:spPr>
          <a:xfrm>
            <a:off x="360486" y="2276872"/>
            <a:ext cx="9001125" cy="3357563"/>
          </a:xfrm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endParaRPr lang="it-IT" sz="1800" dirty="0">
              <a:latin typeface="Arial"/>
              <a:cs typeface="Arial"/>
            </a:endParaRPr>
          </a:p>
          <a:p>
            <a:pPr algn="ctr">
              <a:buFontTx/>
              <a:buNone/>
              <a:defRPr/>
            </a:pPr>
            <a:endParaRPr lang="it-IT" sz="1800" dirty="0" smtClean="0">
              <a:latin typeface="Arial"/>
              <a:cs typeface="Arial"/>
            </a:endParaRPr>
          </a:p>
          <a:p>
            <a:pPr algn="ctr">
              <a:buFontTx/>
              <a:buNone/>
              <a:defRPr/>
            </a:pPr>
            <a:r>
              <a:rPr lang="it-IT" sz="1800" dirty="0" smtClean="0">
                <a:latin typeface="Arial"/>
                <a:cs typeface="Arial"/>
              </a:rPr>
              <a:t>ROE (</a:t>
            </a:r>
            <a:r>
              <a:rPr lang="it-IT" sz="1800" i="1" dirty="0" smtClean="0">
                <a:latin typeface="Arial"/>
                <a:cs typeface="Arial"/>
              </a:rPr>
              <a:t>Return on </a:t>
            </a:r>
            <a:r>
              <a:rPr lang="it-IT" sz="1800" i="1" dirty="0" err="1" smtClean="0">
                <a:latin typeface="Arial"/>
                <a:cs typeface="Arial"/>
              </a:rPr>
              <a:t>Equity</a:t>
            </a:r>
            <a:r>
              <a:rPr lang="it-IT" sz="1800" dirty="0" smtClean="0">
                <a:latin typeface="Arial"/>
                <a:cs typeface="Arial"/>
              </a:rPr>
              <a:t>) = </a:t>
            </a:r>
            <a:r>
              <a:rPr lang="it-IT" sz="1800" b="1" dirty="0" smtClean="0">
                <a:latin typeface="Arial"/>
                <a:cs typeface="Arial"/>
              </a:rPr>
              <a:t>Reddito netto / Patrimonio netto</a:t>
            </a:r>
            <a:endParaRPr lang="it-IT" sz="1800" dirty="0" smtClean="0">
              <a:latin typeface="Arial"/>
              <a:cs typeface="Arial"/>
            </a:endParaRPr>
          </a:p>
          <a:p>
            <a:pPr>
              <a:buFontTx/>
              <a:buNone/>
              <a:defRPr/>
            </a:pPr>
            <a:endParaRPr lang="it-IT" sz="1800" dirty="0" smtClean="0">
              <a:latin typeface="Arial"/>
              <a:cs typeface="Arial"/>
            </a:endParaRPr>
          </a:p>
          <a:p>
            <a:pPr>
              <a:buFontTx/>
              <a:buNone/>
              <a:defRPr/>
            </a:pPr>
            <a:r>
              <a:rPr lang="it-IT" sz="1800" dirty="0" smtClean="0">
                <a:latin typeface="Arial"/>
                <a:cs typeface="Arial"/>
              </a:rPr>
              <a:t>Il ROE dipende da:</a:t>
            </a:r>
          </a:p>
          <a:p>
            <a:pPr marL="342900" lvl="1" indent="-342900" eaLnBrk="1" hangingPunct="1">
              <a:buSzPct val="80000"/>
              <a:buFont typeface="Wingdings" charset="2"/>
              <a:buChar char="ü"/>
              <a:defRPr/>
            </a:pPr>
            <a:r>
              <a:rPr lang="it-IT" sz="1800" dirty="0" smtClean="0">
                <a:latin typeface="Arial"/>
                <a:cs typeface="Arial"/>
              </a:rPr>
              <a:t>ROI </a:t>
            </a:r>
          </a:p>
          <a:p>
            <a:pPr marL="342900" lvl="1" indent="-342900" eaLnBrk="1" hangingPunct="1">
              <a:buSzPct val="80000"/>
              <a:buFont typeface="Wingdings" charset="2"/>
              <a:buChar char="ü"/>
              <a:defRPr/>
            </a:pPr>
            <a:r>
              <a:rPr lang="it-IT" sz="1800" dirty="0" smtClean="0">
                <a:latin typeface="Arial"/>
                <a:cs typeface="Arial"/>
              </a:rPr>
              <a:t>Grado </a:t>
            </a:r>
            <a:r>
              <a:rPr lang="it-IT" sz="1800" dirty="0">
                <a:latin typeface="Arial"/>
                <a:cs typeface="Arial"/>
              </a:rPr>
              <a:t>di </a:t>
            </a:r>
            <a:r>
              <a:rPr lang="it-IT" sz="1800" dirty="0" smtClean="0">
                <a:latin typeface="Arial"/>
                <a:cs typeface="Arial"/>
              </a:rPr>
              <a:t>indebitamento (LEVERAGE)</a:t>
            </a:r>
          </a:p>
          <a:p>
            <a:pPr marL="342900" lvl="1" indent="-342900" eaLnBrk="1" hangingPunct="1">
              <a:buSzPct val="80000"/>
              <a:buFont typeface="Wingdings" charset="2"/>
              <a:buChar char="ü"/>
              <a:defRPr/>
            </a:pPr>
            <a:r>
              <a:rPr lang="it-IT" sz="1800" dirty="0" smtClean="0">
                <a:latin typeface="Arial"/>
                <a:cs typeface="Arial"/>
              </a:rPr>
              <a:t>Incidenza </a:t>
            </a:r>
            <a:r>
              <a:rPr lang="it-IT" sz="1800" dirty="0">
                <a:latin typeface="Arial"/>
                <a:cs typeface="Arial"/>
              </a:rPr>
              <a:t>economica della struttura finanziaria e tributaria</a:t>
            </a:r>
          </a:p>
          <a:p>
            <a:pPr lvl="1">
              <a:buFont typeface="Wingdings" charset="2"/>
              <a:buChar char="ü"/>
              <a:defRPr/>
            </a:pPr>
            <a:endParaRPr lang="it-IT" sz="1800" dirty="0" smtClean="0">
              <a:latin typeface="Arial"/>
              <a:cs typeface="Arial"/>
            </a:endParaRPr>
          </a:p>
          <a:p>
            <a:pPr>
              <a:buFont typeface="Wingdings" charset="2"/>
              <a:buChar char="ü"/>
              <a:defRPr/>
            </a:pPr>
            <a:endParaRPr lang="it-IT" sz="1800" dirty="0" smtClean="0">
              <a:latin typeface="Arial"/>
              <a:cs typeface="Arial"/>
            </a:endParaRP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2843808" y="2204864"/>
            <a:ext cx="3456310" cy="36036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rgbClr val="C00000"/>
                </a:solidFill>
              </a:rPr>
              <a:t>REDDITIVITÀ GLOBALE</a:t>
            </a:r>
            <a:endParaRPr lang="it-IT" altLang="it-IT" sz="2000" b="1" dirty="0">
              <a:solidFill>
                <a:srgbClr val="C00000"/>
              </a:solidFill>
            </a:endParaRPr>
          </a:p>
        </p:txBody>
      </p:sp>
      <p:sp>
        <p:nvSpPr>
          <p:cNvPr id="7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06000" y="836613"/>
            <a:ext cx="88380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altLang="it-IT" sz="3300" dirty="0">
                <a:solidFill>
                  <a:srgbClr val="4D4D4D"/>
                </a:solidFill>
                <a:latin typeface="Century Gothic" panose="020B0502020202020204" pitchFamily="34" charset="0"/>
              </a:rPr>
              <a:t>GLI ALTRI INDICATORI DI PERFORMANCE </a:t>
            </a:r>
            <a:r>
              <a:rPr lang="de-DE" altLang="it-IT" sz="33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ECONOMICA</a:t>
            </a:r>
            <a:endParaRPr lang="de-DE" altLang="it-IT" sz="33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852586" y="6469447"/>
            <a:ext cx="2057400" cy="365125"/>
          </a:xfrm>
        </p:spPr>
        <p:txBody>
          <a:bodyPr/>
          <a:lstStyle/>
          <a:p>
            <a:fld id="{341EC1FB-F5DC-4712-9AFB-BB17EF98F339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60</a:t>
            </a:fld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60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uppo 10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CasellaDiTesto 12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p.33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311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4"/>
          <p:cNvGrpSpPr>
            <a:grpSpLocks noChangeAspect="1"/>
          </p:cNvGrpSpPr>
          <p:nvPr/>
        </p:nvGrpSpPr>
        <p:grpSpPr bwMode="auto">
          <a:xfrm>
            <a:off x="1313240" y="1844824"/>
            <a:ext cx="6520328" cy="6084225"/>
            <a:chOff x="0" y="0"/>
            <a:chExt cx="3330" cy="4440"/>
          </a:xfrm>
          <a:noFill/>
        </p:grpSpPr>
        <p:sp>
          <p:nvSpPr>
            <p:cNvPr id="21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3330" cy="44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panose="020B0600070205080204" pitchFamily="34" charset="-128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33" y="1558"/>
              <a:ext cx="1191" cy="11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91" y="0"/>
                </a:cxn>
                <a:cxn ang="0">
                  <a:pos x="1191" y="1127"/>
                </a:cxn>
                <a:cxn ang="0">
                  <a:pos x="0" y="1127"/>
                </a:cxn>
                <a:cxn ang="0">
                  <a:pos x="0" y="0"/>
                </a:cxn>
                <a:cxn ang="0">
                  <a:pos x="6" y="1124"/>
                </a:cxn>
                <a:cxn ang="0">
                  <a:pos x="3" y="1121"/>
                </a:cxn>
                <a:cxn ang="0">
                  <a:pos x="1188" y="1121"/>
                </a:cxn>
                <a:cxn ang="0">
                  <a:pos x="1185" y="1124"/>
                </a:cxn>
                <a:cxn ang="0">
                  <a:pos x="1185" y="3"/>
                </a:cxn>
                <a:cxn ang="0">
                  <a:pos x="1188" y="6"/>
                </a:cxn>
                <a:cxn ang="0">
                  <a:pos x="3" y="6"/>
                </a:cxn>
                <a:cxn ang="0">
                  <a:pos x="6" y="3"/>
                </a:cxn>
                <a:cxn ang="0">
                  <a:pos x="6" y="1124"/>
                </a:cxn>
              </a:cxnLst>
              <a:rect l="0" t="0" r="r" b="b"/>
              <a:pathLst>
                <a:path w="1191" h="1127">
                  <a:moveTo>
                    <a:pt x="0" y="0"/>
                  </a:moveTo>
                  <a:lnTo>
                    <a:pt x="1191" y="0"/>
                  </a:lnTo>
                  <a:lnTo>
                    <a:pt x="1191" y="1127"/>
                  </a:lnTo>
                  <a:lnTo>
                    <a:pt x="0" y="1127"/>
                  </a:lnTo>
                  <a:lnTo>
                    <a:pt x="0" y="0"/>
                  </a:lnTo>
                  <a:close/>
                  <a:moveTo>
                    <a:pt x="6" y="1124"/>
                  </a:moveTo>
                  <a:lnTo>
                    <a:pt x="3" y="1121"/>
                  </a:lnTo>
                  <a:lnTo>
                    <a:pt x="1188" y="1121"/>
                  </a:lnTo>
                  <a:lnTo>
                    <a:pt x="1185" y="1124"/>
                  </a:lnTo>
                  <a:lnTo>
                    <a:pt x="1185" y="3"/>
                  </a:lnTo>
                  <a:lnTo>
                    <a:pt x="1188" y="6"/>
                  </a:lnTo>
                  <a:lnTo>
                    <a:pt x="3" y="6"/>
                  </a:lnTo>
                  <a:lnTo>
                    <a:pt x="6" y="3"/>
                  </a:lnTo>
                  <a:lnTo>
                    <a:pt x="6" y="1124"/>
                  </a:lnTo>
                  <a:close/>
                </a:path>
              </a:pathLst>
            </a:custGeom>
            <a:grp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panose="020B0600070205080204" pitchFamily="34" charset="-128"/>
              </a:endParaRP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81" y="1593"/>
              <a:ext cx="704" cy="17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it-IT" b="1" dirty="0">
                  <a:solidFill>
                    <a:srgbClr val="000000"/>
                  </a:solidFill>
                  <a:latin typeface="+mn-lt"/>
                  <a:ea typeface="ＭＳ Ｐゴシック" panose="020B0600070205080204" pitchFamily="34" charset="-128"/>
                  <a:cs typeface="Arial" pitchFamily="34" charset="0"/>
                </a:rPr>
                <a:t>REDDITIVIT</a:t>
              </a:r>
              <a:r>
                <a:rPr lang="it-IT" b="1" dirty="0">
                  <a:solidFill>
                    <a:srgbClr val="000000"/>
                  </a:solidFill>
                  <a:latin typeface="+mn-lt"/>
                  <a:ea typeface="ＭＳ Ｐゴシック" panose="020B0600070205080204" pitchFamily="34" charset="-128"/>
                  <a:cs typeface="Arial"/>
                </a:rPr>
                <a:t>À</a:t>
              </a:r>
              <a:r>
                <a:rPr lang="it-IT" b="1" dirty="0">
                  <a:solidFill>
                    <a:srgbClr val="000000"/>
                  </a:solidFill>
                  <a:latin typeface="+mn-lt"/>
                  <a:ea typeface="ＭＳ Ｐゴシック" panose="020B0600070205080204" pitchFamily="34" charset="-128"/>
                  <a:cs typeface="Arial" pitchFamily="34" charset="0"/>
                </a:rPr>
                <a:t> </a:t>
              </a:r>
              <a:endParaRPr lang="it-IT" dirty="0">
                <a:latin typeface="+mn-lt"/>
                <a:ea typeface="ＭＳ Ｐゴシック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81" y="1770"/>
              <a:ext cx="802" cy="17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it-IT" b="1" dirty="0">
                  <a:solidFill>
                    <a:srgbClr val="000000"/>
                  </a:solidFill>
                  <a:latin typeface="+mn-lt"/>
                  <a:ea typeface="ＭＳ Ｐゴシック" panose="020B0600070205080204" pitchFamily="34" charset="-128"/>
                  <a:cs typeface="Arial" pitchFamily="34" charset="0"/>
                </a:rPr>
                <a:t>DEL CAPITALE </a:t>
              </a: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81" y="1948"/>
              <a:ext cx="495" cy="17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it-IT" b="1" dirty="0">
                  <a:solidFill>
                    <a:srgbClr val="000000"/>
                  </a:solidFill>
                  <a:latin typeface="+mn-lt"/>
                  <a:ea typeface="ＭＳ Ｐゴシック" panose="020B0600070205080204" pitchFamily="34" charset="-128"/>
                  <a:cs typeface="Arial" pitchFamily="34" charset="0"/>
                </a:rPr>
                <a:t>PROPRIO</a:t>
              </a: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672" y="2215"/>
              <a:ext cx="143" cy="17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it-IT" b="1" dirty="0" err="1">
                  <a:solidFill>
                    <a:srgbClr val="000000"/>
                  </a:solidFill>
                  <a:ea typeface="ＭＳ Ｐゴシック" panose="020B0600070205080204" pitchFamily="34" charset="-128"/>
                  <a:cs typeface="Arial" pitchFamily="34" charset="0"/>
                </a:rPr>
                <a:t>Rn</a:t>
              </a:r>
              <a:endParaRPr lang="it-IT" dirty="0">
                <a:ea typeface="ＭＳ Ｐゴシック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672" y="2481"/>
              <a:ext cx="149" cy="17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it-IT" b="1" dirty="0">
                  <a:solidFill>
                    <a:srgbClr val="000000"/>
                  </a:solidFill>
                  <a:ea typeface="ＭＳ Ｐゴシック" panose="020B0600070205080204" pitchFamily="34" charset="-128"/>
                  <a:cs typeface="Arial" pitchFamily="34" charset="0"/>
                </a:rPr>
                <a:t>PN</a:t>
              </a:r>
              <a:endParaRPr lang="it-IT" dirty="0">
                <a:ea typeface="ＭＳ Ｐゴシック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485" y="2419"/>
              <a:ext cx="666" cy="19"/>
            </a:xfrm>
            <a:prstGeom prst="rect">
              <a:avLst/>
            </a:prstGeom>
            <a:grp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panose="020B0600070205080204" pitchFamily="34" charset="-128"/>
              </a:endParaRPr>
            </a:p>
          </p:txBody>
        </p:sp>
        <p:sp>
          <p:nvSpPr>
            <p:cNvPr id="30" name="Rectangle 13"/>
            <p:cNvSpPr>
              <a:spLocks noChangeArrowheads="1"/>
            </p:cNvSpPr>
            <p:nvPr/>
          </p:nvSpPr>
          <p:spPr bwMode="auto">
            <a:xfrm>
              <a:off x="44" y="2342"/>
              <a:ext cx="277" cy="1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it-IT" sz="1900" b="1" dirty="0">
                  <a:solidFill>
                    <a:srgbClr val="000000"/>
                  </a:solidFill>
                  <a:ea typeface="ＭＳ Ｐゴシック" panose="020B0600070205080204" pitchFamily="34" charset="-128"/>
                  <a:cs typeface="Arial" pitchFamily="34" charset="0"/>
                </a:rPr>
                <a:t>ROE </a:t>
              </a:r>
              <a:endParaRPr lang="it-IT" sz="1800" dirty="0">
                <a:ea typeface="ＭＳ Ｐゴシック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401" y="2342"/>
              <a:ext cx="153" cy="2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it-IT" sz="1900" b="1">
                  <a:solidFill>
                    <a:srgbClr val="000000"/>
                  </a:solidFill>
                  <a:latin typeface="Times New Roman" pitchFamily="18" charset="0"/>
                  <a:ea typeface="ＭＳ Ｐゴシック" panose="020B0600070205080204" pitchFamily="34" charset="-128"/>
                  <a:cs typeface="Arial" pitchFamily="34" charset="0"/>
                </a:rPr>
                <a:t>=</a:t>
              </a:r>
              <a:endParaRPr lang="it-IT" sz="1800">
                <a:ea typeface="ＭＳ Ｐゴシック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/>
          </p:nvSpPr>
          <p:spPr bwMode="auto">
            <a:xfrm>
              <a:off x="1596" y="1040"/>
              <a:ext cx="1596" cy="10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panose="020B0600070205080204" pitchFamily="34" charset="-128"/>
              </a:endParaRPr>
            </a:p>
          </p:txBody>
        </p:sp>
        <p:sp>
          <p:nvSpPr>
            <p:cNvPr id="33" name="Freeform 16"/>
            <p:cNvSpPr>
              <a:spLocks noEditPoints="1"/>
            </p:cNvSpPr>
            <p:nvPr/>
          </p:nvSpPr>
          <p:spPr bwMode="auto">
            <a:xfrm>
              <a:off x="1593" y="1038"/>
              <a:ext cx="1602" cy="8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2" y="0"/>
                </a:cxn>
                <a:cxn ang="0">
                  <a:pos x="1602" y="1047"/>
                </a:cxn>
                <a:cxn ang="0">
                  <a:pos x="0" y="1047"/>
                </a:cxn>
                <a:cxn ang="0">
                  <a:pos x="0" y="0"/>
                </a:cxn>
                <a:cxn ang="0">
                  <a:pos x="6" y="1044"/>
                </a:cxn>
                <a:cxn ang="0">
                  <a:pos x="3" y="1041"/>
                </a:cxn>
                <a:cxn ang="0">
                  <a:pos x="1599" y="1041"/>
                </a:cxn>
                <a:cxn ang="0">
                  <a:pos x="1596" y="1044"/>
                </a:cxn>
                <a:cxn ang="0">
                  <a:pos x="1596" y="3"/>
                </a:cxn>
                <a:cxn ang="0">
                  <a:pos x="1599" y="6"/>
                </a:cxn>
                <a:cxn ang="0">
                  <a:pos x="3" y="6"/>
                </a:cxn>
                <a:cxn ang="0">
                  <a:pos x="6" y="3"/>
                </a:cxn>
                <a:cxn ang="0">
                  <a:pos x="6" y="1044"/>
                </a:cxn>
              </a:cxnLst>
              <a:rect l="0" t="0" r="r" b="b"/>
              <a:pathLst>
                <a:path w="1602" h="1047">
                  <a:moveTo>
                    <a:pt x="0" y="0"/>
                  </a:moveTo>
                  <a:lnTo>
                    <a:pt x="1602" y="0"/>
                  </a:lnTo>
                  <a:lnTo>
                    <a:pt x="1602" y="1047"/>
                  </a:lnTo>
                  <a:lnTo>
                    <a:pt x="0" y="1047"/>
                  </a:lnTo>
                  <a:lnTo>
                    <a:pt x="0" y="0"/>
                  </a:lnTo>
                  <a:close/>
                  <a:moveTo>
                    <a:pt x="6" y="1044"/>
                  </a:moveTo>
                  <a:lnTo>
                    <a:pt x="3" y="1041"/>
                  </a:lnTo>
                  <a:lnTo>
                    <a:pt x="1599" y="1041"/>
                  </a:lnTo>
                  <a:lnTo>
                    <a:pt x="1596" y="1044"/>
                  </a:lnTo>
                  <a:lnTo>
                    <a:pt x="1596" y="3"/>
                  </a:lnTo>
                  <a:lnTo>
                    <a:pt x="1599" y="6"/>
                  </a:lnTo>
                  <a:lnTo>
                    <a:pt x="3" y="6"/>
                  </a:lnTo>
                  <a:lnTo>
                    <a:pt x="6" y="3"/>
                  </a:lnTo>
                  <a:lnTo>
                    <a:pt x="6" y="1044"/>
                  </a:lnTo>
                  <a:close/>
                </a:path>
              </a:pathLst>
            </a:custGeom>
            <a:grp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panose="020B0600070205080204" pitchFamily="34" charset="-128"/>
              </a:endParaRPr>
            </a:p>
          </p:txBody>
        </p:sp>
        <p:sp>
          <p:nvSpPr>
            <p:cNvPr id="34" name="Rectangle 17"/>
            <p:cNvSpPr>
              <a:spLocks noChangeArrowheads="1"/>
            </p:cNvSpPr>
            <p:nvPr/>
          </p:nvSpPr>
          <p:spPr bwMode="auto">
            <a:xfrm>
              <a:off x="1596" y="3296"/>
              <a:ext cx="1587" cy="100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panose="020B0600070205080204" pitchFamily="34" charset="-128"/>
              </a:endParaRPr>
            </a:p>
          </p:txBody>
        </p:sp>
        <p:sp>
          <p:nvSpPr>
            <p:cNvPr id="35" name="Rectangle 19"/>
            <p:cNvSpPr>
              <a:spLocks noChangeArrowheads="1"/>
            </p:cNvSpPr>
            <p:nvPr/>
          </p:nvSpPr>
          <p:spPr bwMode="auto">
            <a:xfrm>
              <a:off x="1596" y="69"/>
              <a:ext cx="1596" cy="90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panose="020B0600070205080204" pitchFamily="34" charset="-128"/>
              </a:endParaRPr>
            </a:p>
          </p:txBody>
        </p:sp>
        <p:sp>
          <p:nvSpPr>
            <p:cNvPr id="36" name="Freeform 20"/>
            <p:cNvSpPr>
              <a:spLocks noEditPoints="1"/>
            </p:cNvSpPr>
            <p:nvPr/>
          </p:nvSpPr>
          <p:spPr bwMode="auto">
            <a:xfrm>
              <a:off x="1593" y="66"/>
              <a:ext cx="1602" cy="9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2" y="0"/>
                </a:cxn>
                <a:cxn ang="0">
                  <a:pos x="1602" y="908"/>
                </a:cxn>
                <a:cxn ang="0">
                  <a:pos x="0" y="908"/>
                </a:cxn>
                <a:cxn ang="0">
                  <a:pos x="0" y="0"/>
                </a:cxn>
                <a:cxn ang="0">
                  <a:pos x="6" y="905"/>
                </a:cxn>
                <a:cxn ang="0">
                  <a:pos x="3" y="902"/>
                </a:cxn>
                <a:cxn ang="0">
                  <a:pos x="1599" y="902"/>
                </a:cxn>
                <a:cxn ang="0">
                  <a:pos x="1596" y="905"/>
                </a:cxn>
                <a:cxn ang="0">
                  <a:pos x="1596" y="3"/>
                </a:cxn>
                <a:cxn ang="0">
                  <a:pos x="1599" y="6"/>
                </a:cxn>
                <a:cxn ang="0">
                  <a:pos x="3" y="6"/>
                </a:cxn>
                <a:cxn ang="0">
                  <a:pos x="6" y="3"/>
                </a:cxn>
                <a:cxn ang="0">
                  <a:pos x="6" y="905"/>
                </a:cxn>
              </a:cxnLst>
              <a:rect l="0" t="0" r="r" b="b"/>
              <a:pathLst>
                <a:path w="1602" h="908">
                  <a:moveTo>
                    <a:pt x="0" y="0"/>
                  </a:moveTo>
                  <a:lnTo>
                    <a:pt x="1602" y="0"/>
                  </a:lnTo>
                  <a:lnTo>
                    <a:pt x="1602" y="908"/>
                  </a:lnTo>
                  <a:lnTo>
                    <a:pt x="0" y="908"/>
                  </a:lnTo>
                  <a:lnTo>
                    <a:pt x="0" y="0"/>
                  </a:lnTo>
                  <a:close/>
                  <a:moveTo>
                    <a:pt x="6" y="905"/>
                  </a:moveTo>
                  <a:lnTo>
                    <a:pt x="3" y="902"/>
                  </a:lnTo>
                  <a:lnTo>
                    <a:pt x="1599" y="902"/>
                  </a:lnTo>
                  <a:lnTo>
                    <a:pt x="1596" y="905"/>
                  </a:lnTo>
                  <a:lnTo>
                    <a:pt x="1596" y="3"/>
                  </a:lnTo>
                  <a:lnTo>
                    <a:pt x="1599" y="6"/>
                  </a:lnTo>
                  <a:lnTo>
                    <a:pt x="3" y="6"/>
                  </a:lnTo>
                  <a:lnTo>
                    <a:pt x="6" y="3"/>
                  </a:lnTo>
                  <a:lnTo>
                    <a:pt x="6" y="905"/>
                  </a:lnTo>
                  <a:close/>
                </a:path>
              </a:pathLst>
            </a:custGeom>
            <a:grp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panose="020B0600070205080204" pitchFamily="34" charset="-128"/>
              </a:endParaRPr>
            </a:p>
          </p:txBody>
        </p:sp>
        <p:sp>
          <p:nvSpPr>
            <p:cNvPr id="37" name="Rectangle 21"/>
            <p:cNvSpPr>
              <a:spLocks noChangeArrowheads="1"/>
            </p:cNvSpPr>
            <p:nvPr/>
          </p:nvSpPr>
          <p:spPr bwMode="auto">
            <a:xfrm>
              <a:off x="2063" y="132"/>
              <a:ext cx="584" cy="1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it-IT" sz="1500" b="1" dirty="0">
                  <a:solidFill>
                    <a:srgbClr val="000000"/>
                  </a:solidFill>
                  <a:ea typeface="ＭＳ Ｐゴシック" panose="020B0600070205080204" pitchFamily="34" charset="-128"/>
                  <a:cs typeface="Arial" pitchFamily="34" charset="0"/>
                </a:rPr>
                <a:t>REDDITIVITÀ</a:t>
              </a:r>
              <a:r>
                <a:rPr lang="it-IT" sz="1500" b="1" dirty="0">
                  <a:solidFill>
                    <a:srgbClr val="000000"/>
                  </a:solidFill>
                  <a:latin typeface="Times New Roman" pitchFamily="18" charset="0"/>
                  <a:ea typeface="ＭＳ Ｐゴシック" panose="020B0600070205080204" pitchFamily="34" charset="-128"/>
                  <a:cs typeface="Arial" pitchFamily="34" charset="0"/>
                </a:rPr>
                <a:t> </a:t>
              </a:r>
              <a:endParaRPr lang="it-IT" sz="1800" dirty="0">
                <a:ea typeface="ＭＳ Ｐゴシック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38" name="Rectangle 22"/>
            <p:cNvSpPr>
              <a:spLocks noChangeArrowheads="1"/>
            </p:cNvSpPr>
            <p:nvPr/>
          </p:nvSpPr>
          <p:spPr bwMode="auto">
            <a:xfrm>
              <a:off x="2088" y="280"/>
              <a:ext cx="509" cy="1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it-IT" sz="1500" b="1" dirty="0">
                  <a:solidFill>
                    <a:srgbClr val="000000"/>
                  </a:solidFill>
                  <a:ea typeface="ＭＳ Ｐゴシック" panose="020B0600070205080204" pitchFamily="34" charset="-128"/>
                  <a:cs typeface="Arial" pitchFamily="34" charset="0"/>
                </a:rPr>
                <a:t>OPERATIVA</a:t>
              </a:r>
              <a:endParaRPr lang="it-IT" sz="1800" dirty="0">
                <a:ea typeface="ＭＳ Ｐゴシック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39" name="Rectangle 23"/>
            <p:cNvSpPr>
              <a:spLocks noChangeArrowheads="1"/>
            </p:cNvSpPr>
            <p:nvPr/>
          </p:nvSpPr>
          <p:spPr bwMode="auto">
            <a:xfrm>
              <a:off x="2295" y="502"/>
              <a:ext cx="119" cy="1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it-IT" sz="1500" b="1" dirty="0">
                  <a:solidFill>
                    <a:srgbClr val="000000"/>
                  </a:solidFill>
                  <a:ea typeface="ＭＳ Ｐゴシック" panose="020B0600070205080204" pitchFamily="34" charset="-128"/>
                  <a:cs typeface="Arial" pitchFamily="34" charset="0"/>
                </a:rPr>
                <a:t>Ro</a:t>
              </a:r>
              <a:endParaRPr lang="it-IT" sz="1800" dirty="0">
                <a:ea typeface="ＭＳ Ｐゴシック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40" name="Rectangle 24"/>
            <p:cNvSpPr>
              <a:spLocks noChangeArrowheads="1"/>
            </p:cNvSpPr>
            <p:nvPr/>
          </p:nvSpPr>
          <p:spPr bwMode="auto">
            <a:xfrm>
              <a:off x="2295" y="725"/>
              <a:ext cx="119" cy="1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it-IT" sz="1500" b="1" dirty="0" err="1">
                  <a:solidFill>
                    <a:srgbClr val="000000"/>
                  </a:solidFill>
                  <a:ea typeface="ＭＳ Ｐゴシック" panose="020B0600070205080204" pitchFamily="34" charset="-128"/>
                  <a:cs typeface="Arial" pitchFamily="34" charset="0"/>
                </a:rPr>
                <a:t>Ko</a:t>
              </a:r>
              <a:endParaRPr lang="it-IT" sz="1800" dirty="0">
                <a:ea typeface="ＭＳ Ｐゴシック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41" name="Rectangle 25"/>
            <p:cNvSpPr>
              <a:spLocks noChangeArrowheads="1"/>
            </p:cNvSpPr>
            <p:nvPr/>
          </p:nvSpPr>
          <p:spPr bwMode="auto">
            <a:xfrm>
              <a:off x="2116" y="684"/>
              <a:ext cx="525" cy="19"/>
            </a:xfrm>
            <a:prstGeom prst="rect">
              <a:avLst/>
            </a:prstGeom>
            <a:grp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panose="020B0600070205080204" pitchFamily="34" charset="-128"/>
              </a:endParaRPr>
            </a:p>
          </p:txBody>
        </p:sp>
        <p:sp>
          <p:nvSpPr>
            <p:cNvPr id="42" name="Rectangle 26"/>
            <p:cNvSpPr>
              <a:spLocks noChangeArrowheads="1"/>
            </p:cNvSpPr>
            <p:nvPr/>
          </p:nvSpPr>
          <p:spPr bwMode="auto">
            <a:xfrm>
              <a:off x="1596" y="2165"/>
              <a:ext cx="1587" cy="10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panose="020B0600070205080204" pitchFamily="34" charset="-128"/>
              </a:endParaRPr>
            </a:p>
          </p:txBody>
        </p:sp>
        <p:sp>
          <p:nvSpPr>
            <p:cNvPr id="43" name="Freeform 27"/>
            <p:cNvSpPr>
              <a:spLocks noEditPoints="1"/>
            </p:cNvSpPr>
            <p:nvPr/>
          </p:nvSpPr>
          <p:spPr bwMode="auto">
            <a:xfrm>
              <a:off x="1593" y="2162"/>
              <a:ext cx="1593" cy="9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3" y="0"/>
                </a:cxn>
                <a:cxn ang="0">
                  <a:pos x="1593" y="1033"/>
                </a:cxn>
                <a:cxn ang="0">
                  <a:pos x="0" y="1033"/>
                </a:cxn>
                <a:cxn ang="0">
                  <a:pos x="0" y="0"/>
                </a:cxn>
                <a:cxn ang="0">
                  <a:pos x="6" y="1030"/>
                </a:cxn>
                <a:cxn ang="0">
                  <a:pos x="3" y="1027"/>
                </a:cxn>
                <a:cxn ang="0">
                  <a:pos x="1590" y="1027"/>
                </a:cxn>
                <a:cxn ang="0">
                  <a:pos x="1587" y="1030"/>
                </a:cxn>
                <a:cxn ang="0">
                  <a:pos x="1587" y="3"/>
                </a:cxn>
                <a:cxn ang="0">
                  <a:pos x="1590" y="6"/>
                </a:cxn>
                <a:cxn ang="0">
                  <a:pos x="3" y="6"/>
                </a:cxn>
                <a:cxn ang="0">
                  <a:pos x="6" y="3"/>
                </a:cxn>
                <a:cxn ang="0">
                  <a:pos x="6" y="1030"/>
                </a:cxn>
              </a:cxnLst>
              <a:rect l="0" t="0" r="r" b="b"/>
              <a:pathLst>
                <a:path w="1593" h="1033">
                  <a:moveTo>
                    <a:pt x="0" y="0"/>
                  </a:moveTo>
                  <a:lnTo>
                    <a:pt x="1593" y="0"/>
                  </a:lnTo>
                  <a:lnTo>
                    <a:pt x="1593" y="1033"/>
                  </a:lnTo>
                  <a:lnTo>
                    <a:pt x="0" y="1033"/>
                  </a:lnTo>
                  <a:lnTo>
                    <a:pt x="0" y="0"/>
                  </a:lnTo>
                  <a:close/>
                  <a:moveTo>
                    <a:pt x="6" y="1030"/>
                  </a:moveTo>
                  <a:lnTo>
                    <a:pt x="3" y="1027"/>
                  </a:lnTo>
                  <a:lnTo>
                    <a:pt x="1590" y="1027"/>
                  </a:lnTo>
                  <a:lnTo>
                    <a:pt x="1587" y="1030"/>
                  </a:lnTo>
                  <a:lnTo>
                    <a:pt x="1587" y="3"/>
                  </a:lnTo>
                  <a:lnTo>
                    <a:pt x="1590" y="6"/>
                  </a:lnTo>
                  <a:lnTo>
                    <a:pt x="3" y="6"/>
                  </a:lnTo>
                  <a:lnTo>
                    <a:pt x="6" y="3"/>
                  </a:lnTo>
                  <a:lnTo>
                    <a:pt x="6" y="1030"/>
                  </a:lnTo>
                  <a:close/>
                </a:path>
              </a:pathLst>
            </a:custGeom>
            <a:grp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panose="020B0600070205080204" pitchFamily="34" charset="-128"/>
              </a:endParaRPr>
            </a:p>
          </p:txBody>
        </p:sp>
        <p:sp>
          <p:nvSpPr>
            <p:cNvPr id="44" name="Rectangle 28"/>
            <p:cNvSpPr>
              <a:spLocks noChangeArrowheads="1"/>
            </p:cNvSpPr>
            <p:nvPr/>
          </p:nvSpPr>
          <p:spPr bwMode="auto">
            <a:xfrm>
              <a:off x="2088" y="1179"/>
              <a:ext cx="492" cy="1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it-IT" sz="1500" b="1" dirty="0">
                  <a:solidFill>
                    <a:srgbClr val="000000"/>
                  </a:solidFill>
                  <a:ea typeface="ＭＳ Ｐゴシック" panose="020B0600070205080204" pitchFamily="34" charset="-128"/>
                  <a:cs typeface="Arial" pitchFamily="34" charset="0"/>
                </a:rPr>
                <a:t>LEVERAGE</a:t>
              </a:r>
              <a:endParaRPr lang="it-IT" sz="1800" dirty="0">
                <a:ea typeface="ＭＳ Ｐゴシック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45" name="Rectangle 29"/>
            <p:cNvSpPr>
              <a:spLocks noChangeArrowheads="1"/>
            </p:cNvSpPr>
            <p:nvPr/>
          </p:nvSpPr>
          <p:spPr bwMode="auto">
            <a:xfrm>
              <a:off x="2303" y="1490"/>
              <a:ext cx="65" cy="1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it-IT" sz="1500" b="1" dirty="0">
                  <a:solidFill>
                    <a:srgbClr val="000000"/>
                  </a:solidFill>
                  <a:ea typeface="ＭＳ Ｐゴシック" panose="020B0600070205080204" pitchFamily="34" charset="-128"/>
                  <a:cs typeface="Arial" pitchFamily="34" charset="0"/>
                </a:rPr>
                <a:t>K</a:t>
              </a:r>
              <a:endParaRPr lang="it-IT" sz="1800" dirty="0">
                <a:ea typeface="ＭＳ Ｐゴシック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46" name="Rectangle 30"/>
            <p:cNvSpPr>
              <a:spLocks noChangeArrowheads="1"/>
            </p:cNvSpPr>
            <p:nvPr/>
          </p:nvSpPr>
          <p:spPr bwMode="auto">
            <a:xfrm>
              <a:off x="2312" y="1711"/>
              <a:ext cx="65" cy="1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it-IT" sz="1500" b="1" dirty="0">
                  <a:solidFill>
                    <a:srgbClr val="000000"/>
                  </a:solidFill>
                  <a:ea typeface="ＭＳ Ｐゴシック" panose="020B0600070205080204" pitchFamily="34" charset="-128"/>
                  <a:cs typeface="Arial" pitchFamily="34" charset="0"/>
                </a:rPr>
                <a:t>N</a:t>
              </a:r>
              <a:endParaRPr lang="it-IT" sz="1800" dirty="0">
                <a:ea typeface="ＭＳ Ｐゴシック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47" name="Rectangle 31"/>
            <p:cNvSpPr>
              <a:spLocks noChangeArrowheads="1"/>
            </p:cNvSpPr>
            <p:nvPr/>
          </p:nvSpPr>
          <p:spPr bwMode="auto">
            <a:xfrm>
              <a:off x="2116" y="1656"/>
              <a:ext cx="525" cy="18"/>
            </a:xfrm>
            <a:prstGeom prst="rect">
              <a:avLst/>
            </a:prstGeom>
            <a:grp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panose="020B0600070205080204" pitchFamily="34" charset="-128"/>
              </a:endParaRPr>
            </a:p>
          </p:txBody>
        </p:sp>
        <p:sp>
          <p:nvSpPr>
            <p:cNvPr id="48" name="Rectangle 32"/>
            <p:cNvSpPr>
              <a:spLocks noChangeArrowheads="1"/>
            </p:cNvSpPr>
            <p:nvPr/>
          </p:nvSpPr>
          <p:spPr bwMode="auto">
            <a:xfrm>
              <a:off x="1876" y="2214"/>
              <a:ext cx="829" cy="1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it-IT" sz="1500" b="1" dirty="0">
                  <a:solidFill>
                    <a:srgbClr val="000000"/>
                  </a:solidFill>
                  <a:ea typeface="ＭＳ Ｐゴシック" panose="020B0600070205080204" pitchFamily="34" charset="-128"/>
                  <a:cs typeface="Arial" pitchFamily="34" charset="0"/>
                </a:rPr>
                <a:t>INCIDENZA DELLA </a:t>
              </a:r>
              <a:endParaRPr lang="it-IT" sz="1800" dirty="0">
                <a:ea typeface="ＭＳ Ｐゴシック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49" name="Rectangle 33"/>
            <p:cNvSpPr>
              <a:spLocks noChangeArrowheads="1"/>
            </p:cNvSpPr>
            <p:nvPr/>
          </p:nvSpPr>
          <p:spPr bwMode="auto">
            <a:xfrm>
              <a:off x="1876" y="2362"/>
              <a:ext cx="841" cy="1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it-IT" sz="1500" b="1" dirty="0">
                  <a:solidFill>
                    <a:srgbClr val="000000"/>
                  </a:solidFill>
                  <a:latin typeface="+mn-lt"/>
                  <a:ea typeface="ＭＳ Ｐゴシック" panose="020B0600070205080204" pitchFamily="34" charset="-128"/>
                  <a:cs typeface="Arial" pitchFamily="34" charset="0"/>
                </a:rPr>
                <a:t>GESTIONE EXTRA -</a:t>
              </a:r>
              <a:endParaRPr lang="it-IT" sz="1800" dirty="0">
                <a:latin typeface="+mn-lt"/>
                <a:ea typeface="ＭＳ Ｐゴシック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51" name="Rectangle 35"/>
            <p:cNvSpPr>
              <a:spLocks noChangeArrowheads="1"/>
            </p:cNvSpPr>
            <p:nvPr/>
          </p:nvSpPr>
          <p:spPr bwMode="auto">
            <a:xfrm>
              <a:off x="2092" y="2510"/>
              <a:ext cx="509" cy="1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it-IT" sz="1500" b="1" dirty="0">
                  <a:solidFill>
                    <a:srgbClr val="000000"/>
                  </a:solidFill>
                  <a:ea typeface="ＭＳ Ｐゴシック" panose="020B0600070205080204" pitchFamily="34" charset="-128"/>
                  <a:cs typeface="Arial" pitchFamily="34" charset="0"/>
                </a:rPr>
                <a:t>OPERATIVA</a:t>
              </a:r>
              <a:endParaRPr lang="it-IT" sz="1800" dirty="0">
                <a:ea typeface="ＭＳ Ｐゴシック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52" name="Rectangle 36"/>
            <p:cNvSpPr>
              <a:spLocks noChangeArrowheads="1"/>
            </p:cNvSpPr>
            <p:nvPr/>
          </p:nvSpPr>
          <p:spPr bwMode="auto">
            <a:xfrm>
              <a:off x="2272" y="2732"/>
              <a:ext cx="119" cy="1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it-IT" sz="1500" b="1" dirty="0" err="1">
                  <a:solidFill>
                    <a:srgbClr val="000000"/>
                  </a:solidFill>
                  <a:latin typeface="+mn-lt"/>
                  <a:ea typeface="ＭＳ Ｐゴシック" panose="020B0600070205080204" pitchFamily="34" charset="-128"/>
                  <a:cs typeface="Arial" pitchFamily="34" charset="0"/>
                </a:rPr>
                <a:t>Rn</a:t>
              </a:r>
              <a:endParaRPr lang="it-IT" sz="1800" dirty="0">
                <a:latin typeface="+mn-lt"/>
                <a:ea typeface="ＭＳ Ｐゴシック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53" name="Rectangle 37"/>
            <p:cNvSpPr>
              <a:spLocks noChangeArrowheads="1"/>
            </p:cNvSpPr>
            <p:nvPr/>
          </p:nvSpPr>
          <p:spPr bwMode="auto">
            <a:xfrm>
              <a:off x="2279" y="2955"/>
              <a:ext cx="119" cy="1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it-IT" sz="1500" b="1" dirty="0">
                  <a:solidFill>
                    <a:srgbClr val="000000"/>
                  </a:solidFill>
                  <a:ea typeface="ＭＳ Ｐゴシック" panose="020B0600070205080204" pitchFamily="34" charset="-128"/>
                  <a:cs typeface="Arial" pitchFamily="34" charset="0"/>
                </a:rPr>
                <a:t>Ro</a:t>
              </a:r>
              <a:endParaRPr lang="it-IT" sz="1800" dirty="0">
                <a:ea typeface="ＭＳ Ｐゴシック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54" name="Rectangle 38"/>
            <p:cNvSpPr>
              <a:spLocks noChangeArrowheads="1"/>
            </p:cNvSpPr>
            <p:nvPr/>
          </p:nvSpPr>
          <p:spPr bwMode="auto">
            <a:xfrm>
              <a:off x="2116" y="2905"/>
              <a:ext cx="525" cy="18"/>
            </a:xfrm>
            <a:prstGeom prst="rect">
              <a:avLst/>
            </a:prstGeom>
            <a:grp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panose="020B0600070205080204" pitchFamily="34" charset="-128"/>
              </a:endParaRPr>
            </a:p>
          </p:txBody>
        </p:sp>
        <p:sp>
          <p:nvSpPr>
            <p:cNvPr id="55" name="Freeform 44"/>
            <p:cNvSpPr>
              <a:spLocks/>
            </p:cNvSpPr>
            <p:nvPr/>
          </p:nvSpPr>
          <p:spPr bwMode="auto">
            <a:xfrm>
              <a:off x="1221" y="517"/>
              <a:ext cx="375" cy="1607"/>
            </a:xfrm>
            <a:custGeom>
              <a:avLst/>
              <a:gdLst/>
              <a:ahLst/>
              <a:cxnLst>
                <a:cxn ang="0">
                  <a:pos x="0" y="17309"/>
                </a:cxn>
                <a:cxn ang="0">
                  <a:pos x="2025" y="17309"/>
                </a:cxn>
                <a:cxn ang="0">
                  <a:pos x="1992" y="17342"/>
                </a:cxn>
                <a:cxn ang="0">
                  <a:pos x="1992" y="33"/>
                </a:cxn>
                <a:cxn ang="0">
                  <a:pos x="2025" y="0"/>
                </a:cxn>
                <a:cxn ang="0">
                  <a:pos x="4050" y="0"/>
                </a:cxn>
                <a:cxn ang="0">
                  <a:pos x="4050" y="67"/>
                </a:cxn>
                <a:cxn ang="0">
                  <a:pos x="2025" y="67"/>
                </a:cxn>
                <a:cxn ang="0">
                  <a:pos x="2059" y="33"/>
                </a:cxn>
                <a:cxn ang="0">
                  <a:pos x="2059" y="17342"/>
                </a:cxn>
                <a:cxn ang="0">
                  <a:pos x="2025" y="17375"/>
                </a:cxn>
                <a:cxn ang="0">
                  <a:pos x="0" y="17375"/>
                </a:cxn>
                <a:cxn ang="0">
                  <a:pos x="0" y="17309"/>
                </a:cxn>
              </a:cxnLst>
              <a:rect l="0" t="0" r="r" b="b"/>
              <a:pathLst>
                <a:path w="4050" h="17375">
                  <a:moveTo>
                    <a:pt x="0" y="17309"/>
                  </a:moveTo>
                  <a:lnTo>
                    <a:pt x="2025" y="17309"/>
                  </a:lnTo>
                  <a:lnTo>
                    <a:pt x="1992" y="17342"/>
                  </a:lnTo>
                  <a:lnTo>
                    <a:pt x="1992" y="33"/>
                  </a:lnTo>
                  <a:cubicBezTo>
                    <a:pt x="1992" y="15"/>
                    <a:pt x="2007" y="0"/>
                    <a:pt x="2025" y="0"/>
                  </a:cubicBezTo>
                  <a:lnTo>
                    <a:pt x="4050" y="0"/>
                  </a:lnTo>
                  <a:lnTo>
                    <a:pt x="4050" y="67"/>
                  </a:lnTo>
                  <a:lnTo>
                    <a:pt x="2025" y="67"/>
                  </a:lnTo>
                  <a:lnTo>
                    <a:pt x="2059" y="33"/>
                  </a:lnTo>
                  <a:lnTo>
                    <a:pt x="2059" y="17342"/>
                  </a:lnTo>
                  <a:cubicBezTo>
                    <a:pt x="2059" y="17360"/>
                    <a:pt x="2044" y="17375"/>
                    <a:pt x="2025" y="17375"/>
                  </a:cubicBezTo>
                  <a:lnTo>
                    <a:pt x="0" y="17375"/>
                  </a:lnTo>
                  <a:lnTo>
                    <a:pt x="0" y="17309"/>
                  </a:lnTo>
                  <a:close/>
                </a:path>
              </a:pathLst>
            </a:custGeom>
            <a:grp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panose="020B0600070205080204" pitchFamily="34" charset="-128"/>
              </a:endParaRPr>
            </a:p>
          </p:txBody>
        </p:sp>
        <p:sp>
          <p:nvSpPr>
            <p:cNvPr id="56" name="Freeform 45"/>
            <p:cNvSpPr>
              <a:spLocks/>
            </p:cNvSpPr>
            <p:nvPr/>
          </p:nvSpPr>
          <p:spPr bwMode="auto">
            <a:xfrm>
              <a:off x="1221" y="1558"/>
              <a:ext cx="375" cy="566"/>
            </a:xfrm>
            <a:custGeom>
              <a:avLst/>
              <a:gdLst/>
              <a:ahLst/>
              <a:cxnLst>
                <a:cxn ang="0">
                  <a:pos x="0" y="6059"/>
                </a:cxn>
                <a:cxn ang="0">
                  <a:pos x="2025" y="6059"/>
                </a:cxn>
                <a:cxn ang="0">
                  <a:pos x="1992" y="6092"/>
                </a:cxn>
                <a:cxn ang="0">
                  <a:pos x="1992" y="33"/>
                </a:cxn>
                <a:cxn ang="0">
                  <a:pos x="2025" y="0"/>
                </a:cxn>
                <a:cxn ang="0">
                  <a:pos x="4050" y="0"/>
                </a:cxn>
                <a:cxn ang="0">
                  <a:pos x="4050" y="67"/>
                </a:cxn>
                <a:cxn ang="0">
                  <a:pos x="2025" y="67"/>
                </a:cxn>
                <a:cxn ang="0">
                  <a:pos x="2059" y="33"/>
                </a:cxn>
                <a:cxn ang="0">
                  <a:pos x="2059" y="6092"/>
                </a:cxn>
                <a:cxn ang="0">
                  <a:pos x="2025" y="6125"/>
                </a:cxn>
                <a:cxn ang="0">
                  <a:pos x="0" y="6125"/>
                </a:cxn>
                <a:cxn ang="0">
                  <a:pos x="0" y="6059"/>
                </a:cxn>
              </a:cxnLst>
              <a:rect l="0" t="0" r="r" b="b"/>
              <a:pathLst>
                <a:path w="4050" h="6125">
                  <a:moveTo>
                    <a:pt x="0" y="6059"/>
                  </a:moveTo>
                  <a:lnTo>
                    <a:pt x="2025" y="6059"/>
                  </a:lnTo>
                  <a:lnTo>
                    <a:pt x="1992" y="6092"/>
                  </a:lnTo>
                  <a:lnTo>
                    <a:pt x="1992" y="33"/>
                  </a:lnTo>
                  <a:cubicBezTo>
                    <a:pt x="1992" y="15"/>
                    <a:pt x="2007" y="0"/>
                    <a:pt x="2025" y="0"/>
                  </a:cubicBezTo>
                  <a:lnTo>
                    <a:pt x="4050" y="0"/>
                  </a:lnTo>
                  <a:lnTo>
                    <a:pt x="4050" y="67"/>
                  </a:lnTo>
                  <a:lnTo>
                    <a:pt x="2025" y="67"/>
                  </a:lnTo>
                  <a:lnTo>
                    <a:pt x="2059" y="33"/>
                  </a:lnTo>
                  <a:lnTo>
                    <a:pt x="2059" y="6092"/>
                  </a:lnTo>
                  <a:cubicBezTo>
                    <a:pt x="2059" y="6110"/>
                    <a:pt x="2044" y="6125"/>
                    <a:pt x="2025" y="6125"/>
                  </a:cubicBezTo>
                  <a:lnTo>
                    <a:pt x="0" y="6125"/>
                  </a:lnTo>
                  <a:lnTo>
                    <a:pt x="0" y="6059"/>
                  </a:lnTo>
                  <a:close/>
                </a:path>
              </a:pathLst>
            </a:custGeom>
            <a:grp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panose="020B0600070205080204" pitchFamily="34" charset="-128"/>
              </a:endParaRPr>
            </a:p>
          </p:txBody>
        </p:sp>
        <p:sp>
          <p:nvSpPr>
            <p:cNvPr id="57" name="Freeform 46"/>
            <p:cNvSpPr>
              <a:spLocks/>
            </p:cNvSpPr>
            <p:nvPr/>
          </p:nvSpPr>
          <p:spPr bwMode="auto">
            <a:xfrm>
              <a:off x="1221" y="2118"/>
              <a:ext cx="375" cy="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25" y="0"/>
                </a:cxn>
                <a:cxn ang="0">
                  <a:pos x="2059" y="33"/>
                </a:cxn>
                <a:cxn ang="0">
                  <a:pos x="2059" y="6050"/>
                </a:cxn>
                <a:cxn ang="0">
                  <a:pos x="2025" y="6016"/>
                </a:cxn>
                <a:cxn ang="0">
                  <a:pos x="4050" y="6016"/>
                </a:cxn>
                <a:cxn ang="0">
                  <a:pos x="4050" y="6083"/>
                </a:cxn>
                <a:cxn ang="0">
                  <a:pos x="2025" y="6083"/>
                </a:cxn>
                <a:cxn ang="0">
                  <a:pos x="1992" y="6050"/>
                </a:cxn>
                <a:cxn ang="0">
                  <a:pos x="1992" y="33"/>
                </a:cxn>
                <a:cxn ang="0">
                  <a:pos x="2025" y="66"/>
                </a:cxn>
                <a:cxn ang="0">
                  <a:pos x="0" y="66"/>
                </a:cxn>
                <a:cxn ang="0">
                  <a:pos x="0" y="0"/>
                </a:cxn>
              </a:cxnLst>
              <a:rect l="0" t="0" r="r" b="b"/>
              <a:pathLst>
                <a:path w="4050" h="6083">
                  <a:moveTo>
                    <a:pt x="0" y="0"/>
                  </a:moveTo>
                  <a:lnTo>
                    <a:pt x="2025" y="0"/>
                  </a:lnTo>
                  <a:cubicBezTo>
                    <a:pt x="2044" y="0"/>
                    <a:pt x="2059" y="15"/>
                    <a:pt x="2059" y="33"/>
                  </a:cubicBezTo>
                  <a:lnTo>
                    <a:pt x="2059" y="6050"/>
                  </a:lnTo>
                  <a:lnTo>
                    <a:pt x="2025" y="6016"/>
                  </a:lnTo>
                  <a:lnTo>
                    <a:pt x="4050" y="6016"/>
                  </a:lnTo>
                  <a:lnTo>
                    <a:pt x="4050" y="6083"/>
                  </a:lnTo>
                  <a:lnTo>
                    <a:pt x="2025" y="6083"/>
                  </a:lnTo>
                  <a:cubicBezTo>
                    <a:pt x="2007" y="6083"/>
                    <a:pt x="1992" y="6068"/>
                    <a:pt x="1992" y="6050"/>
                  </a:cubicBezTo>
                  <a:lnTo>
                    <a:pt x="1992" y="33"/>
                  </a:lnTo>
                  <a:lnTo>
                    <a:pt x="2025" y="66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50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Titolo 1"/>
          <p:cNvSpPr txBox="1">
            <a:spLocks/>
          </p:cNvSpPr>
          <p:nvPr/>
        </p:nvSpPr>
        <p:spPr>
          <a:xfrm>
            <a:off x="306000" y="836613"/>
            <a:ext cx="88380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altLang="it-IT" sz="3300" dirty="0">
                <a:solidFill>
                  <a:srgbClr val="4D4D4D"/>
                </a:solidFill>
                <a:latin typeface="Century Gothic" panose="020B0502020202020204" pitchFamily="34" charset="0"/>
              </a:rPr>
              <a:t>GLI ALTRI INDICATORI DI PERFORMANCE </a:t>
            </a:r>
            <a:r>
              <a:rPr lang="de-DE" altLang="it-IT" sz="33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ECONOMICA</a:t>
            </a:r>
            <a:endParaRPr lang="de-DE" altLang="it-IT" sz="33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852586" y="6469447"/>
            <a:ext cx="2057400" cy="365125"/>
          </a:xfrm>
        </p:spPr>
        <p:txBody>
          <a:bodyPr/>
          <a:lstStyle/>
          <a:p>
            <a:fld id="{341EC1FB-F5DC-4712-9AFB-BB17EF98F339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61</a:t>
            </a:fld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61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1" name="Gruppo 60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3" name="CasellaDiTesto 62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p.34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648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asellaDiTesto 19"/>
          <p:cNvSpPr txBox="1">
            <a:spLocks noChangeArrowheads="1"/>
          </p:cNvSpPr>
          <p:nvPr/>
        </p:nvSpPr>
        <p:spPr bwMode="auto">
          <a:xfrm>
            <a:off x="4465637" y="2364790"/>
            <a:ext cx="47148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 b="1" i="1" dirty="0">
                <a:solidFill>
                  <a:srgbClr val="89A927"/>
                </a:solidFill>
              </a:rPr>
              <a:t>LEVA FINANZIARIA</a:t>
            </a:r>
          </a:p>
        </p:txBody>
      </p:sp>
      <p:sp>
        <p:nvSpPr>
          <p:cNvPr id="43" name="Line 7"/>
          <p:cNvSpPr>
            <a:spLocks noChangeShapeType="1"/>
          </p:cNvSpPr>
          <p:nvPr/>
        </p:nvSpPr>
        <p:spPr bwMode="auto">
          <a:xfrm>
            <a:off x="1236657" y="2906860"/>
            <a:ext cx="35893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4" name="Line 8"/>
          <p:cNvSpPr>
            <a:spLocks noChangeShapeType="1"/>
          </p:cNvSpPr>
          <p:nvPr/>
        </p:nvSpPr>
        <p:spPr bwMode="auto">
          <a:xfrm flipH="1">
            <a:off x="2924169" y="2906860"/>
            <a:ext cx="0" cy="1296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5" name="Rectangle 9"/>
          <p:cNvSpPr>
            <a:spLocks noChangeArrowheads="1"/>
          </p:cNvSpPr>
          <p:nvPr/>
        </p:nvSpPr>
        <p:spPr bwMode="auto">
          <a:xfrm>
            <a:off x="1236657" y="2525860"/>
            <a:ext cx="35893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281" tIns="46640" rIns="93281" bIns="46640" anchor="ctr"/>
          <a:lstStyle>
            <a:lvl1pPr defTabSz="933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defTabSz="9334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defTabSz="9334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defTabSz="9334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defTabSz="9334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1001929" y="4917309"/>
            <a:ext cx="42862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281" tIns="46640" rIns="93281" bIns="46640" anchor="ctr"/>
          <a:lstStyle>
            <a:lvl1pPr defTabSz="933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defTabSz="9334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defTabSz="9334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defTabSz="9334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defTabSz="9334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/>
              <a:t>Reddito operativo 	           8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/>
              <a:t>Oneri finanziari                (2,7)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/>
              <a:t>Risultato d’esercizio         </a:t>
            </a:r>
            <a:r>
              <a:rPr lang="it-IT" altLang="it-IT" sz="1800" dirty="0" smtClean="0"/>
              <a:t>5,3</a:t>
            </a:r>
            <a:endParaRPr lang="it-IT" altLang="it-IT" sz="1800" dirty="0"/>
          </a:p>
        </p:txBody>
      </p:sp>
      <p:sp>
        <p:nvSpPr>
          <p:cNvPr id="83" name="Rectangle 8"/>
          <p:cNvSpPr>
            <a:spLocks noChangeArrowheads="1"/>
          </p:cNvSpPr>
          <p:nvPr/>
        </p:nvSpPr>
        <p:spPr bwMode="auto">
          <a:xfrm>
            <a:off x="1072469" y="2251223"/>
            <a:ext cx="407193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281" tIns="46640" rIns="93281" bIns="46640" anchor="ctr"/>
          <a:lstStyle>
            <a:lvl1pPr defTabSz="933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defTabSz="9334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defTabSz="9334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defTabSz="9334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defTabSz="9334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dirty="0"/>
              <a:t>STATO PATRIMONIALE 31/12 </a:t>
            </a:r>
            <a:r>
              <a:rPr lang="it-IT" altLang="it-IT" sz="1800" b="1" dirty="0"/>
              <a:t>IMPRESA A</a:t>
            </a:r>
            <a:r>
              <a:rPr lang="it-IT" altLang="it-IT" sz="1800" dirty="0"/>
              <a:t> </a:t>
            </a:r>
          </a:p>
        </p:txBody>
      </p:sp>
      <p:sp>
        <p:nvSpPr>
          <p:cNvPr id="84" name="Line 8"/>
          <p:cNvSpPr>
            <a:spLocks noChangeShapeType="1"/>
          </p:cNvSpPr>
          <p:nvPr/>
        </p:nvSpPr>
        <p:spPr bwMode="auto">
          <a:xfrm flipH="1">
            <a:off x="947952" y="4722734"/>
            <a:ext cx="0" cy="162718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5" name="Line 7"/>
          <p:cNvSpPr>
            <a:spLocks noChangeShapeType="1"/>
          </p:cNvSpPr>
          <p:nvPr/>
        </p:nvSpPr>
        <p:spPr bwMode="auto">
          <a:xfrm>
            <a:off x="930492" y="4713209"/>
            <a:ext cx="35893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" name="Rectangle 9"/>
          <p:cNvSpPr>
            <a:spLocks noChangeArrowheads="1"/>
          </p:cNvSpPr>
          <p:nvPr/>
        </p:nvSpPr>
        <p:spPr bwMode="auto">
          <a:xfrm>
            <a:off x="930492" y="4332209"/>
            <a:ext cx="35893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281" tIns="46640" rIns="93281" bIns="46640" anchor="ctr"/>
          <a:lstStyle>
            <a:lvl1pPr defTabSz="933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defTabSz="9334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defTabSz="9334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defTabSz="9334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defTabSz="9334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87" name="Rectangle 8"/>
          <p:cNvSpPr>
            <a:spLocks noChangeArrowheads="1"/>
          </p:cNvSpPr>
          <p:nvPr/>
        </p:nvSpPr>
        <p:spPr bwMode="auto">
          <a:xfrm>
            <a:off x="644742" y="4133315"/>
            <a:ext cx="407193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281" tIns="46640" rIns="93281" bIns="46640" anchor="ctr"/>
          <a:lstStyle>
            <a:lvl1pPr defTabSz="933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defTabSz="9334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defTabSz="9334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defTabSz="9334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defTabSz="9334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dirty="0"/>
              <a:t>CONTO ECONOMICO 1/1-31/12</a:t>
            </a:r>
          </a:p>
        </p:txBody>
      </p:sp>
      <p:sp>
        <p:nvSpPr>
          <p:cNvPr id="88" name="Rectangle 7"/>
          <p:cNvSpPr>
            <a:spLocks noChangeArrowheads="1"/>
          </p:cNvSpPr>
          <p:nvPr/>
        </p:nvSpPr>
        <p:spPr bwMode="auto">
          <a:xfrm>
            <a:off x="665157" y="3037035"/>
            <a:ext cx="2214562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281" tIns="46640" rIns="93281" bIns="46640"/>
          <a:lstStyle>
            <a:lvl1pPr defTabSz="933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defTabSz="9334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defTabSz="9334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defTabSz="9334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defTabSz="9334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89" name="Rectangle 7"/>
          <p:cNvSpPr>
            <a:spLocks noChangeArrowheads="1"/>
          </p:cNvSpPr>
          <p:nvPr/>
        </p:nvSpPr>
        <p:spPr bwMode="auto">
          <a:xfrm>
            <a:off x="3022594" y="3037035"/>
            <a:ext cx="22145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281" tIns="46640" rIns="93281" bIns="46640" anchor="ctr"/>
          <a:lstStyle>
            <a:lvl1pPr defTabSz="933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defTabSz="9334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defTabSz="9334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defTabSz="9334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defTabSz="9334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90" name="Rectangle 7"/>
          <p:cNvSpPr>
            <a:spLocks noChangeArrowheads="1"/>
          </p:cNvSpPr>
          <p:nvPr/>
        </p:nvSpPr>
        <p:spPr bwMode="auto">
          <a:xfrm>
            <a:off x="3022594" y="2965598"/>
            <a:ext cx="21336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281" tIns="46640" rIns="93281" bIns="46640"/>
          <a:lstStyle>
            <a:lvl1pPr defTabSz="933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defTabSz="9334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defTabSz="9334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defTabSz="9334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defTabSz="9334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/>
              <a:t>PN          10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/>
              <a:t>DEBITI  	90</a:t>
            </a:r>
          </a:p>
        </p:txBody>
      </p:sp>
      <p:sp>
        <p:nvSpPr>
          <p:cNvPr id="91" name="Rectangle 7"/>
          <p:cNvSpPr>
            <a:spLocks noChangeArrowheads="1"/>
          </p:cNvSpPr>
          <p:nvPr/>
        </p:nvSpPr>
        <p:spPr bwMode="auto">
          <a:xfrm>
            <a:off x="879469" y="3037035"/>
            <a:ext cx="25003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281" tIns="46640" rIns="93281" bIns="46640"/>
          <a:lstStyle>
            <a:lvl1pPr defTabSz="933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defTabSz="9334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defTabSz="9334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defTabSz="9334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defTabSz="9334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/>
              <a:t>……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/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/>
              <a:t>TOT. ATTIVO 100</a:t>
            </a:r>
          </a:p>
        </p:txBody>
      </p:sp>
      <p:sp>
        <p:nvSpPr>
          <p:cNvPr id="92" name="Rectangle 7"/>
          <p:cNvSpPr>
            <a:spLocks noChangeArrowheads="1"/>
          </p:cNvSpPr>
          <p:nvPr/>
        </p:nvSpPr>
        <p:spPr bwMode="auto">
          <a:xfrm>
            <a:off x="6474726" y="3202588"/>
            <a:ext cx="21336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281" tIns="46640" rIns="93281" bIns="46640"/>
          <a:lstStyle>
            <a:lvl1pPr defTabSz="933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defTabSz="9334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defTabSz="9334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defTabSz="9334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defTabSz="9334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400"/>
              <a:t>Tasso di interesse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400"/>
              <a:t>(i)  =  3%</a:t>
            </a:r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5530385" y="4728174"/>
            <a:ext cx="2133600" cy="183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281" tIns="46640" rIns="93281" bIns="46640"/>
          <a:lstStyle>
            <a:lvl1pPr defTabSz="933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defTabSz="9334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defTabSz="9334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defTabSz="9334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defTabSz="9334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dirty="0">
                <a:solidFill>
                  <a:srgbClr val="C00000"/>
                </a:solidFill>
              </a:rPr>
              <a:t>ROE  = 5,3/10             = 53%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4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400" dirty="0"/>
              <a:t>ROI = 8/100                =  8%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4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400" dirty="0"/>
              <a:t>LEVERAGE = 100/10 = 10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4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400" dirty="0"/>
              <a:t>INCIDENZA = 5,3/8    = 0,66</a:t>
            </a:r>
          </a:p>
        </p:txBody>
      </p:sp>
      <p:sp>
        <p:nvSpPr>
          <p:cNvPr id="94" name="Rectangle 7"/>
          <p:cNvSpPr>
            <a:spLocks noChangeArrowheads="1"/>
          </p:cNvSpPr>
          <p:nvPr/>
        </p:nvSpPr>
        <p:spPr bwMode="auto">
          <a:xfrm>
            <a:off x="3022594" y="3037035"/>
            <a:ext cx="25003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281" tIns="46640" rIns="93281" bIns="46640"/>
          <a:lstStyle>
            <a:lvl1pPr defTabSz="933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defTabSz="9334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defTabSz="9334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defTabSz="9334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defTabSz="9334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800"/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/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/>
              <a:t>TOT. PASSIVO 100</a:t>
            </a:r>
          </a:p>
        </p:txBody>
      </p:sp>
      <p:sp>
        <p:nvSpPr>
          <p:cNvPr id="22" name="Titolo 1"/>
          <p:cNvSpPr txBox="1">
            <a:spLocks/>
          </p:cNvSpPr>
          <p:nvPr/>
        </p:nvSpPr>
        <p:spPr>
          <a:xfrm>
            <a:off x="306000" y="836613"/>
            <a:ext cx="88380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altLang="it-IT" sz="3300" dirty="0">
                <a:solidFill>
                  <a:srgbClr val="4D4D4D"/>
                </a:solidFill>
                <a:latin typeface="Century Gothic" panose="020B0502020202020204" pitchFamily="34" charset="0"/>
              </a:rPr>
              <a:t>GLI ALTRI INDICATORI DI PERFORMANCE </a:t>
            </a:r>
            <a:r>
              <a:rPr lang="de-DE" altLang="it-IT" sz="33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ECONOMICA</a:t>
            </a:r>
            <a:endParaRPr lang="de-DE" altLang="it-IT" sz="33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 Box 1028"/>
          <p:cNvSpPr txBox="1">
            <a:spLocks noChangeArrowheads="1"/>
          </p:cNvSpPr>
          <p:nvPr/>
        </p:nvSpPr>
        <p:spPr bwMode="auto">
          <a:xfrm>
            <a:off x="2480896" y="1988518"/>
            <a:ext cx="4182135" cy="36036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 smtClean="0">
                <a:solidFill>
                  <a:srgbClr val="C00000"/>
                </a:solidFill>
              </a:rPr>
              <a:t>REDDITIVITÀ GLOBALE – CENNI</a:t>
            </a:r>
            <a:endParaRPr lang="it-IT" altLang="it-IT" sz="1800" b="1" dirty="0">
              <a:solidFill>
                <a:srgbClr val="C00000"/>
              </a:solidFill>
            </a:endParaRPr>
          </a:p>
        </p:txBody>
      </p:sp>
      <p:sp>
        <p:nvSpPr>
          <p:cNvPr id="24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852586" y="6469447"/>
            <a:ext cx="2057400" cy="365125"/>
          </a:xfrm>
        </p:spPr>
        <p:txBody>
          <a:bodyPr/>
          <a:lstStyle/>
          <a:p>
            <a:fld id="{341EC1FB-F5DC-4712-9AFB-BB17EF98F339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62</a:t>
            </a:fld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62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7" name="Gruppo 26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CasellaDiTesto 28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p.34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484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Line 7"/>
          <p:cNvSpPr>
            <a:spLocks noChangeShapeType="1"/>
          </p:cNvSpPr>
          <p:nvPr/>
        </p:nvSpPr>
        <p:spPr bwMode="auto">
          <a:xfrm>
            <a:off x="1110126" y="2990403"/>
            <a:ext cx="35893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4" name="Line 8"/>
          <p:cNvSpPr>
            <a:spLocks noChangeShapeType="1"/>
          </p:cNvSpPr>
          <p:nvPr/>
        </p:nvSpPr>
        <p:spPr bwMode="auto">
          <a:xfrm flipH="1">
            <a:off x="2797638" y="2990403"/>
            <a:ext cx="0" cy="1296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5" name="Rectangle 9"/>
          <p:cNvSpPr>
            <a:spLocks noChangeArrowheads="1"/>
          </p:cNvSpPr>
          <p:nvPr/>
        </p:nvSpPr>
        <p:spPr bwMode="auto">
          <a:xfrm>
            <a:off x="1110126" y="2609403"/>
            <a:ext cx="35893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281" tIns="46640" rIns="93281" bIns="46640" anchor="ctr"/>
          <a:lstStyle>
            <a:lvl1pPr defTabSz="933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defTabSz="9334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defTabSz="9334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defTabSz="9334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defTabSz="9334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875398" y="5000852"/>
            <a:ext cx="42862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281" tIns="46640" rIns="93281" bIns="46640" anchor="ctr"/>
          <a:lstStyle>
            <a:lvl1pPr defTabSz="933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defTabSz="9334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defTabSz="9334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defTabSz="9334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defTabSz="9334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/>
              <a:t>Reddito operativo 	           8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/>
              <a:t>Oneri finanziari                </a:t>
            </a:r>
            <a:r>
              <a:rPr lang="it-IT" altLang="it-IT" sz="1800" dirty="0" smtClean="0"/>
              <a:t>(1,8)</a:t>
            </a:r>
            <a:endParaRPr lang="it-IT" altLang="it-IT" sz="1800" dirty="0"/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/>
              <a:t>Risultato d’esercizio         </a:t>
            </a:r>
            <a:r>
              <a:rPr lang="it-IT" altLang="it-IT" sz="1800" dirty="0" smtClean="0"/>
              <a:t>6,2</a:t>
            </a:r>
            <a:endParaRPr lang="it-IT" altLang="it-IT" sz="1800" dirty="0"/>
          </a:p>
        </p:txBody>
      </p:sp>
      <p:sp>
        <p:nvSpPr>
          <p:cNvPr id="83" name="Rectangle 8"/>
          <p:cNvSpPr>
            <a:spLocks noChangeArrowheads="1"/>
          </p:cNvSpPr>
          <p:nvPr/>
        </p:nvSpPr>
        <p:spPr bwMode="auto">
          <a:xfrm>
            <a:off x="945938" y="2334766"/>
            <a:ext cx="407193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281" tIns="46640" rIns="93281" bIns="46640" anchor="ctr"/>
          <a:lstStyle>
            <a:lvl1pPr defTabSz="933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defTabSz="9334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defTabSz="9334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defTabSz="9334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defTabSz="9334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dirty="0"/>
              <a:t>STATO PATRIMONIALE 31/12 </a:t>
            </a:r>
            <a:r>
              <a:rPr lang="it-IT" altLang="it-IT" sz="1800" b="1" dirty="0"/>
              <a:t>IMPRESA </a:t>
            </a:r>
            <a:r>
              <a:rPr lang="it-IT" altLang="it-IT" sz="1800" b="1" dirty="0" smtClean="0"/>
              <a:t>B</a:t>
            </a:r>
            <a:r>
              <a:rPr lang="it-IT" altLang="it-IT" sz="1800" dirty="0" smtClean="0"/>
              <a:t> </a:t>
            </a:r>
            <a:endParaRPr lang="it-IT" altLang="it-IT" sz="1800" dirty="0"/>
          </a:p>
        </p:txBody>
      </p:sp>
      <p:sp>
        <p:nvSpPr>
          <p:cNvPr id="84" name="Line 8"/>
          <p:cNvSpPr>
            <a:spLocks noChangeShapeType="1"/>
          </p:cNvSpPr>
          <p:nvPr/>
        </p:nvSpPr>
        <p:spPr bwMode="auto">
          <a:xfrm flipH="1">
            <a:off x="821421" y="4806277"/>
            <a:ext cx="0" cy="162718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5" name="Line 7"/>
          <p:cNvSpPr>
            <a:spLocks noChangeShapeType="1"/>
          </p:cNvSpPr>
          <p:nvPr/>
        </p:nvSpPr>
        <p:spPr bwMode="auto">
          <a:xfrm>
            <a:off x="803961" y="4796752"/>
            <a:ext cx="35893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" name="Rectangle 9"/>
          <p:cNvSpPr>
            <a:spLocks noChangeArrowheads="1"/>
          </p:cNvSpPr>
          <p:nvPr/>
        </p:nvSpPr>
        <p:spPr bwMode="auto">
          <a:xfrm>
            <a:off x="803961" y="4415752"/>
            <a:ext cx="35893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281" tIns="46640" rIns="93281" bIns="46640" anchor="ctr"/>
          <a:lstStyle>
            <a:lvl1pPr defTabSz="933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defTabSz="9334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defTabSz="9334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defTabSz="9334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defTabSz="9334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87" name="Rectangle 8"/>
          <p:cNvSpPr>
            <a:spLocks noChangeArrowheads="1"/>
          </p:cNvSpPr>
          <p:nvPr/>
        </p:nvSpPr>
        <p:spPr bwMode="auto">
          <a:xfrm>
            <a:off x="518211" y="4216858"/>
            <a:ext cx="407193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281" tIns="46640" rIns="93281" bIns="46640" anchor="ctr"/>
          <a:lstStyle>
            <a:lvl1pPr defTabSz="933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defTabSz="9334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defTabSz="9334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defTabSz="9334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defTabSz="9334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dirty="0"/>
              <a:t>CONTO ECONOMICO 1/1-31/12</a:t>
            </a:r>
          </a:p>
        </p:txBody>
      </p:sp>
      <p:sp>
        <p:nvSpPr>
          <p:cNvPr id="88" name="Rectangle 7"/>
          <p:cNvSpPr>
            <a:spLocks noChangeArrowheads="1"/>
          </p:cNvSpPr>
          <p:nvPr/>
        </p:nvSpPr>
        <p:spPr bwMode="auto">
          <a:xfrm>
            <a:off x="538626" y="3120578"/>
            <a:ext cx="2214562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281" tIns="46640" rIns="93281" bIns="46640"/>
          <a:lstStyle>
            <a:lvl1pPr defTabSz="933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defTabSz="9334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defTabSz="9334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defTabSz="9334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defTabSz="9334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91" name="Rectangle 7"/>
          <p:cNvSpPr>
            <a:spLocks noChangeArrowheads="1"/>
          </p:cNvSpPr>
          <p:nvPr/>
        </p:nvSpPr>
        <p:spPr bwMode="auto">
          <a:xfrm>
            <a:off x="752938" y="3120578"/>
            <a:ext cx="25003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281" tIns="46640" rIns="93281" bIns="46640"/>
          <a:lstStyle>
            <a:lvl1pPr defTabSz="933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defTabSz="9334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defTabSz="9334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defTabSz="9334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defTabSz="9334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/>
              <a:t>……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/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/>
              <a:t>TOT. ATTIVO 100</a:t>
            </a:r>
          </a:p>
        </p:txBody>
      </p:sp>
      <p:sp>
        <p:nvSpPr>
          <p:cNvPr id="92" name="Rectangle 7"/>
          <p:cNvSpPr>
            <a:spLocks noChangeArrowheads="1"/>
          </p:cNvSpPr>
          <p:nvPr/>
        </p:nvSpPr>
        <p:spPr bwMode="auto">
          <a:xfrm>
            <a:off x="6319366" y="3417214"/>
            <a:ext cx="21336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281" tIns="46640" rIns="93281" bIns="46640"/>
          <a:lstStyle>
            <a:lvl1pPr defTabSz="933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defTabSz="9334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defTabSz="9334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defTabSz="9334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defTabSz="9334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400" dirty="0"/>
              <a:t>Tasso di interesse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400" dirty="0"/>
              <a:t>(i)  =  3%</a:t>
            </a:r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5403854" y="4811717"/>
            <a:ext cx="2133600" cy="183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281" tIns="46640" rIns="93281" bIns="46640"/>
          <a:lstStyle>
            <a:lvl1pPr defTabSz="933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defTabSz="9334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defTabSz="9334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defTabSz="9334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defTabSz="9334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dirty="0">
                <a:solidFill>
                  <a:srgbClr val="C00000"/>
                </a:solidFill>
              </a:rPr>
              <a:t>ROE  = </a:t>
            </a:r>
            <a:r>
              <a:rPr lang="it-IT" altLang="it-IT" sz="1400" dirty="0" smtClean="0">
                <a:solidFill>
                  <a:srgbClr val="C00000"/>
                </a:solidFill>
              </a:rPr>
              <a:t>6,2/40             </a:t>
            </a:r>
            <a:r>
              <a:rPr lang="it-IT" altLang="it-IT" sz="1400" dirty="0">
                <a:solidFill>
                  <a:srgbClr val="C00000"/>
                </a:solidFill>
              </a:rPr>
              <a:t>= </a:t>
            </a:r>
            <a:r>
              <a:rPr lang="it-IT" altLang="it-IT" sz="1400" dirty="0" smtClean="0">
                <a:solidFill>
                  <a:srgbClr val="C00000"/>
                </a:solidFill>
              </a:rPr>
              <a:t>15,5%</a:t>
            </a:r>
            <a:endParaRPr lang="it-IT" altLang="it-IT" sz="1400" dirty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it-IT" sz="14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400" dirty="0"/>
              <a:t>ROI = 8/100                =  8%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4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400" dirty="0"/>
              <a:t>LEVERAGE = </a:t>
            </a:r>
            <a:r>
              <a:rPr lang="it-IT" altLang="it-IT" sz="1400" dirty="0" smtClean="0"/>
              <a:t>100/40 </a:t>
            </a:r>
            <a:r>
              <a:rPr lang="it-IT" altLang="it-IT" sz="1400" dirty="0"/>
              <a:t>= </a:t>
            </a:r>
            <a:r>
              <a:rPr lang="it-IT" altLang="it-IT" sz="1400" dirty="0" smtClean="0"/>
              <a:t>2,5</a:t>
            </a:r>
            <a:endParaRPr lang="it-IT" altLang="it-IT" sz="1400" dirty="0"/>
          </a:p>
          <a:p>
            <a:pPr>
              <a:spcBef>
                <a:spcPct val="0"/>
              </a:spcBef>
              <a:buFontTx/>
              <a:buNone/>
            </a:pPr>
            <a:endParaRPr lang="it-IT" altLang="it-IT" sz="14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400" dirty="0"/>
              <a:t>INCIDENZA = </a:t>
            </a:r>
            <a:r>
              <a:rPr lang="it-IT" altLang="it-IT" sz="1400" dirty="0" smtClean="0"/>
              <a:t> 6,2/8    </a:t>
            </a:r>
            <a:r>
              <a:rPr lang="it-IT" altLang="it-IT" sz="1400" dirty="0"/>
              <a:t>= </a:t>
            </a:r>
            <a:r>
              <a:rPr lang="it-IT" altLang="it-IT" sz="1400" dirty="0" smtClean="0"/>
              <a:t>0,775</a:t>
            </a:r>
            <a:endParaRPr lang="it-IT" altLang="it-IT" sz="1400" dirty="0"/>
          </a:p>
        </p:txBody>
      </p:sp>
      <p:sp>
        <p:nvSpPr>
          <p:cNvPr id="94" name="Rectangle 7"/>
          <p:cNvSpPr>
            <a:spLocks noChangeArrowheads="1"/>
          </p:cNvSpPr>
          <p:nvPr/>
        </p:nvSpPr>
        <p:spPr bwMode="auto">
          <a:xfrm>
            <a:off x="2896063" y="3120578"/>
            <a:ext cx="2500313" cy="97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281" tIns="46640" rIns="93281" bIns="46640"/>
          <a:lstStyle>
            <a:lvl1pPr defTabSz="933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defTabSz="9334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defTabSz="9334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defTabSz="9334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defTabSz="9334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800" dirty="0" smtClean="0"/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/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/>
              <a:t>TOT. PASSIVO 100</a:t>
            </a:r>
          </a:p>
        </p:txBody>
      </p:sp>
      <p:sp>
        <p:nvSpPr>
          <p:cNvPr id="90" name="Rectangle 7"/>
          <p:cNvSpPr>
            <a:spLocks noChangeArrowheads="1"/>
          </p:cNvSpPr>
          <p:nvPr/>
        </p:nvSpPr>
        <p:spPr bwMode="auto">
          <a:xfrm>
            <a:off x="2896063" y="3060027"/>
            <a:ext cx="21336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281" tIns="46640" rIns="93281" bIns="46640"/>
          <a:lstStyle>
            <a:lvl1pPr defTabSz="933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defTabSz="9334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defTabSz="9334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defTabSz="9334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defTabSz="9334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defTabSz="933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/>
              <a:t>PN          </a:t>
            </a:r>
            <a:r>
              <a:rPr lang="it-IT" altLang="it-IT" sz="1800" dirty="0" smtClean="0"/>
              <a:t>40</a:t>
            </a:r>
            <a:endParaRPr lang="it-IT" altLang="it-IT" sz="1800" dirty="0"/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/>
              <a:t>DEBITI  	</a:t>
            </a:r>
            <a:r>
              <a:rPr lang="it-IT" altLang="it-IT" sz="1800" dirty="0" smtClean="0"/>
              <a:t>60</a:t>
            </a:r>
            <a:endParaRPr lang="it-IT" altLang="it-IT" sz="1800" dirty="0"/>
          </a:p>
        </p:txBody>
      </p:sp>
      <p:sp>
        <p:nvSpPr>
          <p:cNvPr id="21" name="CasellaDiTesto 19"/>
          <p:cNvSpPr txBox="1">
            <a:spLocks noChangeArrowheads="1"/>
          </p:cNvSpPr>
          <p:nvPr/>
        </p:nvSpPr>
        <p:spPr bwMode="auto">
          <a:xfrm>
            <a:off x="4465637" y="2364790"/>
            <a:ext cx="47148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 b="1" i="1" dirty="0">
                <a:solidFill>
                  <a:srgbClr val="89A927"/>
                </a:solidFill>
              </a:rPr>
              <a:t>LEVA FINANZIARIA</a:t>
            </a:r>
          </a:p>
        </p:txBody>
      </p:sp>
      <p:sp>
        <p:nvSpPr>
          <p:cNvPr id="22" name="Titolo 1"/>
          <p:cNvSpPr txBox="1">
            <a:spLocks/>
          </p:cNvSpPr>
          <p:nvPr/>
        </p:nvSpPr>
        <p:spPr>
          <a:xfrm>
            <a:off x="306000" y="836613"/>
            <a:ext cx="88380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altLang="it-IT" sz="3300" dirty="0">
                <a:solidFill>
                  <a:srgbClr val="4D4D4D"/>
                </a:solidFill>
                <a:latin typeface="Century Gothic" panose="020B0502020202020204" pitchFamily="34" charset="0"/>
              </a:rPr>
              <a:t>GLI ALTRI INDICATORI DI PERFORMANCE </a:t>
            </a:r>
            <a:r>
              <a:rPr lang="de-DE" altLang="it-IT" sz="33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ECONOMICA</a:t>
            </a:r>
            <a:endParaRPr lang="de-DE" altLang="it-IT" sz="33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852586" y="6469447"/>
            <a:ext cx="2057400" cy="365125"/>
          </a:xfrm>
        </p:spPr>
        <p:txBody>
          <a:bodyPr/>
          <a:lstStyle/>
          <a:p>
            <a:fld id="{341EC1FB-F5DC-4712-9AFB-BB17EF98F339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63</a:t>
            </a:fld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1028"/>
          <p:cNvSpPr txBox="1">
            <a:spLocks noChangeArrowheads="1"/>
          </p:cNvSpPr>
          <p:nvPr/>
        </p:nvSpPr>
        <p:spPr bwMode="auto">
          <a:xfrm>
            <a:off x="2480896" y="1988518"/>
            <a:ext cx="4182135" cy="36036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8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 smtClean="0">
                <a:solidFill>
                  <a:srgbClr val="C00000"/>
                </a:solidFill>
              </a:rPr>
              <a:t>REDDITIVITÀ GLOBALE – CENNI</a:t>
            </a:r>
            <a:endParaRPr lang="it-IT" altLang="it-IT" sz="1800" b="1" dirty="0">
              <a:solidFill>
                <a:srgbClr val="C00000"/>
              </a:solidFill>
            </a:endParaRPr>
          </a:p>
        </p:txBody>
      </p:sp>
      <p:sp>
        <p:nvSpPr>
          <p:cNvPr id="27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63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3" name="Gruppo 22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CasellaDiTesto 28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p.35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025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553990" y="2686445"/>
            <a:ext cx="8266482" cy="3236764"/>
            <a:chOff x="671145" y="2687447"/>
            <a:chExt cx="8266482" cy="3236764"/>
          </a:xfrm>
        </p:grpSpPr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831852" y="3846818"/>
              <a:ext cx="8105775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Aft>
                  <a:spcPct val="50000"/>
                </a:spcAft>
                <a:buClr>
                  <a:srgbClr val="FF4215"/>
                </a:buClr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Aft>
                  <a:spcPct val="50000"/>
                </a:spcAft>
                <a:buClr>
                  <a:srgbClr val="FF4215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FF4215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  <a:buFont typeface="Wingdings" pitchFamily="2" charset="2"/>
                <a:buChar char="ü"/>
              </a:pPr>
              <a:r>
                <a:rPr lang="it-IT" altLang="it-IT" sz="2000" dirty="0" smtClean="0">
                  <a:cs typeface="Arial" panose="020B0604020202020204" pitchFamily="34" charset="0"/>
                </a:rPr>
                <a:t>Il </a:t>
              </a:r>
              <a:r>
                <a:rPr lang="it-IT" altLang="it-IT" sz="2000" dirty="0">
                  <a:cs typeface="Arial" panose="020B0604020202020204" pitchFamily="34" charset="0"/>
                </a:rPr>
                <a:t>costo del debito è strettamente correlato al rating </a:t>
              </a:r>
              <a:r>
                <a:rPr lang="it-IT" altLang="it-IT" sz="2000" dirty="0" smtClean="0">
                  <a:cs typeface="Arial" panose="020B0604020202020204" pitchFamily="34" charset="0"/>
                </a:rPr>
                <a:t>dell’</a:t>
              </a:r>
              <a:r>
                <a:rPr lang="it-IT" altLang="ja-JP" sz="2000" dirty="0" smtClean="0">
                  <a:cs typeface="Arial" panose="020B0604020202020204" pitchFamily="34" charset="0"/>
                </a:rPr>
                <a:t>azienda.</a:t>
              </a:r>
            </a:p>
            <a:p>
              <a:pPr>
                <a:spcBef>
                  <a:spcPct val="50000"/>
                </a:spcBef>
                <a:buClrTx/>
                <a:buFont typeface="Wingdings" pitchFamily="2" charset="2"/>
                <a:buChar char="ü"/>
              </a:pPr>
              <a:r>
                <a:rPr lang="it-IT" altLang="ja-JP" sz="2000" dirty="0" smtClean="0">
                  <a:cs typeface="Arial" panose="020B0604020202020204" pitchFamily="34" charset="0"/>
                </a:rPr>
                <a:t>Esso </a:t>
              </a:r>
              <a:r>
                <a:rPr lang="it-IT" altLang="ja-JP" sz="2000" dirty="0">
                  <a:cs typeface="Arial" panose="020B0604020202020204" pitchFamily="34" charset="0"/>
                </a:rPr>
                <a:t>è spesso identificabile nell’onerosità dei debiti finanziari o </a:t>
              </a:r>
              <a:r>
                <a:rPr lang="it-IT" altLang="ja-JP" sz="2000" dirty="0" smtClean="0">
                  <a:cs typeface="Arial" panose="020B0604020202020204" pitchFamily="34" charset="0"/>
                </a:rPr>
                <a:t>ROD.</a:t>
              </a:r>
              <a:endParaRPr lang="it-IT" altLang="ja-JP" sz="2000" dirty="0">
                <a:cs typeface="Arial" panose="020B0604020202020204" pitchFamily="34" charset="0"/>
              </a:endParaRPr>
            </a:p>
          </p:txBody>
        </p:sp>
        <p:sp>
          <p:nvSpPr>
            <p:cNvPr id="23" name="Text Box 1028"/>
            <p:cNvSpPr txBox="1">
              <a:spLocks noChangeArrowheads="1"/>
            </p:cNvSpPr>
            <p:nvPr/>
          </p:nvSpPr>
          <p:spPr bwMode="auto">
            <a:xfrm>
              <a:off x="671145" y="3261474"/>
              <a:ext cx="8107363" cy="358775"/>
            </a:xfrm>
            <a:prstGeom prst="rect">
              <a:avLst/>
            </a:prstGeom>
            <a:solidFill>
              <a:srgbClr val="6AB1E2">
                <a:alpha val="20000"/>
              </a:srgbClr>
            </a:solidFill>
            <a:ln w="28575">
              <a:solidFill>
                <a:srgbClr val="89A927"/>
              </a:solidFill>
              <a:miter lim="800000"/>
              <a:headEnd/>
              <a:tailEnd/>
            </a:ln>
          </p:spPr>
          <p:txBody>
            <a:bodyPr lIns="36000" rIns="36000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it-IT" altLang="it-IT" dirty="0">
                  <a:solidFill>
                    <a:srgbClr val="C00000"/>
                  </a:solidFill>
                </a:rPr>
                <a:t>Il COSTO DELL’INDEBITAMENTO</a:t>
              </a:r>
            </a:p>
          </p:txBody>
        </p:sp>
        <p:sp>
          <p:nvSpPr>
            <p:cNvPr id="24" name="CasellaDiTesto 2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211723" y="5157334"/>
              <a:ext cx="5528629" cy="766877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it-IT">
                  <a:noFill/>
                </a:rPr>
                <a:t> </a:t>
              </a:r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671145" y="2687447"/>
              <a:ext cx="8107363" cy="400110"/>
            </a:xfrm>
            <a:prstGeom prst="rect">
              <a:avLst/>
            </a:prstGeom>
            <a:ln w="28575">
              <a:solidFill>
                <a:srgbClr val="405C58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ROI &gt; ROD</a:t>
              </a:r>
            </a:p>
          </p:txBody>
        </p:sp>
      </p:grpSp>
      <p:sp>
        <p:nvSpPr>
          <p:cNvPr id="27" name="CasellaDiTesto 19"/>
          <p:cNvSpPr txBox="1">
            <a:spLocks noChangeArrowheads="1"/>
          </p:cNvSpPr>
          <p:nvPr/>
        </p:nvSpPr>
        <p:spPr bwMode="auto">
          <a:xfrm>
            <a:off x="2094568" y="1988840"/>
            <a:ext cx="4714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C00000"/>
                </a:solidFill>
              </a:rPr>
              <a:t>LEVA FINANZIARIA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306000" y="836613"/>
            <a:ext cx="88380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altLang="it-IT" sz="3300" dirty="0">
                <a:solidFill>
                  <a:srgbClr val="4D4D4D"/>
                </a:solidFill>
                <a:latin typeface="Century Gothic" panose="020B0502020202020204" pitchFamily="34" charset="0"/>
              </a:rPr>
              <a:t>GLI ALTRI INDICATORI DI PERFORMANCE </a:t>
            </a:r>
            <a:r>
              <a:rPr lang="de-DE" altLang="it-IT" sz="33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ECONOMICA</a:t>
            </a:r>
            <a:endParaRPr lang="de-DE" altLang="it-IT" sz="33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852586" y="6469447"/>
            <a:ext cx="2057400" cy="365125"/>
          </a:xfrm>
        </p:spPr>
        <p:txBody>
          <a:bodyPr/>
          <a:lstStyle/>
          <a:p>
            <a:fld id="{341EC1FB-F5DC-4712-9AFB-BB17EF98F339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64</a:t>
            </a:fld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64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" name="Gruppo 14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CasellaDiTesto 16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p.35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786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44596" y="2656848"/>
            <a:ext cx="1768142" cy="954107"/>
          </a:xfrm>
          <a:prstGeom prst="rect">
            <a:avLst/>
          </a:prstGeom>
          <a:ln w="28575" cmpd="sng">
            <a:solidFill>
              <a:srgbClr val="3F5C5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sz="1400" b="1" dirty="0" smtClean="0">
                <a:solidFill>
                  <a:schemeClr val="tx1"/>
                </a:solidFill>
                <a:latin typeface="Arial"/>
                <a:cs typeface="Arial"/>
              </a:rPr>
              <a:t>Indicatori di sostenibilità </a:t>
            </a:r>
          </a:p>
          <a:p>
            <a:pPr algn="ctr">
              <a:spcBef>
                <a:spcPts val="0"/>
              </a:spcBef>
            </a:pPr>
            <a:r>
              <a:rPr lang="it-IT" sz="1400" b="1" dirty="0" smtClean="0">
                <a:solidFill>
                  <a:schemeClr val="tx1"/>
                </a:solidFill>
                <a:latin typeface="Arial"/>
                <a:cs typeface="Arial"/>
              </a:rPr>
              <a:t>dei debiti finanziari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632682" y="2986102"/>
            <a:ext cx="1292365" cy="307777"/>
          </a:xfrm>
          <a:prstGeom prst="rect">
            <a:avLst/>
          </a:prstGeom>
          <a:ln w="28575" cmpd="sng">
            <a:solidFill>
              <a:srgbClr val="3F5C5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sz="1400" b="1" dirty="0" smtClean="0">
                <a:solidFill>
                  <a:schemeClr val="tx1"/>
                </a:solidFill>
                <a:latin typeface="Arial"/>
                <a:cs typeface="Arial"/>
              </a:rPr>
              <a:t>Economici</a:t>
            </a:r>
          </a:p>
        </p:txBody>
      </p:sp>
      <p:cxnSp>
        <p:nvCxnSpPr>
          <p:cNvPr id="11" name="Connettore 4 10"/>
          <p:cNvCxnSpPr>
            <a:stCxn id="4" idx="3"/>
            <a:endCxn id="8" idx="1"/>
          </p:cNvCxnSpPr>
          <p:nvPr/>
        </p:nvCxnSpPr>
        <p:spPr>
          <a:xfrm>
            <a:off x="2212738" y="3133902"/>
            <a:ext cx="419944" cy="6089"/>
          </a:xfrm>
          <a:prstGeom prst="bentConnector3">
            <a:avLst/>
          </a:prstGeom>
          <a:ln w="28575" cmpd="sng">
            <a:solidFill>
              <a:srgbClr val="3F5C58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4285087" y="2348880"/>
            <a:ext cx="1968283" cy="1600438"/>
          </a:xfrm>
          <a:prstGeom prst="rect">
            <a:avLst/>
          </a:prstGeom>
          <a:ln w="28575" cmpd="sng">
            <a:solidFill>
              <a:srgbClr val="3F5C5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sz="1400" b="1" u="sng" dirty="0" smtClean="0">
                <a:solidFill>
                  <a:schemeClr val="tx1"/>
                </a:solidFill>
                <a:latin typeface="Arial"/>
                <a:cs typeface="Arial"/>
              </a:rPr>
              <a:t>Oneri finanziari </a:t>
            </a:r>
          </a:p>
          <a:p>
            <a:pPr algn="ctr">
              <a:spcBef>
                <a:spcPts val="0"/>
              </a:spcBef>
            </a:pPr>
            <a:r>
              <a:rPr lang="it-IT" sz="1400" b="1" dirty="0" smtClean="0">
                <a:solidFill>
                  <a:schemeClr val="tx1"/>
                </a:solidFill>
                <a:latin typeface="Arial"/>
                <a:cs typeface="Arial"/>
              </a:rPr>
              <a:t>Fatturato</a:t>
            </a:r>
          </a:p>
          <a:p>
            <a:pPr algn="ctr">
              <a:spcBef>
                <a:spcPts val="0"/>
              </a:spcBef>
            </a:pPr>
            <a:endParaRPr lang="it-IT" sz="1400" b="1" dirty="0">
              <a:latin typeface="Arial"/>
              <a:cs typeface="Arial"/>
            </a:endParaRPr>
          </a:p>
          <a:p>
            <a:pPr algn="ctr">
              <a:spcBef>
                <a:spcPts val="0"/>
              </a:spcBef>
            </a:pPr>
            <a:endParaRPr lang="it-IT" sz="14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ctr">
              <a:spcBef>
                <a:spcPts val="0"/>
              </a:spcBef>
            </a:pPr>
            <a:endParaRPr lang="it-IT" sz="14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ctr">
              <a:spcBef>
                <a:spcPts val="0"/>
              </a:spcBef>
            </a:pPr>
            <a:r>
              <a:rPr lang="it-IT" sz="1400" b="1" u="sng" dirty="0" smtClean="0">
                <a:solidFill>
                  <a:schemeClr val="tx1"/>
                </a:solidFill>
                <a:latin typeface="Arial"/>
                <a:cs typeface="Arial"/>
              </a:rPr>
              <a:t>EBITDA</a:t>
            </a:r>
          </a:p>
          <a:p>
            <a:pPr algn="ctr">
              <a:spcBef>
                <a:spcPts val="0"/>
              </a:spcBef>
            </a:pPr>
            <a:r>
              <a:rPr lang="it-IT" sz="1400" b="1" dirty="0" smtClean="0">
                <a:solidFill>
                  <a:schemeClr val="tx1"/>
                </a:solidFill>
                <a:latin typeface="Arial"/>
                <a:cs typeface="Arial"/>
              </a:rPr>
              <a:t>Oneri finanziari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22" name="Connettore 2 21"/>
          <p:cNvCxnSpPr>
            <a:stCxn id="8" idx="3"/>
            <a:endCxn id="16" idx="1"/>
          </p:cNvCxnSpPr>
          <p:nvPr/>
        </p:nvCxnSpPr>
        <p:spPr>
          <a:xfrm>
            <a:off x="3925047" y="3139991"/>
            <a:ext cx="360040" cy="9108"/>
          </a:xfrm>
          <a:prstGeom prst="straightConnector1">
            <a:avLst/>
          </a:prstGeom>
          <a:ln w="28575" cmpd="sng">
            <a:solidFill>
              <a:srgbClr val="3F5C58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Freccia a destra 25"/>
          <p:cNvSpPr/>
          <p:nvPr/>
        </p:nvSpPr>
        <p:spPr>
          <a:xfrm>
            <a:off x="6499282" y="2420888"/>
            <a:ext cx="216024" cy="432048"/>
          </a:xfrm>
          <a:prstGeom prst="rightArrow">
            <a:avLst/>
          </a:prstGeom>
          <a:solidFill>
            <a:srgbClr val="89A9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/>
              <a:cs typeface="Arial"/>
            </a:endParaRPr>
          </a:p>
        </p:txBody>
      </p:sp>
      <p:sp>
        <p:nvSpPr>
          <p:cNvPr id="27" name="Freccia a destra 26"/>
          <p:cNvSpPr/>
          <p:nvPr/>
        </p:nvSpPr>
        <p:spPr>
          <a:xfrm>
            <a:off x="6499282" y="3356992"/>
            <a:ext cx="216024" cy="432048"/>
          </a:xfrm>
          <a:prstGeom prst="rightArrow">
            <a:avLst/>
          </a:prstGeom>
          <a:solidFill>
            <a:srgbClr val="89A9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/>
              <a:cs typeface="Arial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6795781" y="3419708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b="1" dirty="0">
                <a:latin typeface="Arial"/>
                <a:cs typeface="Arial"/>
              </a:rPr>
              <a:t>Valore &gt; 2 volte</a:t>
            </a:r>
          </a:p>
        </p:txBody>
      </p:sp>
      <p:sp>
        <p:nvSpPr>
          <p:cNvPr id="29" name="Rettangolo 28"/>
          <p:cNvSpPr/>
          <p:nvPr/>
        </p:nvSpPr>
        <p:spPr>
          <a:xfrm>
            <a:off x="6805367" y="2452246"/>
            <a:ext cx="1479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b="1" dirty="0">
                <a:latin typeface="Arial"/>
                <a:cs typeface="Arial"/>
              </a:rPr>
              <a:t>Valore 2-4%</a:t>
            </a:r>
          </a:p>
        </p:txBody>
      </p:sp>
      <p:sp>
        <p:nvSpPr>
          <p:cNvPr id="30" name="Parentesi graffa aperta 29"/>
          <p:cNvSpPr/>
          <p:nvPr/>
        </p:nvSpPr>
        <p:spPr>
          <a:xfrm rot="5400000">
            <a:off x="5029234" y="3457333"/>
            <a:ext cx="504056" cy="1944216"/>
          </a:xfrm>
          <a:prstGeom prst="leftBrace">
            <a:avLst/>
          </a:prstGeom>
          <a:ln w="28575" cmpd="sng">
            <a:solidFill>
              <a:srgbClr val="3F5C5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atin typeface="Arial"/>
              <a:cs typeface="Arial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3995936" y="4797152"/>
            <a:ext cx="2592288" cy="6544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rgbClr val="3F5C5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Arial"/>
                <a:cs typeface="Arial"/>
              </a:rPr>
              <a:t>Devono sempre essere verificati entrambi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18" name="Titolo 1"/>
          <p:cNvSpPr txBox="1">
            <a:spLocks/>
          </p:cNvSpPr>
          <p:nvPr/>
        </p:nvSpPr>
        <p:spPr>
          <a:xfrm>
            <a:off x="306000" y="836613"/>
            <a:ext cx="88380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altLang="it-IT" sz="3300" dirty="0">
                <a:solidFill>
                  <a:srgbClr val="4D4D4D"/>
                </a:solidFill>
                <a:latin typeface="Century Gothic" panose="020B0502020202020204" pitchFamily="34" charset="0"/>
              </a:rPr>
              <a:t>I PRINCIPALI INDICATORI DI SOSTENIBILITÀ DEL </a:t>
            </a:r>
            <a:r>
              <a:rPr lang="fr-FR" altLang="it-IT" sz="33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DEBITO</a:t>
            </a:r>
            <a:endParaRPr lang="de-DE" altLang="it-IT" sz="33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852586" y="6469447"/>
            <a:ext cx="2057400" cy="365125"/>
          </a:xfrm>
        </p:spPr>
        <p:txBody>
          <a:bodyPr/>
          <a:lstStyle/>
          <a:p>
            <a:fld id="{341EC1FB-F5DC-4712-9AFB-BB17EF98F339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65</a:t>
            </a:fld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65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1" name="Gruppo 20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CasellaDiTesto 23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p.36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883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 txBox="1">
            <a:spLocks/>
          </p:cNvSpPr>
          <p:nvPr/>
        </p:nvSpPr>
        <p:spPr>
          <a:xfrm>
            <a:off x="250203" y="1592758"/>
            <a:ext cx="8532849" cy="17642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cap="all" dirty="0">
                <a:solidFill>
                  <a:srgbClr val="3F5C58"/>
                </a:solidFill>
                <a:latin typeface="Century Gothic"/>
                <a:cs typeface="Century Gothic"/>
              </a:rPr>
              <a:t>LA VALUTAZIONE DELLA performance </a:t>
            </a:r>
            <a:r>
              <a:rPr lang="en-US" sz="4000" cap="all" dirty="0" smtClean="0">
                <a:solidFill>
                  <a:srgbClr val="3F5C58"/>
                </a:solidFill>
                <a:latin typeface="Century Gothic"/>
                <a:cs typeface="Century Gothic"/>
              </a:rPr>
              <a:t>FINANZIARIA</a:t>
            </a:r>
          </a:p>
          <a:p>
            <a:r>
              <a:rPr lang="en-US" sz="4000" cap="all" dirty="0" smtClean="0">
                <a:solidFill>
                  <a:srgbClr val="3F5C58"/>
                </a:solidFill>
                <a:latin typeface="Century Gothic"/>
                <a:cs typeface="Century Gothic"/>
              </a:rPr>
              <a:t>DA </a:t>
            </a:r>
            <a:r>
              <a:rPr lang="en-US" sz="4000" cap="all" dirty="0">
                <a:solidFill>
                  <a:srgbClr val="3F5C58"/>
                </a:solidFill>
                <a:latin typeface="Century Gothic"/>
                <a:cs typeface="Century Gothic"/>
              </a:rPr>
              <a:t>PARTE DEL SISTEMA BANCARIO E IL RUOLO DEL PROFESSIONISTA</a:t>
            </a:r>
            <a:endParaRPr lang="it-IT" sz="4000" cap="all" dirty="0">
              <a:solidFill>
                <a:srgbClr val="3F5C58"/>
              </a:solidFill>
              <a:latin typeface="Century Gothic"/>
              <a:cs typeface="Century Gothic"/>
            </a:endParaRPr>
          </a:p>
        </p:txBody>
      </p:sp>
      <p:grpSp>
        <p:nvGrpSpPr>
          <p:cNvPr id="3" name="Gruppo 2"/>
          <p:cNvGrpSpPr>
            <a:grpSpLocks/>
          </p:cNvGrpSpPr>
          <p:nvPr/>
        </p:nvGrpSpPr>
        <p:grpSpPr bwMode="auto">
          <a:xfrm>
            <a:off x="6210301" y="260142"/>
            <a:ext cx="1025998" cy="338554"/>
            <a:chOff x="7385268" y="263381"/>
            <a:chExt cx="1025763" cy="339387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CasellaDiTesto 11"/>
            <p:cNvSpPr txBox="1">
              <a:spLocks noChangeArrowheads="1"/>
            </p:cNvSpPr>
            <p:nvPr/>
          </p:nvSpPr>
          <p:spPr bwMode="auto">
            <a:xfrm>
              <a:off x="7597809" y="263381"/>
              <a:ext cx="813222" cy="33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p.36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17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CasellaDiTesto 2"/>
          <p:cNvSpPr txBox="1">
            <a:spLocks noChangeArrowheads="1"/>
          </p:cNvSpPr>
          <p:nvPr/>
        </p:nvSpPr>
        <p:spPr bwMode="auto">
          <a:xfrm>
            <a:off x="374330" y="3287554"/>
            <a:ext cx="1274763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200" i="1"/>
              <a:t>Performance </a:t>
            </a:r>
            <a:r>
              <a:rPr lang="it-IT" altLang="it-IT" sz="1200"/>
              <a:t>finanziaria</a:t>
            </a:r>
          </a:p>
        </p:txBody>
      </p:sp>
      <p:cxnSp>
        <p:nvCxnSpPr>
          <p:cNvPr id="4" name="Connettore 4 3"/>
          <p:cNvCxnSpPr>
            <a:stCxn id="97282" idx="3"/>
            <a:endCxn id="97303" idx="1"/>
          </p:cNvCxnSpPr>
          <p:nvPr/>
        </p:nvCxnSpPr>
        <p:spPr>
          <a:xfrm flipV="1">
            <a:off x="1649093" y="2643674"/>
            <a:ext cx="222250" cy="87486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284" name="CasellaDiTesto 4"/>
          <p:cNvSpPr txBox="1">
            <a:spLocks/>
          </p:cNvSpPr>
          <p:nvPr/>
        </p:nvSpPr>
        <p:spPr bwMode="auto">
          <a:xfrm>
            <a:off x="1882455" y="4749254"/>
            <a:ext cx="1341438" cy="276999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200"/>
              <a:t>Flussi</a:t>
            </a:r>
          </a:p>
        </p:txBody>
      </p:sp>
      <p:cxnSp>
        <p:nvCxnSpPr>
          <p:cNvPr id="6" name="Connettore 4 5"/>
          <p:cNvCxnSpPr>
            <a:stCxn id="97282" idx="3"/>
            <a:endCxn id="97284" idx="1"/>
          </p:cNvCxnSpPr>
          <p:nvPr/>
        </p:nvCxnSpPr>
        <p:spPr>
          <a:xfrm>
            <a:off x="1649093" y="3518535"/>
            <a:ext cx="233362" cy="136921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286" name="CasellaDiTesto 6"/>
          <p:cNvSpPr txBox="1">
            <a:spLocks/>
          </p:cNvSpPr>
          <p:nvPr/>
        </p:nvSpPr>
        <p:spPr bwMode="auto">
          <a:xfrm>
            <a:off x="3630293" y="3887777"/>
            <a:ext cx="1344612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200" i="1"/>
              <a:t>Cash flow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 sz="1200"/>
          </a:p>
        </p:txBody>
      </p:sp>
      <p:sp>
        <p:nvSpPr>
          <p:cNvPr id="97287" name="CasellaDiTesto 7"/>
          <p:cNvSpPr txBox="1">
            <a:spLocks/>
          </p:cNvSpPr>
          <p:nvPr/>
        </p:nvSpPr>
        <p:spPr bwMode="auto">
          <a:xfrm>
            <a:off x="3649343" y="5346690"/>
            <a:ext cx="1343025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200"/>
              <a:t>Rendiconto finanziario</a:t>
            </a:r>
          </a:p>
        </p:txBody>
      </p:sp>
      <p:sp>
        <p:nvSpPr>
          <p:cNvPr id="97288" name="CasellaDiTesto 8"/>
          <p:cNvSpPr txBox="1">
            <a:spLocks/>
          </p:cNvSpPr>
          <p:nvPr/>
        </p:nvSpPr>
        <p:spPr bwMode="auto">
          <a:xfrm>
            <a:off x="5178105" y="3599904"/>
            <a:ext cx="1443038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200"/>
              <a:t>Complessivo</a:t>
            </a:r>
          </a:p>
        </p:txBody>
      </p:sp>
      <p:sp>
        <p:nvSpPr>
          <p:cNvPr id="97289" name="CasellaDiTesto 9"/>
          <p:cNvSpPr txBox="1">
            <a:spLocks/>
          </p:cNvSpPr>
          <p:nvPr/>
        </p:nvSpPr>
        <p:spPr bwMode="auto">
          <a:xfrm>
            <a:off x="5166993" y="3957092"/>
            <a:ext cx="1444625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200"/>
              <a:t>Operativo</a:t>
            </a:r>
          </a:p>
        </p:txBody>
      </p:sp>
      <p:sp>
        <p:nvSpPr>
          <p:cNvPr id="97290" name="CasellaDiTesto 10"/>
          <p:cNvSpPr txBox="1">
            <a:spLocks/>
          </p:cNvSpPr>
          <p:nvPr/>
        </p:nvSpPr>
        <p:spPr bwMode="auto">
          <a:xfrm>
            <a:off x="5178105" y="4326185"/>
            <a:ext cx="1443038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200"/>
              <a:t>Netto</a:t>
            </a:r>
          </a:p>
        </p:txBody>
      </p:sp>
      <p:sp>
        <p:nvSpPr>
          <p:cNvPr id="97291" name="CasellaDiTesto 11"/>
          <p:cNvSpPr txBox="1">
            <a:spLocks/>
          </p:cNvSpPr>
          <p:nvPr/>
        </p:nvSpPr>
        <p:spPr bwMode="auto">
          <a:xfrm>
            <a:off x="5193980" y="4763284"/>
            <a:ext cx="1443038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200"/>
              <a:t>Variazioni di liquidità</a:t>
            </a:r>
          </a:p>
        </p:txBody>
      </p:sp>
      <p:sp>
        <p:nvSpPr>
          <p:cNvPr id="97292" name="CasellaDiTesto 12"/>
          <p:cNvSpPr txBox="1">
            <a:spLocks/>
          </p:cNvSpPr>
          <p:nvPr/>
        </p:nvSpPr>
        <p:spPr bwMode="auto">
          <a:xfrm>
            <a:off x="5193980" y="5443785"/>
            <a:ext cx="1443038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200"/>
              <a:t>Variazioni di CCN</a:t>
            </a:r>
          </a:p>
        </p:txBody>
      </p:sp>
      <p:sp>
        <p:nvSpPr>
          <p:cNvPr id="97293" name="CasellaDiTesto 13"/>
          <p:cNvSpPr txBox="1">
            <a:spLocks/>
          </p:cNvSpPr>
          <p:nvPr/>
        </p:nvSpPr>
        <p:spPr bwMode="auto">
          <a:xfrm>
            <a:off x="5193980" y="5945177"/>
            <a:ext cx="1444625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200"/>
              <a:t>Variazioni delle risorse totali</a:t>
            </a:r>
          </a:p>
        </p:txBody>
      </p:sp>
      <p:cxnSp>
        <p:nvCxnSpPr>
          <p:cNvPr id="15" name="Connettore 4 14"/>
          <p:cNvCxnSpPr>
            <a:stCxn id="97284" idx="3"/>
            <a:endCxn id="97286" idx="1"/>
          </p:cNvCxnSpPr>
          <p:nvPr/>
        </p:nvCxnSpPr>
        <p:spPr>
          <a:xfrm flipV="1">
            <a:off x="3223893" y="4118610"/>
            <a:ext cx="406400" cy="76914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ttore 4 15"/>
          <p:cNvCxnSpPr>
            <a:stCxn id="97284" idx="3"/>
            <a:endCxn id="97287" idx="1"/>
          </p:cNvCxnSpPr>
          <p:nvPr/>
        </p:nvCxnSpPr>
        <p:spPr>
          <a:xfrm>
            <a:off x="3223893" y="4887754"/>
            <a:ext cx="425450" cy="68976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ttore 4 16"/>
          <p:cNvCxnSpPr>
            <a:stCxn id="97286" idx="3"/>
            <a:endCxn id="97288" idx="1"/>
          </p:cNvCxnSpPr>
          <p:nvPr/>
        </p:nvCxnSpPr>
        <p:spPr>
          <a:xfrm flipV="1">
            <a:off x="4974905" y="3738404"/>
            <a:ext cx="203200" cy="38020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ttore 4 17"/>
          <p:cNvCxnSpPr>
            <a:stCxn id="97286" idx="3"/>
            <a:endCxn id="97289" idx="1"/>
          </p:cNvCxnSpPr>
          <p:nvPr/>
        </p:nvCxnSpPr>
        <p:spPr>
          <a:xfrm flipV="1">
            <a:off x="4974905" y="4095592"/>
            <a:ext cx="192088" cy="2301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ttore 4 18"/>
          <p:cNvCxnSpPr>
            <a:stCxn id="97286" idx="3"/>
            <a:endCxn id="97290" idx="1"/>
          </p:cNvCxnSpPr>
          <p:nvPr/>
        </p:nvCxnSpPr>
        <p:spPr>
          <a:xfrm>
            <a:off x="4974905" y="4118610"/>
            <a:ext cx="203200" cy="34607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ttore 4 19"/>
          <p:cNvCxnSpPr>
            <a:stCxn id="97287" idx="3"/>
            <a:endCxn id="97291" idx="1"/>
          </p:cNvCxnSpPr>
          <p:nvPr/>
        </p:nvCxnSpPr>
        <p:spPr>
          <a:xfrm flipV="1">
            <a:off x="4992368" y="4994117"/>
            <a:ext cx="201612" cy="58340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ttore 4 20"/>
          <p:cNvCxnSpPr>
            <a:stCxn id="97287" idx="3"/>
            <a:endCxn id="97292" idx="1"/>
          </p:cNvCxnSpPr>
          <p:nvPr/>
        </p:nvCxnSpPr>
        <p:spPr>
          <a:xfrm>
            <a:off x="4992368" y="5577523"/>
            <a:ext cx="201612" cy="476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ttore 4 21"/>
          <p:cNvCxnSpPr>
            <a:stCxn id="97287" idx="3"/>
            <a:endCxn id="97293" idx="1"/>
          </p:cNvCxnSpPr>
          <p:nvPr/>
        </p:nvCxnSpPr>
        <p:spPr>
          <a:xfrm>
            <a:off x="4992368" y="5577523"/>
            <a:ext cx="201612" cy="598487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302" name="CasellaDiTesto 22"/>
          <p:cNvSpPr txBox="1">
            <a:spLocks/>
          </p:cNvSpPr>
          <p:nvPr/>
        </p:nvSpPr>
        <p:spPr bwMode="auto">
          <a:xfrm>
            <a:off x="1871343" y="1560760"/>
            <a:ext cx="1582737" cy="276999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200"/>
              <a:t>Struttura finanziaria</a:t>
            </a:r>
          </a:p>
        </p:txBody>
      </p:sp>
      <p:sp>
        <p:nvSpPr>
          <p:cNvPr id="97303" name="CasellaDiTesto 23"/>
          <p:cNvSpPr txBox="1">
            <a:spLocks noChangeArrowheads="1"/>
          </p:cNvSpPr>
          <p:nvPr/>
        </p:nvSpPr>
        <p:spPr bwMode="auto">
          <a:xfrm>
            <a:off x="1871343" y="2412841"/>
            <a:ext cx="1582737" cy="46166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200"/>
              <a:t>Analisi situazione finanziaria</a:t>
            </a:r>
          </a:p>
        </p:txBody>
      </p:sp>
      <p:sp>
        <p:nvSpPr>
          <p:cNvPr id="97304" name="CasellaDiTesto 24"/>
          <p:cNvSpPr txBox="1">
            <a:spLocks/>
          </p:cNvSpPr>
          <p:nvPr/>
        </p:nvSpPr>
        <p:spPr bwMode="auto">
          <a:xfrm>
            <a:off x="3758880" y="2160042"/>
            <a:ext cx="16764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200"/>
              <a:t>Breve termine</a:t>
            </a:r>
          </a:p>
        </p:txBody>
      </p:sp>
      <p:sp>
        <p:nvSpPr>
          <p:cNvPr id="97305" name="CasellaDiTesto 25"/>
          <p:cNvSpPr txBox="1">
            <a:spLocks/>
          </p:cNvSpPr>
          <p:nvPr/>
        </p:nvSpPr>
        <p:spPr bwMode="auto">
          <a:xfrm>
            <a:off x="3760468" y="2928134"/>
            <a:ext cx="16764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200"/>
              <a:t>Medio e lungo termine</a:t>
            </a:r>
          </a:p>
        </p:txBody>
      </p:sp>
      <p:sp>
        <p:nvSpPr>
          <p:cNvPr id="97306" name="CasellaDiTesto 26"/>
          <p:cNvSpPr txBox="1">
            <a:spLocks/>
          </p:cNvSpPr>
          <p:nvPr/>
        </p:nvSpPr>
        <p:spPr bwMode="auto">
          <a:xfrm>
            <a:off x="6833868" y="1975892"/>
            <a:ext cx="16764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200"/>
              <a:t>Indici</a:t>
            </a:r>
          </a:p>
        </p:txBody>
      </p:sp>
      <p:sp>
        <p:nvSpPr>
          <p:cNvPr id="97307" name="CasellaDiTesto 27"/>
          <p:cNvSpPr txBox="1">
            <a:spLocks/>
          </p:cNvSpPr>
          <p:nvPr/>
        </p:nvSpPr>
        <p:spPr bwMode="auto">
          <a:xfrm>
            <a:off x="6833868" y="2336254"/>
            <a:ext cx="16764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200"/>
              <a:t>Margini</a:t>
            </a:r>
          </a:p>
        </p:txBody>
      </p:sp>
      <p:sp>
        <p:nvSpPr>
          <p:cNvPr id="97308" name="CasellaDiTesto 28"/>
          <p:cNvSpPr txBox="1">
            <a:spLocks/>
          </p:cNvSpPr>
          <p:nvPr/>
        </p:nvSpPr>
        <p:spPr bwMode="auto">
          <a:xfrm>
            <a:off x="6802118" y="2860129"/>
            <a:ext cx="16764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200"/>
              <a:t>Indici</a:t>
            </a:r>
          </a:p>
        </p:txBody>
      </p:sp>
      <p:sp>
        <p:nvSpPr>
          <p:cNvPr id="97309" name="CasellaDiTesto 29"/>
          <p:cNvSpPr txBox="1">
            <a:spLocks/>
          </p:cNvSpPr>
          <p:nvPr/>
        </p:nvSpPr>
        <p:spPr bwMode="auto">
          <a:xfrm>
            <a:off x="6802118" y="3220492"/>
            <a:ext cx="16764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200"/>
              <a:t>Margini</a:t>
            </a:r>
          </a:p>
        </p:txBody>
      </p:sp>
      <p:cxnSp>
        <p:nvCxnSpPr>
          <p:cNvPr id="31" name="Connettore 4 30"/>
          <p:cNvCxnSpPr>
            <a:stCxn id="97303" idx="3"/>
            <a:endCxn id="97304" idx="1"/>
          </p:cNvCxnSpPr>
          <p:nvPr/>
        </p:nvCxnSpPr>
        <p:spPr>
          <a:xfrm flipV="1">
            <a:off x="3454080" y="2298542"/>
            <a:ext cx="304800" cy="34513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ttore 4 31"/>
          <p:cNvCxnSpPr>
            <a:stCxn id="97303" idx="3"/>
            <a:endCxn id="97305" idx="1"/>
          </p:cNvCxnSpPr>
          <p:nvPr/>
        </p:nvCxnSpPr>
        <p:spPr>
          <a:xfrm>
            <a:off x="3454080" y="2643674"/>
            <a:ext cx="306388" cy="51529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ttore 4 32"/>
          <p:cNvCxnSpPr>
            <a:stCxn id="97304" idx="3"/>
            <a:endCxn id="97306" idx="1"/>
          </p:cNvCxnSpPr>
          <p:nvPr/>
        </p:nvCxnSpPr>
        <p:spPr>
          <a:xfrm flipV="1">
            <a:off x="5435280" y="2114392"/>
            <a:ext cx="1398588" cy="18415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ttore 4 33"/>
          <p:cNvCxnSpPr>
            <a:stCxn id="97304" idx="3"/>
            <a:endCxn id="97307" idx="1"/>
          </p:cNvCxnSpPr>
          <p:nvPr/>
        </p:nvCxnSpPr>
        <p:spPr>
          <a:xfrm>
            <a:off x="5435280" y="2298542"/>
            <a:ext cx="1398588" cy="17621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ttore 4 34"/>
          <p:cNvCxnSpPr>
            <a:stCxn id="97305" idx="3"/>
            <a:endCxn id="97308" idx="1"/>
          </p:cNvCxnSpPr>
          <p:nvPr/>
        </p:nvCxnSpPr>
        <p:spPr>
          <a:xfrm flipV="1">
            <a:off x="5436868" y="2998629"/>
            <a:ext cx="1365250" cy="16033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ttore 4 35"/>
          <p:cNvCxnSpPr>
            <a:stCxn id="97305" idx="3"/>
            <a:endCxn id="97309" idx="1"/>
          </p:cNvCxnSpPr>
          <p:nvPr/>
        </p:nvCxnSpPr>
        <p:spPr>
          <a:xfrm>
            <a:off x="5436868" y="3158967"/>
            <a:ext cx="1365250" cy="20002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316" name="CasellaDiTesto 36"/>
          <p:cNvSpPr txBox="1">
            <a:spLocks/>
          </p:cNvSpPr>
          <p:nvPr/>
        </p:nvSpPr>
        <p:spPr bwMode="auto">
          <a:xfrm>
            <a:off x="3738243" y="1556792"/>
            <a:ext cx="16764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200"/>
              <a:t>Indici</a:t>
            </a:r>
          </a:p>
        </p:txBody>
      </p:sp>
      <p:cxnSp>
        <p:nvCxnSpPr>
          <p:cNvPr id="38" name="Connettore 2 37"/>
          <p:cNvCxnSpPr>
            <a:stCxn id="97302" idx="3"/>
            <a:endCxn id="97316" idx="1"/>
          </p:cNvCxnSpPr>
          <p:nvPr/>
        </p:nvCxnSpPr>
        <p:spPr>
          <a:xfrm flipV="1">
            <a:off x="3454080" y="1695292"/>
            <a:ext cx="284163" cy="39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ttore 4 38"/>
          <p:cNvCxnSpPr>
            <a:stCxn id="97282" idx="3"/>
            <a:endCxn id="97302" idx="1"/>
          </p:cNvCxnSpPr>
          <p:nvPr/>
        </p:nvCxnSpPr>
        <p:spPr>
          <a:xfrm flipV="1">
            <a:off x="1649093" y="1699260"/>
            <a:ext cx="222250" cy="181927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319" name="CasellaDiTesto 41"/>
          <p:cNvSpPr txBox="1">
            <a:spLocks noChangeArrowheads="1"/>
          </p:cNvSpPr>
          <p:nvPr/>
        </p:nvSpPr>
        <p:spPr bwMode="auto">
          <a:xfrm>
            <a:off x="7214868" y="4922679"/>
            <a:ext cx="1584325" cy="461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200"/>
              <a:t>Sostenibilità del debito</a:t>
            </a:r>
          </a:p>
        </p:txBody>
      </p:sp>
      <p:sp>
        <p:nvSpPr>
          <p:cNvPr id="42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CONTABILI PER LA VALUTAZIONE DEL MERITO CREDITIZIO </a:t>
            </a:r>
            <a:endParaRPr lang="it-IT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Titolo 1"/>
          <p:cNvSpPr txBox="1">
            <a:spLocks/>
          </p:cNvSpPr>
          <p:nvPr/>
        </p:nvSpPr>
        <p:spPr>
          <a:xfrm>
            <a:off x="107950" y="836613"/>
            <a:ext cx="8928546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altLang="it-IT" sz="33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ANALISI DELLA PERFORMANCE FINANZIARIA</a:t>
            </a:r>
          </a:p>
        </p:txBody>
      </p:sp>
      <p:sp>
        <p:nvSpPr>
          <p:cNvPr id="43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67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5" name="Gruppo 44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" name="CasellaDiTesto 46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p.37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862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41339" y="5877178"/>
            <a:ext cx="547494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07504" y="3549675"/>
            <a:ext cx="1549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1300" b="1" dirty="0">
                <a:solidFill>
                  <a:srgbClr val="A50021"/>
                </a:solidFill>
                <a:latin typeface="Arial" charset="0"/>
              </a:rPr>
              <a:t>CAPITALE</a:t>
            </a:r>
          </a:p>
          <a:p>
            <a:pPr>
              <a:defRPr/>
            </a:pPr>
            <a:r>
              <a:rPr lang="it-IT" sz="1300" b="1" dirty="0">
                <a:solidFill>
                  <a:srgbClr val="A50021"/>
                </a:solidFill>
                <a:latin typeface="Arial" charset="0"/>
              </a:rPr>
              <a:t>CIRCOLANTE</a:t>
            </a:r>
          </a:p>
          <a:p>
            <a:pPr>
              <a:defRPr/>
            </a:pPr>
            <a:r>
              <a:rPr lang="it-IT" sz="1300" b="1" dirty="0">
                <a:solidFill>
                  <a:srgbClr val="A50021"/>
                </a:solidFill>
                <a:latin typeface="Arial" charset="0"/>
              </a:rPr>
              <a:t>NETTO </a:t>
            </a:r>
            <a:r>
              <a:rPr lang="it-IT" sz="1300" b="1" dirty="0">
                <a:latin typeface="Arial" charset="0"/>
              </a:rPr>
              <a:t>(o </a:t>
            </a:r>
            <a:r>
              <a:rPr lang="it-IT" sz="1300" b="1" cap="all" dirty="0">
                <a:solidFill>
                  <a:srgbClr val="A50021"/>
                </a:solidFill>
                <a:latin typeface="Arial" charset="0"/>
              </a:rPr>
              <a:t>indici di liquidità a breve termine</a:t>
            </a:r>
            <a:r>
              <a:rPr lang="it-IT" sz="1300" b="1" dirty="0">
                <a:latin typeface="Arial" charset="0"/>
              </a:rPr>
              <a:t>)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7300468" y="2904227"/>
            <a:ext cx="17399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300" b="1" dirty="0" smtClean="0">
                <a:solidFill>
                  <a:srgbClr val="A50021"/>
                </a:solidFill>
              </a:rPr>
              <a:t>INDICE </a:t>
            </a:r>
            <a:r>
              <a:rPr lang="it-IT" altLang="it-IT" sz="1300" b="1" dirty="0">
                <a:solidFill>
                  <a:srgbClr val="A50021"/>
                </a:solidFill>
              </a:rPr>
              <a:t>DI AUTOCOPERTURA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316343" y="4183087"/>
            <a:ext cx="1831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1200" b="1" cap="all" dirty="0">
                <a:solidFill>
                  <a:srgbClr val="C00000"/>
                </a:solidFill>
                <a:latin typeface="Arial" charset="0"/>
              </a:rPr>
              <a:t>MARGINE DI </a:t>
            </a:r>
            <a:r>
              <a:rPr lang="it-IT" sz="1200" b="1" cap="all" dirty="0" smtClean="0">
                <a:solidFill>
                  <a:srgbClr val="C00000"/>
                </a:solidFill>
                <a:latin typeface="Arial" charset="0"/>
              </a:rPr>
              <a:t>TESORERIA</a:t>
            </a:r>
          </a:p>
          <a:p>
            <a:pPr>
              <a:defRPr/>
            </a:pPr>
            <a:r>
              <a:rPr lang="it-IT" sz="1200" b="1" cap="all" dirty="0" smtClean="0">
                <a:solidFill>
                  <a:srgbClr val="C00000"/>
                </a:solidFill>
                <a:latin typeface="Arial" charset="0"/>
              </a:rPr>
              <a:t>(</a:t>
            </a:r>
            <a:r>
              <a:rPr lang="it-IT" sz="1200" b="1" cap="all" dirty="0">
                <a:solidFill>
                  <a:srgbClr val="C00000"/>
                </a:solidFill>
                <a:latin typeface="Arial" charset="0"/>
              </a:rPr>
              <a:t>indice di </a:t>
            </a:r>
            <a:r>
              <a:rPr lang="it-IT" sz="1200" b="1" cap="all" dirty="0" err="1" smtClean="0">
                <a:solidFill>
                  <a:srgbClr val="C00000"/>
                </a:solidFill>
                <a:latin typeface="Arial" charset="0"/>
              </a:rPr>
              <a:t>liquiditÀ</a:t>
            </a:r>
            <a:endParaRPr lang="it-IT" sz="1200" b="1" cap="all" dirty="0" smtClean="0">
              <a:solidFill>
                <a:srgbClr val="C00000"/>
              </a:solidFill>
              <a:latin typeface="Arial" charset="0"/>
            </a:endParaRPr>
          </a:p>
          <a:p>
            <a:pPr>
              <a:defRPr/>
            </a:pPr>
            <a:r>
              <a:rPr lang="it-IT" sz="1200" b="1" cap="all" dirty="0" smtClean="0">
                <a:solidFill>
                  <a:srgbClr val="C00000"/>
                </a:solidFill>
                <a:latin typeface="Arial" charset="0"/>
              </a:rPr>
              <a:t>immediata</a:t>
            </a:r>
            <a:endParaRPr lang="it-IT" sz="1200" b="1" cap="all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 flipV="1">
            <a:off x="7179818" y="2945962"/>
            <a:ext cx="1255713" cy="0"/>
          </a:xfrm>
          <a:prstGeom prst="line">
            <a:avLst/>
          </a:prstGeom>
          <a:noFill/>
          <a:ln w="28575">
            <a:solidFill>
              <a:srgbClr val="A50021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7205218" y="3400450"/>
            <a:ext cx="1255713" cy="0"/>
          </a:xfrm>
          <a:prstGeom prst="line">
            <a:avLst/>
          </a:prstGeom>
          <a:noFill/>
          <a:ln w="28575">
            <a:solidFill>
              <a:srgbClr val="A50021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>
            <a:off x="7192518" y="4183087"/>
            <a:ext cx="1255713" cy="0"/>
          </a:xfrm>
          <a:prstGeom prst="line">
            <a:avLst/>
          </a:prstGeom>
          <a:noFill/>
          <a:ln w="28575">
            <a:solidFill>
              <a:srgbClr val="A50021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>
            <a:off x="7192518" y="5114950"/>
            <a:ext cx="1255713" cy="0"/>
          </a:xfrm>
          <a:prstGeom prst="line">
            <a:avLst/>
          </a:prstGeom>
          <a:noFill/>
          <a:ln w="28575">
            <a:solidFill>
              <a:srgbClr val="A50021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>
            <a:off x="7275068" y="2940906"/>
            <a:ext cx="0" cy="46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auto">
          <a:xfrm>
            <a:off x="7275068" y="4183087"/>
            <a:ext cx="0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 flipH="1">
            <a:off x="364679" y="2925787"/>
            <a:ext cx="1400175" cy="0"/>
          </a:xfrm>
          <a:prstGeom prst="line">
            <a:avLst/>
          </a:prstGeom>
          <a:noFill/>
          <a:ln w="28575">
            <a:solidFill>
              <a:srgbClr val="A50021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 flipH="1">
            <a:off x="398016" y="5128824"/>
            <a:ext cx="1400175" cy="0"/>
          </a:xfrm>
          <a:prstGeom prst="line">
            <a:avLst/>
          </a:prstGeom>
          <a:noFill/>
          <a:ln w="28575">
            <a:solidFill>
              <a:srgbClr val="A50021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>
            <a:off x="1706116" y="2930550"/>
            <a:ext cx="0" cy="2117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1871216" y="1628800"/>
            <a:ext cx="5334000" cy="4545012"/>
          </a:xfrm>
          <a:prstGeom prst="rect">
            <a:avLst/>
          </a:prstGeom>
          <a:solidFill>
            <a:srgbClr val="6AB1E2">
              <a:alpha val="20000"/>
            </a:srgbClr>
          </a:solidFill>
          <a:ln w="28575">
            <a:solidFill>
              <a:srgbClr val="A5002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 b="1"/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>
            <a:off x="4550916" y="1654200"/>
            <a:ext cx="1588" cy="4545012"/>
          </a:xfrm>
          <a:prstGeom prst="line">
            <a:avLst/>
          </a:prstGeom>
          <a:noFill/>
          <a:ln w="28575">
            <a:solidFill>
              <a:srgbClr val="A5002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1987328" y="2109812"/>
            <a:ext cx="2141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b="1" dirty="0"/>
              <a:t>IMMOBILIZZAZIONI</a:t>
            </a:r>
          </a:p>
        </p:txBody>
      </p:sp>
      <p:sp>
        <p:nvSpPr>
          <p:cNvPr id="35" name="Line 19"/>
          <p:cNvSpPr>
            <a:spLocks noChangeShapeType="1"/>
          </p:cNvSpPr>
          <p:nvPr/>
        </p:nvSpPr>
        <p:spPr bwMode="auto">
          <a:xfrm>
            <a:off x="1807716" y="2930550"/>
            <a:ext cx="2738438" cy="0"/>
          </a:xfrm>
          <a:prstGeom prst="line">
            <a:avLst/>
          </a:prstGeom>
          <a:noFill/>
          <a:ln w="28575">
            <a:solidFill>
              <a:srgbClr val="A5002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1975991" y="3355322"/>
            <a:ext cx="23399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b="1" dirty="0"/>
              <a:t>MAGAZZINO                             </a:t>
            </a:r>
          </a:p>
        </p:txBody>
      </p:sp>
      <p:sp>
        <p:nvSpPr>
          <p:cNvPr id="37" name="Line 21"/>
          <p:cNvSpPr>
            <a:spLocks noChangeShapeType="1"/>
          </p:cNvSpPr>
          <p:nvPr/>
        </p:nvSpPr>
        <p:spPr bwMode="auto">
          <a:xfrm>
            <a:off x="1807716" y="4183087"/>
            <a:ext cx="2738438" cy="0"/>
          </a:xfrm>
          <a:prstGeom prst="line">
            <a:avLst/>
          </a:prstGeom>
          <a:noFill/>
          <a:ln w="28575">
            <a:solidFill>
              <a:srgbClr val="A5002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1983023" y="4559770"/>
            <a:ext cx="24114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b="1"/>
              <a:t>LIQUIDITÀ DIFFERITE</a:t>
            </a:r>
          </a:p>
        </p:txBody>
      </p:sp>
      <p:sp>
        <p:nvSpPr>
          <p:cNvPr id="39" name="Line 23"/>
          <p:cNvSpPr>
            <a:spLocks noChangeShapeType="1"/>
          </p:cNvSpPr>
          <p:nvPr/>
        </p:nvSpPr>
        <p:spPr bwMode="auto">
          <a:xfrm>
            <a:off x="1807716" y="5413400"/>
            <a:ext cx="2730500" cy="0"/>
          </a:xfrm>
          <a:prstGeom prst="line">
            <a:avLst/>
          </a:prstGeom>
          <a:noFill/>
          <a:ln w="28575">
            <a:solidFill>
              <a:srgbClr val="A5002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1964199" y="5603900"/>
            <a:ext cx="2460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b="1" dirty="0"/>
              <a:t>LIQUIDITÀ IMMEDIATE</a:t>
            </a:r>
          </a:p>
        </p:txBody>
      </p:sp>
      <p:sp>
        <p:nvSpPr>
          <p:cNvPr id="41" name="Text Box 25"/>
          <p:cNvSpPr txBox="1">
            <a:spLocks noChangeArrowheads="1"/>
          </p:cNvSpPr>
          <p:nvPr/>
        </p:nvSpPr>
        <p:spPr bwMode="auto">
          <a:xfrm>
            <a:off x="4806504" y="2262890"/>
            <a:ext cx="20097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b="1" dirty="0"/>
              <a:t>PATRIMONIO NETTO</a:t>
            </a:r>
          </a:p>
        </p:txBody>
      </p:sp>
      <p:sp>
        <p:nvSpPr>
          <p:cNvPr id="42" name="Line 26"/>
          <p:cNvSpPr>
            <a:spLocks noChangeShapeType="1"/>
          </p:cNvSpPr>
          <p:nvPr/>
        </p:nvSpPr>
        <p:spPr bwMode="auto">
          <a:xfrm>
            <a:off x="4558854" y="3413150"/>
            <a:ext cx="2595562" cy="0"/>
          </a:xfrm>
          <a:prstGeom prst="line">
            <a:avLst/>
          </a:prstGeom>
          <a:noFill/>
          <a:ln w="28575">
            <a:solidFill>
              <a:srgbClr val="A5002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4843016" y="3875116"/>
            <a:ext cx="24653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b="1" dirty="0"/>
              <a:t>PASSIVITÀ CONSOLIDATE</a:t>
            </a:r>
          </a:p>
        </p:txBody>
      </p:sp>
      <p:sp>
        <p:nvSpPr>
          <p:cNvPr id="44" name="Line 28"/>
          <p:cNvSpPr>
            <a:spLocks noChangeShapeType="1"/>
          </p:cNvSpPr>
          <p:nvPr/>
        </p:nvSpPr>
        <p:spPr bwMode="auto">
          <a:xfrm flipV="1">
            <a:off x="4614416" y="5127650"/>
            <a:ext cx="2514600" cy="0"/>
          </a:xfrm>
          <a:prstGeom prst="line">
            <a:avLst/>
          </a:prstGeom>
          <a:noFill/>
          <a:ln w="28575">
            <a:solidFill>
              <a:srgbClr val="A5002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" name="Text Box 29"/>
          <p:cNvSpPr txBox="1">
            <a:spLocks noChangeArrowheads="1"/>
          </p:cNvSpPr>
          <p:nvPr/>
        </p:nvSpPr>
        <p:spPr bwMode="auto">
          <a:xfrm>
            <a:off x="4860479" y="5382780"/>
            <a:ext cx="24463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b="1" dirty="0"/>
              <a:t>PASSIVITÀ </a:t>
            </a:r>
            <a:endParaRPr lang="it-IT" altLang="it-IT" sz="1600" b="1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600" b="1" dirty="0" smtClean="0"/>
              <a:t>CORRENTI</a:t>
            </a:r>
            <a:endParaRPr lang="it-IT" altLang="it-IT" sz="1600" b="1" dirty="0"/>
          </a:p>
        </p:txBody>
      </p:sp>
      <p:sp>
        <p:nvSpPr>
          <p:cNvPr id="48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CONTABILI PER LA VALUTAZIONE DEL MERITO CREDITIZIO </a:t>
            </a:r>
            <a:endParaRPr lang="it-IT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Titolo 1"/>
          <p:cNvSpPr txBox="1">
            <a:spLocks/>
          </p:cNvSpPr>
          <p:nvPr/>
        </p:nvSpPr>
        <p:spPr>
          <a:xfrm>
            <a:off x="107950" y="836613"/>
            <a:ext cx="8928546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altLang="it-IT" sz="33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ANALISI DELLA PERFORMANCE FINANZIARIA</a:t>
            </a:r>
          </a:p>
        </p:txBody>
      </p:sp>
      <p:sp>
        <p:nvSpPr>
          <p:cNvPr id="50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68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6" name="Gruppo 45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" name="CasellaDiTesto 50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p.37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559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29"/>
          <p:cNvGrpSpPr>
            <a:grpSpLocks/>
          </p:cNvGrpSpPr>
          <p:nvPr/>
        </p:nvGrpSpPr>
        <p:grpSpPr bwMode="auto">
          <a:xfrm>
            <a:off x="395288" y="1805180"/>
            <a:ext cx="8308975" cy="336550"/>
            <a:chOff x="249" y="1156"/>
            <a:chExt cx="5234" cy="212"/>
          </a:xfrm>
        </p:grpSpPr>
        <p:sp>
          <p:nvSpPr>
            <p:cNvPr id="47" name="Text Box 30"/>
            <p:cNvSpPr txBox="1">
              <a:spLocks noChangeArrowheads="1"/>
            </p:cNvSpPr>
            <p:nvPr/>
          </p:nvSpPr>
          <p:spPr bwMode="auto">
            <a:xfrm>
              <a:off x="249" y="1156"/>
              <a:ext cx="88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600" b="1" dirty="0"/>
                <a:t>TESORERIA </a:t>
              </a:r>
              <a:endParaRPr lang="it-IT" altLang="it-IT" sz="1400" b="1" dirty="0"/>
            </a:p>
          </p:txBody>
        </p:sp>
        <p:sp>
          <p:nvSpPr>
            <p:cNvPr id="48" name="Text Box 32"/>
            <p:cNvSpPr txBox="1">
              <a:spLocks noChangeArrowheads="1"/>
            </p:cNvSpPr>
            <p:nvPr/>
          </p:nvSpPr>
          <p:spPr bwMode="auto">
            <a:xfrm>
              <a:off x="1434" y="1166"/>
              <a:ext cx="404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400" b="1"/>
                <a:t>LIQUIDITÀ IMMEDIATE  - PASSIVITÀ CORRENTI  + LIQUIDITÀ DIFFERITE</a:t>
              </a:r>
              <a:endParaRPr lang="it-IT" altLang="it-IT" sz="2400" b="1"/>
            </a:p>
          </p:txBody>
        </p:sp>
      </p:grpSp>
      <p:grpSp>
        <p:nvGrpSpPr>
          <p:cNvPr id="49" name="Group 33"/>
          <p:cNvGrpSpPr>
            <a:grpSpLocks/>
          </p:cNvGrpSpPr>
          <p:nvPr/>
        </p:nvGrpSpPr>
        <p:grpSpPr bwMode="auto">
          <a:xfrm>
            <a:off x="395288" y="5501485"/>
            <a:ext cx="8208962" cy="396875"/>
            <a:chOff x="249" y="2491"/>
            <a:chExt cx="3725" cy="250"/>
          </a:xfrm>
        </p:grpSpPr>
        <p:sp>
          <p:nvSpPr>
            <p:cNvPr id="50" name="Text Box 34"/>
            <p:cNvSpPr txBox="1">
              <a:spLocks noChangeArrowheads="1"/>
            </p:cNvSpPr>
            <p:nvPr/>
          </p:nvSpPr>
          <p:spPr bwMode="auto">
            <a:xfrm>
              <a:off x="249" y="2510"/>
              <a:ext cx="95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it-IT" altLang="it-IT" sz="1600" b="1" dirty="0"/>
                <a:t>STRUTTURA</a:t>
              </a:r>
            </a:p>
          </p:txBody>
        </p:sp>
        <p:sp>
          <p:nvSpPr>
            <p:cNvPr id="51" name="Text Box 35"/>
            <p:cNvSpPr txBox="1">
              <a:spLocks noChangeArrowheads="1"/>
            </p:cNvSpPr>
            <p:nvPr/>
          </p:nvSpPr>
          <p:spPr bwMode="auto">
            <a:xfrm>
              <a:off x="1428" y="2520"/>
              <a:ext cx="254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400" b="1"/>
                <a:t>PATRIMONIO NETTO   -   IMMOBILIZZAZIONI</a:t>
              </a:r>
            </a:p>
          </p:txBody>
        </p:sp>
        <p:sp>
          <p:nvSpPr>
            <p:cNvPr id="52" name="Text Box 36"/>
            <p:cNvSpPr txBox="1">
              <a:spLocks noChangeArrowheads="1"/>
            </p:cNvSpPr>
            <p:nvPr/>
          </p:nvSpPr>
          <p:spPr bwMode="auto">
            <a:xfrm>
              <a:off x="1190" y="2491"/>
              <a:ext cx="2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/>
                <a:t>=</a:t>
              </a:r>
            </a:p>
          </p:txBody>
        </p:sp>
      </p:grpSp>
      <p:grpSp>
        <p:nvGrpSpPr>
          <p:cNvPr id="53" name="Group 41"/>
          <p:cNvGrpSpPr>
            <a:grpSpLocks/>
          </p:cNvGrpSpPr>
          <p:nvPr/>
        </p:nvGrpSpPr>
        <p:grpSpPr bwMode="auto">
          <a:xfrm>
            <a:off x="393700" y="2909097"/>
            <a:ext cx="8337550" cy="830263"/>
            <a:chOff x="248" y="1168"/>
            <a:chExt cx="5252" cy="523"/>
          </a:xfrm>
        </p:grpSpPr>
        <p:sp>
          <p:nvSpPr>
            <p:cNvPr id="54" name="Text Box 42"/>
            <p:cNvSpPr txBox="1">
              <a:spLocks noChangeArrowheads="1"/>
            </p:cNvSpPr>
            <p:nvPr/>
          </p:nvSpPr>
          <p:spPr bwMode="auto">
            <a:xfrm>
              <a:off x="248" y="1168"/>
              <a:ext cx="98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it-IT" altLang="it-IT" sz="1600" b="1" dirty="0"/>
                <a:t>CAPITALE </a:t>
              </a:r>
            </a:p>
            <a:p>
              <a:pPr>
                <a:spcBef>
                  <a:spcPct val="0"/>
                </a:spcBef>
                <a:buNone/>
              </a:pPr>
              <a:r>
                <a:rPr lang="it-IT" altLang="it-IT" sz="1600" b="1" dirty="0"/>
                <a:t>CIRCOLANTE</a:t>
              </a:r>
            </a:p>
            <a:p>
              <a:pPr>
                <a:spcBef>
                  <a:spcPct val="0"/>
                </a:spcBef>
                <a:buNone/>
              </a:pPr>
              <a:r>
                <a:rPr lang="it-IT" altLang="it-IT" sz="1600" b="1" dirty="0"/>
                <a:t>NETTO</a:t>
              </a:r>
            </a:p>
          </p:txBody>
        </p:sp>
        <p:sp>
          <p:nvSpPr>
            <p:cNvPr id="55" name="Text Box 43"/>
            <p:cNvSpPr txBox="1">
              <a:spLocks noChangeArrowheads="1"/>
            </p:cNvSpPr>
            <p:nvPr/>
          </p:nvSpPr>
          <p:spPr bwMode="auto">
            <a:xfrm>
              <a:off x="1690" y="1168"/>
              <a:ext cx="381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Clr>
                  <a:srgbClr val="A50021"/>
                </a:buClr>
                <a:buFontTx/>
                <a:buNone/>
              </a:pPr>
              <a:r>
                <a:rPr lang="it-IT" altLang="it-IT" sz="1400" b="1"/>
                <a:t> CAPITALE  CIRCOLANTE LORDO -  PASSIVITÀ  CORRENTI</a:t>
              </a:r>
            </a:p>
          </p:txBody>
        </p:sp>
        <p:sp>
          <p:nvSpPr>
            <p:cNvPr id="56" name="Text Box 44"/>
            <p:cNvSpPr txBox="1">
              <a:spLocks noChangeArrowheads="1"/>
            </p:cNvSpPr>
            <p:nvPr/>
          </p:nvSpPr>
          <p:spPr bwMode="auto">
            <a:xfrm>
              <a:off x="1690" y="1440"/>
              <a:ext cx="3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Clr>
                  <a:srgbClr val="A50021"/>
                </a:buClr>
                <a:buFont typeface="Wingdings" panose="05000000000000000000" pitchFamily="2" charset="2"/>
                <a:buNone/>
              </a:pPr>
              <a:r>
                <a:rPr lang="it-IT" altLang="it-IT" sz="1400" b="1">
                  <a:solidFill>
                    <a:schemeClr val="tx2"/>
                  </a:solidFill>
                </a:rPr>
                <a:t> </a:t>
              </a:r>
              <a:r>
                <a:rPr lang="it-IT" altLang="it-IT" sz="1400" b="1"/>
                <a:t>CAPITALE PERMANENTE  -   IMMOBILIZZAZIONI </a:t>
              </a:r>
            </a:p>
          </p:txBody>
        </p:sp>
      </p:grpSp>
      <p:sp>
        <p:nvSpPr>
          <p:cNvPr id="57" name="Text Box 30"/>
          <p:cNvSpPr txBox="1">
            <a:spLocks noChangeArrowheads="1"/>
          </p:cNvSpPr>
          <p:nvPr/>
        </p:nvSpPr>
        <p:spPr bwMode="auto">
          <a:xfrm>
            <a:off x="393700" y="2141271"/>
            <a:ext cx="13985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b="1" dirty="0" smtClean="0">
                <a:solidFill>
                  <a:srgbClr val="C00000"/>
                </a:solidFill>
              </a:rPr>
              <a:t>LIQUIDIT</a:t>
            </a:r>
            <a:r>
              <a:rPr lang="it-IT" altLang="it-IT" sz="1600" b="1" dirty="0" smtClean="0">
                <a:solidFill>
                  <a:srgbClr val="C00000"/>
                </a:solidFill>
                <a:latin typeface="Arial"/>
                <a:cs typeface="Arial"/>
              </a:rPr>
              <a:t>À</a:t>
            </a:r>
            <a:r>
              <a:rPr lang="it-IT" altLang="it-IT" sz="1600" b="1" dirty="0" smtClean="0">
                <a:solidFill>
                  <a:srgbClr val="C00000"/>
                </a:solidFill>
              </a:rPr>
              <a:t> </a:t>
            </a:r>
            <a:r>
              <a:rPr lang="it-IT" altLang="it-IT" sz="1600" b="1" dirty="0">
                <a:solidFill>
                  <a:srgbClr val="C00000"/>
                </a:solidFill>
              </a:rPr>
              <a:t>IMMEDIATA </a:t>
            </a:r>
            <a:endParaRPr lang="it-IT" altLang="it-IT" sz="1400" b="1" dirty="0">
              <a:solidFill>
                <a:srgbClr val="C00000"/>
              </a:solidFill>
            </a:endParaRPr>
          </a:p>
        </p:txBody>
      </p:sp>
      <p:sp>
        <p:nvSpPr>
          <p:cNvPr id="59" name="Freccia a destra 58"/>
          <p:cNvSpPr/>
          <p:nvPr/>
        </p:nvSpPr>
        <p:spPr bwMode="auto">
          <a:xfrm>
            <a:off x="1792288" y="1821055"/>
            <a:ext cx="474662" cy="304800"/>
          </a:xfrm>
          <a:prstGeom prst="rightArrow">
            <a:avLst/>
          </a:prstGeom>
          <a:solidFill>
            <a:srgbClr val="405C58"/>
          </a:solidFill>
          <a:ln w="9525" cap="flat" cmpd="sng" algn="ctr">
            <a:solidFill>
              <a:srgbClr val="405C5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it-IT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0" name="Freccia a destra 59"/>
          <p:cNvSpPr/>
          <p:nvPr/>
        </p:nvSpPr>
        <p:spPr bwMode="auto">
          <a:xfrm>
            <a:off x="1801813" y="2280971"/>
            <a:ext cx="474662" cy="304800"/>
          </a:xfrm>
          <a:prstGeom prst="rightArrow">
            <a:avLst/>
          </a:prstGeom>
          <a:solidFill>
            <a:srgbClr val="405C58"/>
          </a:solidFill>
          <a:ln w="9525" cap="flat" cmpd="sng" algn="ctr">
            <a:solidFill>
              <a:srgbClr val="405C5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it-IT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1" name="Rettangolo 2"/>
          <p:cNvSpPr>
            <a:spLocks noChangeArrowheads="1"/>
          </p:cNvSpPr>
          <p:nvPr/>
        </p:nvSpPr>
        <p:spPr bwMode="auto">
          <a:xfrm>
            <a:off x="250825" y="1337491"/>
            <a:ext cx="8569325" cy="14398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62" name="Text Box 3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682875" y="3909838"/>
            <a:ext cx="3303636" cy="56009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it-IT">
                <a:noFill/>
              </a:rPr>
              <a:t> </a:t>
            </a:r>
          </a:p>
        </p:txBody>
      </p:sp>
      <p:sp>
        <p:nvSpPr>
          <p:cNvPr id="63" name="Text Box 3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682875" y="4685035"/>
            <a:ext cx="3545060" cy="56009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it-IT">
                <a:noFill/>
              </a:rPr>
              <a:t> </a:t>
            </a:r>
          </a:p>
        </p:txBody>
      </p:sp>
      <p:sp>
        <p:nvSpPr>
          <p:cNvPr id="64" name="Text Box 42"/>
          <p:cNvSpPr txBox="1">
            <a:spLocks noChangeArrowheads="1"/>
          </p:cNvSpPr>
          <p:nvPr/>
        </p:nvSpPr>
        <p:spPr bwMode="auto">
          <a:xfrm>
            <a:off x="393700" y="4298160"/>
            <a:ext cx="1558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b="1" dirty="0">
                <a:solidFill>
                  <a:srgbClr val="C00000"/>
                </a:solidFill>
              </a:rPr>
              <a:t>LIQUIDIT</a:t>
            </a:r>
            <a:r>
              <a:rPr lang="it-IT" altLang="it-IT" sz="1600" b="1" dirty="0">
                <a:solidFill>
                  <a:srgbClr val="C00000"/>
                </a:solidFill>
                <a:latin typeface="Arial"/>
                <a:cs typeface="Arial"/>
              </a:rPr>
              <a:t>À</a:t>
            </a:r>
            <a:endParaRPr lang="it-IT" altLang="it-IT" sz="1600" b="1" dirty="0">
              <a:solidFill>
                <a:srgbClr val="C00000"/>
              </a:solidFill>
            </a:endParaRPr>
          </a:p>
        </p:txBody>
      </p:sp>
      <p:cxnSp>
        <p:nvCxnSpPr>
          <p:cNvPr id="65" name="Connettore 4 64"/>
          <p:cNvCxnSpPr>
            <a:stCxn id="54" idx="3"/>
            <a:endCxn id="55" idx="1"/>
          </p:cNvCxnSpPr>
          <p:nvPr/>
        </p:nvCxnSpPr>
        <p:spPr bwMode="auto">
          <a:xfrm flipV="1">
            <a:off x="1952625" y="3063085"/>
            <a:ext cx="730250" cy="261937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Connettore 4 65"/>
          <p:cNvCxnSpPr>
            <a:stCxn id="54" idx="3"/>
            <a:endCxn id="56" idx="1"/>
          </p:cNvCxnSpPr>
          <p:nvPr/>
        </p:nvCxnSpPr>
        <p:spPr bwMode="auto">
          <a:xfrm>
            <a:off x="1952625" y="3325022"/>
            <a:ext cx="730250" cy="168275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7" name="Connettore 4 66"/>
          <p:cNvCxnSpPr>
            <a:stCxn id="64" idx="3"/>
            <a:endCxn id="62" idx="1"/>
          </p:cNvCxnSpPr>
          <p:nvPr/>
        </p:nvCxnSpPr>
        <p:spPr bwMode="auto">
          <a:xfrm flipV="1">
            <a:off x="1952625" y="4101310"/>
            <a:ext cx="730250" cy="366712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8" name="Connettore 4 67"/>
          <p:cNvCxnSpPr>
            <a:stCxn id="64" idx="3"/>
            <a:endCxn id="63" idx="1"/>
          </p:cNvCxnSpPr>
          <p:nvPr/>
        </p:nvCxnSpPr>
        <p:spPr bwMode="auto">
          <a:xfrm>
            <a:off x="1952625" y="4468022"/>
            <a:ext cx="730250" cy="409575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0" name="Rettangolo 41"/>
          <p:cNvSpPr>
            <a:spLocks noChangeArrowheads="1"/>
          </p:cNvSpPr>
          <p:nvPr/>
        </p:nvSpPr>
        <p:spPr bwMode="auto">
          <a:xfrm>
            <a:off x="250825" y="2836072"/>
            <a:ext cx="8569325" cy="2449513"/>
          </a:xfrm>
          <a:prstGeom prst="rect">
            <a:avLst/>
          </a:prstGeom>
          <a:noFill/>
          <a:ln w="9525" algn="ctr">
            <a:solidFill>
              <a:srgbClr val="405C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grpSp>
        <p:nvGrpSpPr>
          <p:cNvPr id="71" name="Group 33"/>
          <p:cNvGrpSpPr>
            <a:grpSpLocks/>
          </p:cNvGrpSpPr>
          <p:nvPr/>
        </p:nvGrpSpPr>
        <p:grpSpPr bwMode="auto">
          <a:xfrm>
            <a:off x="395288" y="5968210"/>
            <a:ext cx="2576512" cy="396875"/>
            <a:chOff x="249" y="2491"/>
            <a:chExt cx="1169" cy="250"/>
          </a:xfrm>
        </p:grpSpPr>
        <p:sp>
          <p:nvSpPr>
            <p:cNvPr id="72" name="Text Box 34"/>
            <p:cNvSpPr txBox="1">
              <a:spLocks noChangeArrowheads="1"/>
            </p:cNvSpPr>
            <p:nvPr/>
          </p:nvSpPr>
          <p:spPr bwMode="auto">
            <a:xfrm>
              <a:off x="249" y="2510"/>
              <a:ext cx="95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it-IT" altLang="it-IT" sz="1600" b="1" dirty="0"/>
                <a:t>AUTOCOPERTURA</a:t>
              </a:r>
            </a:p>
          </p:txBody>
        </p:sp>
        <p:sp>
          <p:nvSpPr>
            <p:cNvPr id="73" name="Text Box 36"/>
            <p:cNvSpPr txBox="1">
              <a:spLocks noChangeArrowheads="1"/>
            </p:cNvSpPr>
            <p:nvPr/>
          </p:nvSpPr>
          <p:spPr bwMode="auto">
            <a:xfrm>
              <a:off x="1190" y="2491"/>
              <a:ext cx="2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/>
                <a:t>=</a:t>
              </a:r>
            </a:p>
          </p:txBody>
        </p:sp>
      </p:grpSp>
      <p:sp>
        <p:nvSpPr>
          <p:cNvPr id="74" name="Text Box 3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952625" y="5991809"/>
            <a:ext cx="6427788" cy="553357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it-IT">
                <a:noFill/>
              </a:rPr>
              <a:t> </a:t>
            </a:r>
          </a:p>
        </p:txBody>
      </p:sp>
      <p:sp>
        <p:nvSpPr>
          <p:cNvPr id="75" name="Rettangolo 47"/>
          <p:cNvSpPr>
            <a:spLocks noChangeArrowheads="1"/>
          </p:cNvSpPr>
          <p:nvPr/>
        </p:nvSpPr>
        <p:spPr bwMode="auto">
          <a:xfrm>
            <a:off x="250825" y="5357022"/>
            <a:ext cx="8569325" cy="1152525"/>
          </a:xfrm>
          <a:prstGeom prst="rect">
            <a:avLst/>
          </a:prstGeom>
          <a:noFill/>
          <a:ln w="9525" algn="ctr">
            <a:solidFill>
              <a:srgbClr val="405C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58" name="Text Box 3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266951" y="2193050"/>
            <a:ext cx="6427788" cy="561051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it-IT">
                <a:noFill/>
              </a:rPr>
              <a:t> </a:t>
            </a:r>
          </a:p>
        </p:txBody>
      </p:sp>
      <p:sp>
        <p:nvSpPr>
          <p:cNvPr id="33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CONTABILI PER LA VALUTAZIONE DEL MERITO CREDITIZIO </a:t>
            </a:r>
            <a:endParaRPr lang="it-IT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Titolo 1"/>
          <p:cNvSpPr txBox="1">
            <a:spLocks/>
          </p:cNvSpPr>
          <p:nvPr/>
        </p:nvSpPr>
        <p:spPr>
          <a:xfrm>
            <a:off x="107950" y="836613"/>
            <a:ext cx="8928546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altLang="it-IT" sz="33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ANALISI DELLA PERFORMANCE FINANZIARIA</a:t>
            </a:r>
          </a:p>
        </p:txBody>
      </p:sp>
      <p:sp>
        <p:nvSpPr>
          <p:cNvPr id="37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69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4" name="Gruppo 33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CasellaDiTesto 37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p.38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782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1028"/>
          <p:cNvSpPr txBox="1">
            <a:spLocks noChangeArrowheads="1"/>
          </p:cNvSpPr>
          <p:nvPr/>
        </p:nvSpPr>
        <p:spPr bwMode="auto">
          <a:xfrm>
            <a:off x="2508250" y="2924175"/>
            <a:ext cx="4176713" cy="360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FF0000"/>
                </a:solidFill>
              </a:rPr>
              <a:t>INFORMAZIONI QUALITATITE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544513" y="2166938"/>
            <a:ext cx="7959725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1028"/>
          <p:cNvSpPr txBox="1">
            <a:spLocks noChangeArrowheads="1"/>
          </p:cNvSpPr>
          <p:nvPr/>
        </p:nvSpPr>
        <p:spPr bwMode="auto">
          <a:xfrm>
            <a:off x="2168525" y="1916832"/>
            <a:ext cx="47910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C00000"/>
                </a:solidFill>
              </a:rPr>
              <a:t>INFORMAZIONI SULL’ANDAMENTALE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306000" y="836613"/>
            <a:ext cx="81026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altLang="it-IT" sz="3500" dirty="0">
                <a:solidFill>
                  <a:srgbClr val="4D4D4D"/>
                </a:solidFill>
                <a:latin typeface="Century Gothic" panose="020B0502020202020204" pitchFamily="34" charset="0"/>
              </a:rPr>
              <a:t>DETERMINAZIONE DEL </a:t>
            </a:r>
            <a:r>
              <a:rPr lang="de-DE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GRADO</a:t>
            </a:r>
          </a:p>
          <a:p>
            <a:pPr>
              <a:defRPr/>
            </a:pPr>
            <a:r>
              <a:rPr lang="de-DE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DI </a:t>
            </a:r>
            <a:r>
              <a:rPr lang="de-DE" altLang="it-IT" sz="3500" dirty="0">
                <a:solidFill>
                  <a:srgbClr val="4D4D4D"/>
                </a:solidFill>
                <a:latin typeface="Century Gothic" panose="020B0502020202020204" pitchFamily="34" charset="0"/>
              </a:rPr>
              <a:t>RISCHIO DEL </a:t>
            </a:r>
            <a:r>
              <a:rPr lang="de-DE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DEBITORE</a:t>
            </a:r>
            <a:endParaRPr lang="de-DE" altLang="it-IT" sz="35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7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Gruppo 9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CasellaDiTesto 11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p.7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51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Tabella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124668"/>
              </p:ext>
            </p:extLst>
          </p:nvPr>
        </p:nvGraphicFramePr>
        <p:xfrm>
          <a:off x="673327" y="2076699"/>
          <a:ext cx="8280400" cy="3943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0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841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401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959">
                <a:tc>
                  <a:txBody>
                    <a:bodyPr/>
                    <a:lstStyle/>
                    <a:p>
                      <a:pPr algn="ctr"/>
                      <a:endParaRPr lang="it-IT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35" marB="45735">
                    <a:solidFill>
                      <a:srgbClr val="405C5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800" b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Indice di liquidità a</a:t>
                      </a:r>
                      <a:r>
                        <a:rPr lang="it-IT" sz="1800" b="0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breve termine</a:t>
                      </a:r>
                      <a:endParaRPr lang="it-IT" sz="1800" b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34" marR="91434" marT="45735" marB="4573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5C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959">
                <a:tc>
                  <a:txBody>
                    <a:bodyPr/>
                    <a:lstStyle/>
                    <a:p>
                      <a:endParaRPr lang="it-I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35" marB="4573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5C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Arial" pitchFamily="34" charset="0"/>
                          <a:cs typeface="Arial" pitchFamily="34" charset="0"/>
                        </a:rPr>
                        <a:t>Maggiore del 100%</a:t>
                      </a:r>
                      <a:endParaRPr lang="it-I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Arial" pitchFamily="34" charset="0"/>
                          <a:cs typeface="Arial" pitchFamily="34" charset="0"/>
                        </a:rPr>
                        <a:t>Minore del 100%</a:t>
                      </a:r>
                      <a:endParaRPr lang="it-I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63511">
                <a:tc>
                  <a:txBody>
                    <a:bodyPr/>
                    <a:lstStyle/>
                    <a:p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Maggiore</a:t>
                      </a:r>
                      <a:r>
                        <a:rPr lang="it-IT" sz="18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del 100%</a:t>
                      </a:r>
                      <a:endParaRPr lang="it-IT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4" marR="91434"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B1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Situazione di equilibrio</a:t>
                      </a:r>
                      <a:r>
                        <a:rPr lang="it-IT" sz="18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finanziario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it-IT" sz="18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Ridotto peso delle rimanenze</a:t>
                      </a:r>
                      <a:endParaRPr lang="it-IT" sz="18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it-IT" sz="1800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= SITUAZIONE OTTIMALE</a:t>
                      </a:r>
                      <a:endParaRPr lang="it-IT" sz="1800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4" marR="91434"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it-IT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it-IT" sz="1800" dirty="0" smtClean="0">
                          <a:latin typeface="Arial" pitchFamily="34" charset="0"/>
                          <a:cs typeface="Arial" pitchFamily="34" charset="0"/>
                        </a:rPr>
                        <a:t>NON POSSIBILE</a:t>
                      </a:r>
                      <a:endParaRPr lang="it-I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3792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it-IT" sz="18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Minore del 100%</a:t>
                      </a:r>
                    </a:p>
                  </a:txBody>
                  <a:tcPr marL="91434" marR="91434"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Possibile</a:t>
                      </a:r>
                      <a:r>
                        <a:rPr lang="it-IT" sz="18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tensione di liquidità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it-IT" sz="18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Equilibrio finanziario complessivo</a:t>
                      </a:r>
                      <a:endParaRPr lang="it-IT" sz="1800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it-IT" sz="1800" kern="12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= SCARSA LIQUIDIT</a:t>
                      </a:r>
                      <a:r>
                        <a:rPr lang="it-IT" sz="1800" kern="1200" baseline="0" dirty="0" smtClean="0">
                          <a:solidFill>
                            <a:srgbClr val="C00000"/>
                          </a:solidFill>
                          <a:latin typeface="Arial"/>
                          <a:ea typeface="+mn-ea"/>
                          <a:cs typeface="Arial"/>
                        </a:rPr>
                        <a:t>À</a:t>
                      </a:r>
                      <a:endParaRPr lang="it-IT" sz="1800" kern="1200" baseline="0" dirty="0" smtClean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4" marR="91434"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it-IT" sz="1800" dirty="0" smtClean="0">
                          <a:latin typeface="Arial" pitchFamily="34" charset="0"/>
                          <a:cs typeface="Arial" pitchFamily="34" charset="0"/>
                        </a:rPr>
                        <a:t>Immobilizzazione</a:t>
                      </a:r>
                      <a:r>
                        <a:rPr lang="it-IT" sz="1800" baseline="0" dirty="0" smtClean="0">
                          <a:latin typeface="Arial" pitchFamily="34" charset="0"/>
                          <a:cs typeface="Arial" pitchFamily="34" charset="0"/>
                        </a:rPr>
                        <a:t> finanziate dal passivo corrente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it-IT" sz="1800" baseline="0" dirty="0" smtClean="0">
                          <a:latin typeface="Arial" pitchFamily="34" charset="0"/>
                          <a:cs typeface="Arial" pitchFamily="34" charset="0"/>
                        </a:rPr>
                        <a:t>Probabile tensione finanziaria di liquidità</a:t>
                      </a:r>
                    </a:p>
                    <a:p>
                      <a:r>
                        <a:rPr lang="it-IT" sz="18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= SITUAZIONE CRITICA</a:t>
                      </a:r>
                      <a:endParaRPr lang="it-IT" sz="18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7" name="CasellaDiTesto 5"/>
          <p:cNvSpPr txBox="1">
            <a:spLocks noChangeArrowheads="1"/>
          </p:cNvSpPr>
          <p:nvPr/>
        </p:nvSpPr>
        <p:spPr bwMode="auto">
          <a:xfrm rot="-5400000">
            <a:off x="-1144813" y="4232801"/>
            <a:ext cx="3198812" cy="369332"/>
          </a:xfrm>
          <a:prstGeom prst="rect">
            <a:avLst/>
          </a:prstGeom>
          <a:solidFill>
            <a:srgbClr val="405C5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chemeClr val="bg1"/>
                </a:solidFill>
              </a:rPr>
              <a:t>Liquidità immediata</a:t>
            </a:r>
          </a:p>
        </p:txBody>
      </p:sp>
      <p:sp>
        <p:nvSpPr>
          <p:cNvPr id="48" name="Text Box 1028"/>
          <p:cNvSpPr txBox="1">
            <a:spLocks noChangeArrowheads="1"/>
          </p:cNvSpPr>
          <p:nvPr/>
        </p:nvSpPr>
        <p:spPr bwMode="auto">
          <a:xfrm>
            <a:off x="633641" y="1628800"/>
            <a:ext cx="8107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C00000"/>
                </a:solidFill>
              </a:rPr>
              <a:t>Breve periodo</a:t>
            </a:r>
          </a:p>
        </p:txBody>
      </p:sp>
      <p:sp>
        <p:nvSpPr>
          <p:cNvPr id="7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CONTABILI PER LA VALUTAZIONE DEL MERITO CREDITIZIO </a:t>
            </a:r>
            <a:endParaRPr lang="it-IT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107950" y="836613"/>
            <a:ext cx="8928546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altLang="it-IT" sz="33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ANALISI DELLA PERFORMANCE FINANZIARIA</a:t>
            </a:r>
          </a:p>
        </p:txBody>
      </p:sp>
      <p:sp>
        <p:nvSpPr>
          <p:cNvPr id="11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70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uppo 7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CasellaDiTesto 11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p.38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359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3237" y="1700808"/>
            <a:ext cx="8107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C00000"/>
                </a:solidFill>
              </a:rPr>
              <a:t>Dal Capitale Circolante netto al Capitale Circolante netto Operativo</a:t>
            </a: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323850" y="2491823"/>
            <a:ext cx="3168650" cy="746742"/>
          </a:xfrm>
          <a:prstGeom prst="rect">
            <a:avLst/>
          </a:prstGeom>
          <a:noFill/>
          <a:ln w="28575">
            <a:solidFill>
              <a:srgbClr val="40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 smtClean="0"/>
              <a:t>CAPITALE CIRCOLANTE</a:t>
            </a:r>
            <a:endParaRPr lang="it-IT" altLang="it-IT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/>
              <a:t>NETTO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dirty="0"/>
          </a:p>
        </p:txBody>
      </p:sp>
      <p:sp>
        <p:nvSpPr>
          <p:cNvPr id="10" name="Text Box 1028"/>
          <p:cNvSpPr txBox="1">
            <a:spLocks noChangeArrowheads="1"/>
          </p:cNvSpPr>
          <p:nvPr/>
        </p:nvSpPr>
        <p:spPr bwMode="auto">
          <a:xfrm>
            <a:off x="5078027" y="2491823"/>
            <a:ext cx="3497802" cy="746742"/>
          </a:xfrm>
          <a:prstGeom prst="rect">
            <a:avLst/>
          </a:prstGeom>
          <a:noFill/>
          <a:ln w="28575">
            <a:solidFill>
              <a:srgbClr val="40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 smtClean="0"/>
              <a:t>CAPITALE CIRCOLANTE</a:t>
            </a:r>
            <a:endParaRPr lang="it-IT" altLang="it-IT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 smtClean="0"/>
              <a:t>NETTO OPERATIVO</a:t>
            </a:r>
            <a:endParaRPr lang="it-IT" altLang="it-IT" sz="1800" dirty="0"/>
          </a:p>
        </p:txBody>
      </p:sp>
      <p:sp>
        <p:nvSpPr>
          <p:cNvPr id="11" name="Text Box 1028"/>
          <p:cNvSpPr txBox="1">
            <a:spLocks noChangeArrowheads="1"/>
          </p:cNvSpPr>
          <p:nvPr/>
        </p:nvSpPr>
        <p:spPr bwMode="auto">
          <a:xfrm>
            <a:off x="2948542" y="2521096"/>
            <a:ext cx="24479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200" dirty="0"/>
              <a:t>≠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68930" y="4854439"/>
            <a:ext cx="84515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Differenti modalità di calcolo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Differenti spunti interpretativi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017734"/>
              </p:ext>
            </p:extLst>
          </p:nvPr>
        </p:nvGraphicFramePr>
        <p:xfrm>
          <a:off x="5078026" y="3540414"/>
          <a:ext cx="3497803" cy="1204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6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561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3085">
                <a:tc>
                  <a:txBody>
                    <a:bodyPr/>
                    <a:lstStyle/>
                    <a:p>
                      <a:endParaRPr lang="it-IT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405C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RIMANENZE</a:t>
                      </a:r>
                      <a:endParaRPr lang="it-IT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405C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308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</a:t>
                      </a:r>
                      <a:endParaRPr lang="it-IT" sz="18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6AB1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Crediti di natura operativa</a:t>
                      </a:r>
                    </a:p>
                  </a:txBody>
                  <a:tcPr>
                    <a:solidFill>
                      <a:srgbClr val="6AB1E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317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</a:t>
                      </a:r>
                      <a:endParaRPr lang="it-IT" sz="18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Debiti di natura operativa</a:t>
                      </a:r>
                    </a:p>
                  </a:txBody>
                  <a:tcP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637286"/>
              </p:ext>
            </p:extLst>
          </p:nvPr>
        </p:nvGraphicFramePr>
        <p:xfrm>
          <a:off x="292963" y="3530814"/>
          <a:ext cx="3844031" cy="1231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3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586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5567">
                <a:tc>
                  <a:txBody>
                    <a:bodyPr/>
                    <a:lstStyle/>
                    <a:p>
                      <a:endParaRPr lang="it-IT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405C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RIMANENZE</a:t>
                      </a:r>
                      <a:endParaRPr lang="it-IT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405C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1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</a:t>
                      </a:r>
                      <a:endParaRPr lang="it-IT" sz="18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6AB1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Liquidità</a:t>
                      </a:r>
                      <a:r>
                        <a:rPr lang="it-IT" sz="1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differite e immediate</a:t>
                      </a:r>
                      <a:endParaRPr lang="it-IT" sz="18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6AB1E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556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</a:t>
                      </a:r>
                      <a:endParaRPr lang="it-IT" sz="18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Passivo corrente</a:t>
                      </a:r>
                    </a:p>
                  </a:txBody>
                  <a:tcPr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6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CONTABILI PER LA VALUTAZIONE DEL MERITO CREDITIZIO </a:t>
            </a:r>
            <a:endParaRPr lang="it-IT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olo 1"/>
          <p:cNvSpPr txBox="1">
            <a:spLocks/>
          </p:cNvSpPr>
          <p:nvPr/>
        </p:nvSpPr>
        <p:spPr>
          <a:xfrm>
            <a:off x="107950" y="836613"/>
            <a:ext cx="8928546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altLang="it-IT" sz="33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ANALISI DELLA PERFORMANCE FINANZIARIA</a:t>
            </a:r>
          </a:p>
        </p:txBody>
      </p:sp>
      <p:sp>
        <p:nvSpPr>
          <p:cNvPr id="20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71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" name="Gruppo 14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CasellaDiTesto 17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p.39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074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81894"/>
              </p:ext>
            </p:extLst>
          </p:nvPr>
        </p:nvGraphicFramePr>
        <p:xfrm>
          <a:off x="413430" y="2206698"/>
          <a:ext cx="8229601" cy="177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73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65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98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30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83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71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Stato patrimoniale al 31/12/n 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Attivo</a:t>
                      </a:r>
                      <a:endParaRPr lang="it-IT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Anno 1</a:t>
                      </a:r>
                      <a:endParaRPr lang="it-IT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Anno 2</a:t>
                      </a:r>
                      <a:endParaRPr lang="it-IT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Passivo</a:t>
                      </a:r>
                      <a:endParaRPr lang="it-IT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Anno 1</a:t>
                      </a:r>
                      <a:endParaRPr lang="it-IT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Anno 2</a:t>
                      </a:r>
                      <a:endParaRPr lang="it-IT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……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Patrimonio Netto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….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……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Attivo corrente</a:t>
                      </a:r>
                      <a:endParaRPr lang="it-IT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Magazzino</a:t>
                      </a:r>
                      <a:endParaRPr lang="it-IT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Passività correnti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Crediti</a:t>
                      </a:r>
                      <a:endParaRPr lang="it-IT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 cui funzionali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Liquidità immediate</a:t>
                      </a:r>
                      <a:endParaRPr lang="it-IT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 cui finanziarie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Capitale investito</a:t>
                      </a:r>
                      <a:endParaRPr lang="it-IT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Capitale acquisito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6" name="Rettangolo 3"/>
          <p:cNvSpPr>
            <a:spLocks noChangeArrowheads="1"/>
          </p:cNvSpPr>
          <p:nvPr/>
        </p:nvSpPr>
        <p:spPr bwMode="auto">
          <a:xfrm>
            <a:off x="127000" y="4286323"/>
            <a:ext cx="51657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 err="1"/>
              <a:t>CCN</a:t>
            </a:r>
            <a:r>
              <a:rPr lang="it-IT" altLang="it-IT" sz="1800" baseline="-25000" dirty="0" err="1"/>
              <a:t>Anno</a:t>
            </a:r>
            <a:r>
              <a:rPr lang="it-IT" altLang="it-IT" sz="1800" baseline="-25000" dirty="0"/>
              <a:t> 1 </a:t>
            </a:r>
            <a:r>
              <a:rPr lang="it-IT" altLang="it-IT" sz="1800" dirty="0"/>
              <a:t>= (85 + 100 + 5) – (70 + 95) = 25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 err="1"/>
              <a:t>CCN</a:t>
            </a:r>
            <a:r>
              <a:rPr lang="it-IT" altLang="it-IT" sz="1800" baseline="-25000" dirty="0" err="1"/>
              <a:t>Anno</a:t>
            </a:r>
            <a:r>
              <a:rPr lang="it-IT" altLang="it-IT" sz="1800" baseline="-25000" dirty="0"/>
              <a:t> 2 </a:t>
            </a:r>
            <a:r>
              <a:rPr lang="it-IT" altLang="it-IT" sz="1800" dirty="0"/>
              <a:t>= (100 + 150 + 10) – (80 + 120) = 60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 err="1"/>
              <a:t>CCNO</a:t>
            </a:r>
            <a:r>
              <a:rPr lang="it-IT" altLang="it-IT" sz="1800" baseline="-25000" dirty="0" err="1"/>
              <a:t>Anno</a:t>
            </a:r>
            <a:r>
              <a:rPr lang="it-IT" altLang="it-IT" sz="1800" baseline="-25000" dirty="0"/>
              <a:t> 1 </a:t>
            </a:r>
            <a:r>
              <a:rPr lang="it-IT" altLang="it-IT" sz="1800" dirty="0"/>
              <a:t>= (85 + 100 ) – (70) = 115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 err="1"/>
              <a:t>CCNO</a:t>
            </a:r>
            <a:r>
              <a:rPr lang="it-IT" altLang="it-IT" sz="1800" baseline="-25000" dirty="0" err="1"/>
              <a:t>Anno</a:t>
            </a:r>
            <a:r>
              <a:rPr lang="it-IT" altLang="it-IT" sz="1800" baseline="-25000" dirty="0"/>
              <a:t> 2 </a:t>
            </a:r>
            <a:r>
              <a:rPr lang="it-IT" altLang="it-IT" sz="1800" dirty="0"/>
              <a:t>= (100 + 150) – (80) = 170</a:t>
            </a:r>
          </a:p>
        </p:txBody>
      </p:sp>
      <p:sp>
        <p:nvSpPr>
          <p:cNvPr id="17" name="Freccia a destra 16"/>
          <p:cNvSpPr/>
          <p:nvPr/>
        </p:nvSpPr>
        <p:spPr>
          <a:xfrm>
            <a:off x="4979988" y="4429198"/>
            <a:ext cx="433387" cy="288925"/>
          </a:xfrm>
          <a:prstGeom prst="rightArrow">
            <a:avLst/>
          </a:prstGeom>
          <a:solidFill>
            <a:srgbClr val="405C58"/>
          </a:solidFill>
          <a:ln>
            <a:solidFill>
              <a:srgbClr val="405C5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Rettangolo 5"/>
          <p:cNvSpPr>
            <a:spLocks noChangeArrowheads="1"/>
          </p:cNvSpPr>
          <p:nvPr/>
        </p:nvSpPr>
        <p:spPr bwMode="auto">
          <a:xfrm>
            <a:off x="5364163" y="4346648"/>
            <a:ext cx="33958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/>
              <a:t>AUMENTA LA «COPERTURA»</a:t>
            </a:r>
          </a:p>
        </p:txBody>
      </p:sp>
      <p:sp>
        <p:nvSpPr>
          <p:cNvPr id="19" name="Freccia a destra 18"/>
          <p:cNvSpPr/>
          <p:nvPr/>
        </p:nvSpPr>
        <p:spPr>
          <a:xfrm>
            <a:off x="4979988" y="5303962"/>
            <a:ext cx="433387" cy="288925"/>
          </a:xfrm>
          <a:prstGeom prst="rightArrow">
            <a:avLst/>
          </a:prstGeom>
          <a:solidFill>
            <a:srgbClr val="405C58"/>
          </a:solidFill>
          <a:ln>
            <a:solidFill>
              <a:srgbClr val="405C5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" name="Rettangolo 31"/>
          <p:cNvSpPr>
            <a:spLocks noChangeArrowheads="1"/>
          </p:cNvSpPr>
          <p:nvPr/>
        </p:nvSpPr>
        <p:spPr bwMode="auto">
          <a:xfrm>
            <a:off x="5392056" y="5216598"/>
            <a:ext cx="33828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/>
              <a:t>AUMENTA L’ASSORBIMENTO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/>
              <a:t>FINANZIARIO</a:t>
            </a:r>
          </a:p>
        </p:txBody>
      </p:sp>
      <p:sp>
        <p:nvSpPr>
          <p:cNvPr id="21" name="Text Box 1028"/>
          <p:cNvSpPr txBox="1">
            <a:spLocks noChangeArrowheads="1"/>
          </p:cNvSpPr>
          <p:nvPr/>
        </p:nvSpPr>
        <p:spPr bwMode="auto">
          <a:xfrm>
            <a:off x="535667" y="1700808"/>
            <a:ext cx="8107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C00000"/>
                </a:solidFill>
              </a:rPr>
              <a:t>Dal Capitale Circolante netto al Capitale Circolante netto Operativo</a:t>
            </a:r>
          </a:p>
        </p:txBody>
      </p:sp>
      <p:sp>
        <p:nvSpPr>
          <p:cNvPr id="22" name="Rettangolo 6"/>
          <p:cNvSpPr>
            <a:spLocks noChangeArrowheads="1"/>
          </p:cNvSpPr>
          <p:nvPr/>
        </p:nvSpPr>
        <p:spPr bwMode="auto">
          <a:xfrm>
            <a:off x="92075" y="4264098"/>
            <a:ext cx="8982075" cy="790575"/>
          </a:xfrm>
          <a:prstGeom prst="rect">
            <a:avLst/>
          </a:prstGeom>
          <a:noFill/>
          <a:ln w="28575" algn="ctr">
            <a:solidFill>
              <a:srgbClr val="405C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</a:endParaRPr>
          </a:p>
        </p:txBody>
      </p:sp>
      <p:sp>
        <p:nvSpPr>
          <p:cNvPr id="23" name="Rettangolo 15"/>
          <p:cNvSpPr>
            <a:spLocks noChangeArrowheads="1"/>
          </p:cNvSpPr>
          <p:nvPr/>
        </p:nvSpPr>
        <p:spPr bwMode="auto">
          <a:xfrm>
            <a:off x="95250" y="5157912"/>
            <a:ext cx="8982075" cy="695780"/>
          </a:xfrm>
          <a:prstGeom prst="rect">
            <a:avLst/>
          </a:prstGeom>
          <a:noFill/>
          <a:ln w="28575" algn="ctr">
            <a:solidFill>
              <a:srgbClr val="405C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12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CONTABILI PER LA VALUTAZIONE DEL MERITO CREDITIZIO </a:t>
            </a:r>
            <a:endParaRPr lang="it-IT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itolo 1"/>
          <p:cNvSpPr txBox="1">
            <a:spLocks/>
          </p:cNvSpPr>
          <p:nvPr/>
        </p:nvSpPr>
        <p:spPr>
          <a:xfrm>
            <a:off x="107950" y="836613"/>
            <a:ext cx="8928546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altLang="it-IT" sz="33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ANALISI DELLA PERFORMANCE FINANZIARIA</a:t>
            </a:r>
          </a:p>
        </p:txBody>
      </p:sp>
      <p:sp>
        <p:nvSpPr>
          <p:cNvPr id="25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72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Gruppo 13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CasellaDiTesto 26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p.39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47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26" y="2667000"/>
            <a:ext cx="8831462" cy="23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CONTABILI PER LA VALUTAZIONE DEL MERITO CREDITIZIO </a:t>
            </a:r>
            <a:endParaRPr lang="it-IT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306000" y="836613"/>
            <a:ext cx="84570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LA SOSTENIBILITÀ DEL DEBITO IN OTTICA FINANZIARIA</a:t>
            </a:r>
          </a:p>
        </p:txBody>
      </p:sp>
      <p:sp>
        <p:nvSpPr>
          <p:cNvPr id="7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73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uppo 5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CasellaDiTesto 9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p.40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87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028"/>
          <p:cNvSpPr txBox="1">
            <a:spLocks noChangeArrowheads="1"/>
          </p:cNvSpPr>
          <p:nvPr/>
        </p:nvSpPr>
        <p:spPr bwMode="auto">
          <a:xfrm>
            <a:off x="6291259" y="2441575"/>
            <a:ext cx="2419350" cy="720725"/>
          </a:xfrm>
          <a:prstGeom prst="rect">
            <a:avLst/>
          </a:prstGeom>
          <a:noFill/>
          <a:ln w="28575">
            <a:solidFill>
              <a:srgbClr val="89A92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C00000"/>
                </a:solidFill>
              </a:rPr>
              <a:t>Società di capitali Bilancio ordinario</a:t>
            </a:r>
          </a:p>
        </p:txBody>
      </p:sp>
      <p:sp>
        <p:nvSpPr>
          <p:cNvPr id="24" name="Text Box 1028"/>
          <p:cNvSpPr txBox="1">
            <a:spLocks noChangeArrowheads="1"/>
          </p:cNvSpPr>
          <p:nvPr/>
        </p:nvSpPr>
        <p:spPr bwMode="auto">
          <a:xfrm>
            <a:off x="3354384" y="2438400"/>
            <a:ext cx="2419350" cy="723900"/>
          </a:xfrm>
          <a:prstGeom prst="rect">
            <a:avLst/>
          </a:prstGeom>
          <a:noFill/>
          <a:ln w="28575">
            <a:solidFill>
              <a:srgbClr val="89A92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C00000"/>
                </a:solidFill>
              </a:rPr>
              <a:t>Società di capitali Bilancio Abbreviato</a:t>
            </a:r>
          </a:p>
        </p:txBody>
      </p:sp>
      <p:sp>
        <p:nvSpPr>
          <p:cNvPr id="25" name="Text Box 1028"/>
          <p:cNvSpPr txBox="1">
            <a:spLocks noChangeArrowheads="1"/>
          </p:cNvSpPr>
          <p:nvPr/>
        </p:nvSpPr>
        <p:spPr bwMode="auto">
          <a:xfrm>
            <a:off x="415921" y="2441574"/>
            <a:ext cx="2419350" cy="720725"/>
          </a:xfrm>
          <a:prstGeom prst="rect">
            <a:avLst/>
          </a:prstGeom>
          <a:noFill/>
          <a:ln w="28575">
            <a:solidFill>
              <a:srgbClr val="89A92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C00000"/>
                </a:solidFill>
              </a:rPr>
              <a:t>Società di persone</a:t>
            </a:r>
          </a:p>
        </p:txBody>
      </p:sp>
      <p:sp>
        <p:nvSpPr>
          <p:cNvPr id="26" name="Text Box 1028"/>
          <p:cNvSpPr txBox="1">
            <a:spLocks noChangeArrowheads="1"/>
          </p:cNvSpPr>
          <p:nvPr/>
        </p:nvSpPr>
        <p:spPr bwMode="auto">
          <a:xfrm>
            <a:off x="6291259" y="4311650"/>
            <a:ext cx="2419350" cy="719138"/>
          </a:xfrm>
          <a:prstGeom prst="rect">
            <a:avLst/>
          </a:prstGeom>
          <a:noFill/>
          <a:ln w="28575">
            <a:solidFill>
              <a:srgbClr val="40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Analisi rendiconto finanziario</a:t>
            </a:r>
          </a:p>
        </p:txBody>
      </p:sp>
      <p:sp>
        <p:nvSpPr>
          <p:cNvPr id="27" name="Text Box 1028"/>
          <p:cNvSpPr txBox="1">
            <a:spLocks noChangeArrowheads="1"/>
          </p:cNvSpPr>
          <p:nvPr/>
        </p:nvSpPr>
        <p:spPr bwMode="auto">
          <a:xfrm>
            <a:off x="3354384" y="4308475"/>
            <a:ext cx="2419350" cy="722313"/>
          </a:xfrm>
          <a:prstGeom prst="rect">
            <a:avLst/>
          </a:prstGeom>
          <a:noFill/>
          <a:ln w="28575">
            <a:solidFill>
              <a:srgbClr val="40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Analisi cash flow potenziali</a:t>
            </a:r>
          </a:p>
        </p:txBody>
      </p:sp>
      <p:sp>
        <p:nvSpPr>
          <p:cNvPr id="28" name="Text Box 1028"/>
          <p:cNvSpPr txBox="1">
            <a:spLocks noChangeArrowheads="1"/>
          </p:cNvSpPr>
          <p:nvPr/>
        </p:nvSpPr>
        <p:spPr bwMode="auto">
          <a:xfrm>
            <a:off x="415921" y="4308475"/>
            <a:ext cx="2419350" cy="722313"/>
          </a:xfrm>
          <a:prstGeom prst="rect">
            <a:avLst/>
          </a:prstGeom>
          <a:noFill/>
          <a:ln w="28575">
            <a:solidFill>
              <a:srgbClr val="40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Analisi cash flow potenziali</a:t>
            </a:r>
          </a:p>
        </p:txBody>
      </p:sp>
      <p:sp>
        <p:nvSpPr>
          <p:cNvPr id="29" name="Freccia a destra 28"/>
          <p:cNvSpPr/>
          <p:nvPr/>
        </p:nvSpPr>
        <p:spPr bwMode="auto">
          <a:xfrm rot="5400000">
            <a:off x="1337464" y="3482765"/>
            <a:ext cx="576263" cy="431800"/>
          </a:xfrm>
          <a:prstGeom prst="rightArrow">
            <a:avLst/>
          </a:prstGeom>
          <a:solidFill>
            <a:srgbClr val="405C58"/>
          </a:solidFill>
          <a:ln w="9525" cap="flat" cmpd="sng" algn="ctr">
            <a:solidFill>
              <a:srgbClr val="405C5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it-IT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" name="Freccia a destra 29"/>
          <p:cNvSpPr/>
          <p:nvPr/>
        </p:nvSpPr>
        <p:spPr bwMode="auto">
          <a:xfrm rot="5400000">
            <a:off x="4275927" y="3482765"/>
            <a:ext cx="576263" cy="431800"/>
          </a:xfrm>
          <a:prstGeom prst="rightArrow">
            <a:avLst/>
          </a:prstGeom>
          <a:solidFill>
            <a:srgbClr val="405C58"/>
          </a:solidFill>
          <a:ln w="9525" cap="flat" cmpd="sng" algn="ctr">
            <a:solidFill>
              <a:srgbClr val="405C5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it-IT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1" name="Freccia a destra 30"/>
          <p:cNvSpPr/>
          <p:nvPr/>
        </p:nvSpPr>
        <p:spPr bwMode="auto">
          <a:xfrm rot="5400000">
            <a:off x="7212802" y="3482765"/>
            <a:ext cx="576263" cy="431800"/>
          </a:xfrm>
          <a:prstGeom prst="rightArrow">
            <a:avLst/>
          </a:prstGeom>
          <a:solidFill>
            <a:srgbClr val="405C58"/>
          </a:solidFill>
          <a:ln w="9525" cap="flat" cmpd="sng" algn="ctr">
            <a:solidFill>
              <a:srgbClr val="405C5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it-IT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CONTABILI PER LA VALUTAZIONE DEL MERITO CREDITIZIO </a:t>
            </a:r>
            <a:endParaRPr lang="it-IT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306000" y="836613"/>
            <a:ext cx="84570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ANALISI DEI FLUSSI </a:t>
            </a:r>
            <a:r>
              <a:rPr lang="it-IT" altLang="it-IT" sz="3500" dirty="0" err="1" smtClean="0">
                <a:solidFill>
                  <a:srgbClr val="4D4D4D"/>
                </a:solidFill>
                <a:latin typeface="Century Gothic" panose="020B0502020202020204" pitchFamily="34" charset="0"/>
              </a:rPr>
              <a:t>DI</a:t>
            </a:r>
            <a:r>
              <a:rPr lang="it-IT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 CASSA</a:t>
            </a:r>
          </a:p>
        </p:txBody>
      </p:sp>
      <p:sp>
        <p:nvSpPr>
          <p:cNvPr id="17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74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" name="Gruppo 15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CasellaDiTesto 18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p.40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836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2"/>
          <p:cNvSpPr txBox="1">
            <a:spLocks/>
          </p:cNvSpPr>
          <p:nvPr/>
        </p:nvSpPr>
        <p:spPr bwMode="auto">
          <a:xfrm>
            <a:off x="313059" y="3326175"/>
            <a:ext cx="1658938" cy="369332"/>
          </a:xfrm>
          <a:prstGeom prst="rect">
            <a:avLst/>
          </a:prstGeom>
          <a:noFill/>
          <a:ln w="28575">
            <a:solidFill>
              <a:srgbClr val="89A92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i="1" dirty="0">
                <a:solidFill>
                  <a:srgbClr val="C00000"/>
                </a:solidFill>
              </a:rPr>
              <a:t>Cash flow</a:t>
            </a:r>
          </a:p>
        </p:txBody>
      </p:sp>
      <p:sp>
        <p:nvSpPr>
          <p:cNvPr id="16" name="CasellaDiTesto 3"/>
          <p:cNvSpPr txBox="1">
            <a:spLocks/>
          </p:cNvSpPr>
          <p:nvPr/>
        </p:nvSpPr>
        <p:spPr bwMode="auto">
          <a:xfrm>
            <a:off x="2256159" y="2142694"/>
            <a:ext cx="2130425" cy="369332"/>
          </a:xfrm>
          <a:prstGeom prst="rect">
            <a:avLst/>
          </a:prstGeom>
          <a:noFill/>
          <a:ln w="28575">
            <a:solidFill>
              <a:srgbClr val="40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Operativo</a:t>
            </a:r>
          </a:p>
        </p:txBody>
      </p:sp>
      <p:cxnSp>
        <p:nvCxnSpPr>
          <p:cNvPr id="17" name="Connettore 4 16"/>
          <p:cNvCxnSpPr>
            <a:stCxn id="15" idx="3"/>
            <a:endCxn id="16" idx="1"/>
          </p:cNvCxnSpPr>
          <p:nvPr/>
        </p:nvCxnSpPr>
        <p:spPr>
          <a:xfrm flipV="1">
            <a:off x="1971997" y="2327360"/>
            <a:ext cx="284162" cy="1183481"/>
          </a:xfrm>
          <a:prstGeom prst="bentConnector3">
            <a:avLst>
              <a:gd name="adj1" fmla="val 50000"/>
            </a:avLst>
          </a:prstGeom>
          <a:ln>
            <a:solidFill>
              <a:srgbClr val="405C58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ttore 4 17"/>
          <p:cNvCxnSpPr>
            <a:stCxn id="15" idx="3"/>
            <a:endCxn id="19" idx="1"/>
          </p:cNvCxnSpPr>
          <p:nvPr/>
        </p:nvCxnSpPr>
        <p:spPr>
          <a:xfrm flipV="1">
            <a:off x="1971997" y="3507666"/>
            <a:ext cx="284162" cy="3175"/>
          </a:xfrm>
          <a:prstGeom prst="bentConnector3">
            <a:avLst>
              <a:gd name="adj1" fmla="val 50000"/>
            </a:avLst>
          </a:prstGeom>
          <a:ln>
            <a:solidFill>
              <a:srgbClr val="405C58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CasellaDiTesto 6"/>
          <p:cNvSpPr txBox="1">
            <a:spLocks/>
          </p:cNvSpPr>
          <p:nvPr/>
        </p:nvSpPr>
        <p:spPr bwMode="auto">
          <a:xfrm>
            <a:off x="2256159" y="3323000"/>
            <a:ext cx="2130425" cy="369332"/>
          </a:xfrm>
          <a:prstGeom prst="rect">
            <a:avLst/>
          </a:prstGeom>
          <a:noFill/>
          <a:ln w="28575">
            <a:solidFill>
              <a:srgbClr val="40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Complessivo</a:t>
            </a:r>
          </a:p>
        </p:txBody>
      </p:sp>
      <p:sp>
        <p:nvSpPr>
          <p:cNvPr id="20" name="CasellaDiTesto 7"/>
          <p:cNvSpPr txBox="1">
            <a:spLocks/>
          </p:cNvSpPr>
          <p:nvPr/>
        </p:nvSpPr>
        <p:spPr bwMode="auto">
          <a:xfrm>
            <a:off x="2256159" y="4677931"/>
            <a:ext cx="2130425" cy="369332"/>
          </a:xfrm>
          <a:prstGeom prst="rect">
            <a:avLst/>
          </a:prstGeom>
          <a:noFill/>
          <a:ln w="28575">
            <a:solidFill>
              <a:srgbClr val="40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Netto</a:t>
            </a:r>
          </a:p>
        </p:txBody>
      </p:sp>
      <p:cxnSp>
        <p:nvCxnSpPr>
          <p:cNvPr id="21" name="Connettore 4 20"/>
          <p:cNvCxnSpPr>
            <a:stCxn id="15" idx="3"/>
            <a:endCxn id="20" idx="1"/>
          </p:cNvCxnSpPr>
          <p:nvPr/>
        </p:nvCxnSpPr>
        <p:spPr>
          <a:xfrm>
            <a:off x="1971997" y="3510841"/>
            <a:ext cx="284162" cy="1351756"/>
          </a:xfrm>
          <a:prstGeom prst="bentConnector3">
            <a:avLst>
              <a:gd name="adj1" fmla="val 50000"/>
            </a:avLst>
          </a:prstGeom>
          <a:ln>
            <a:solidFill>
              <a:srgbClr val="405C58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Freccia a destra 9"/>
          <p:cNvSpPr>
            <a:spLocks noChangeArrowheads="1"/>
          </p:cNvSpPr>
          <p:nvPr/>
        </p:nvSpPr>
        <p:spPr bwMode="auto">
          <a:xfrm>
            <a:off x="4615184" y="2096379"/>
            <a:ext cx="301625" cy="4619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05C58"/>
          </a:solidFill>
          <a:ln w="12700" algn="ctr">
            <a:solidFill>
              <a:srgbClr val="405C58"/>
            </a:solidFill>
            <a:round/>
            <a:headEnd/>
            <a:tailEnd/>
          </a:ln>
          <a:extLst/>
        </p:spPr>
        <p:txBody>
          <a:bodyPr wrap="none" lIns="54000" tIns="54000" rIns="54000" bIns="54000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it-IT" altLang="it-IT" b="1">
              <a:solidFill>
                <a:schemeClr val="bg1"/>
              </a:solidFill>
            </a:endParaRPr>
          </a:p>
        </p:txBody>
      </p:sp>
      <p:sp>
        <p:nvSpPr>
          <p:cNvPr id="23" name="CasellaDiTesto 10"/>
          <p:cNvSpPr txBox="1">
            <a:spLocks/>
          </p:cNvSpPr>
          <p:nvPr/>
        </p:nvSpPr>
        <p:spPr bwMode="auto">
          <a:xfrm>
            <a:off x="5043809" y="2142694"/>
            <a:ext cx="3743325" cy="369332"/>
          </a:xfrm>
          <a:prstGeom prst="rect">
            <a:avLst/>
          </a:prstGeom>
          <a:noFill/>
          <a:ln w="28575">
            <a:solidFill>
              <a:srgbClr val="40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dirty="0" smtClean="0"/>
              <a:t>EBITDA (o MOL)</a:t>
            </a:r>
            <a:endParaRPr lang="it-IT" altLang="it-IT" sz="1800" dirty="0"/>
          </a:p>
        </p:txBody>
      </p:sp>
      <p:sp>
        <p:nvSpPr>
          <p:cNvPr id="32" name="Freccia a destra 11"/>
          <p:cNvSpPr>
            <a:spLocks noChangeArrowheads="1"/>
          </p:cNvSpPr>
          <p:nvPr/>
        </p:nvSpPr>
        <p:spPr bwMode="auto">
          <a:xfrm>
            <a:off x="4615184" y="3239379"/>
            <a:ext cx="301625" cy="4603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05C58"/>
          </a:solidFill>
          <a:ln w="12700" algn="ctr">
            <a:solidFill>
              <a:srgbClr val="405C58"/>
            </a:solidFill>
            <a:round/>
            <a:headEnd/>
            <a:tailEnd/>
          </a:ln>
          <a:extLst/>
        </p:spPr>
        <p:txBody>
          <a:bodyPr wrap="none" lIns="54000" tIns="54000" rIns="54000" bIns="54000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it-IT" altLang="it-IT" b="1">
              <a:solidFill>
                <a:schemeClr val="bg1"/>
              </a:solidFill>
            </a:endParaRPr>
          </a:p>
        </p:txBody>
      </p:sp>
      <p:sp>
        <p:nvSpPr>
          <p:cNvPr id="33" name="CasellaDiTesto 12"/>
          <p:cNvSpPr txBox="1">
            <a:spLocks/>
          </p:cNvSpPr>
          <p:nvPr/>
        </p:nvSpPr>
        <p:spPr bwMode="auto">
          <a:xfrm>
            <a:off x="5056509" y="3284900"/>
            <a:ext cx="3730625" cy="369332"/>
          </a:xfrm>
          <a:prstGeom prst="rect">
            <a:avLst/>
          </a:prstGeom>
          <a:noFill/>
          <a:ln w="28575">
            <a:solidFill>
              <a:srgbClr val="40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/>
              <a:t>Utile + Ammortamenti*</a:t>
            </a:r>
          </a:p>
        </p:txBody>
      </p:sp>
      <p:sp>
        <p:nvSpPr>
          <p:cNvPr id="34" name="CasellaDiTesto 13"/>
          <p:cNvSpPr txBox="1">
            <a:spLocks/>
          </p:cNvSpPr>
          <p:nvPr/>
        </p:nvSpPr>
        <p:spPr bwMode="auto">
          <a:xfrm>
            <a:off x="5089847" y="4497770"/>
            <a:ext cx="3730625" cy="923330"/>
          </a:xfrm>
          <a:prstGeom prst="rect">
            <a:avLst/>
          </a:prstGeom>
          <a:noFill/>
          <a:ln w="28575">
            <a:solidFill>
              <a:srgbClr val="40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/>
              <a:t>Utile + Ammortamenti*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/>
              <a:t>(meno)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/>
              <a:t>Prelievi soci o Dividendi</a:t>
            </a:r>
          </a:p>
        </p:txBody>
      </p:sp>
      <p:sp>
        <p:nvSpPr>
          <p:cNvPr id="35" name="Freccia a destra 14"/>
          <p:cNvSpPr>
            <a:spLocks noChangeArrowheads="1"/>
          </p:cNvSpPr>
          <p:nvPr/>
        </p:nvSpPr>
        <p:spPr bwMode="auto">
          <a:xfrm>
            <a:off x="4637409" y="4639554"/>
            <a:ext cx="301625" cy="4603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05C58"/>
          </a:solidFill>
          <a:ln w="12700" algn="ctr">
            <a:solidFill>
              <a:srgbClr val="405C58"/>
            </a:solidFill>
            <a:round/>
            <a:headEnd/>
            <a:tailEnd/>
          </a:ln>
          <a:extLst/>
        </p:spPr>
        <p:txBody>
          <a:bodyPr wrap="none" lIns="54000" tIns="54000" rIns="54000" bIns="54000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it-IT" altLang="it-IT" b="1">
              <a:solidFill>
                <a:schemeClr val="bg1"/>
              </a:solidFill>
            </a:endParaRPr>
          </a:p>
        </p:txBody>
      </p:sp>
      <p:sp>
        <p:nvSpPr>
          <p:cNvPr id="36" name="CasellaDiTesto 15"/>
          <p:cNvSpPr txBox="1">
            <a:spLocks noChangeArrowheads="1"/>
          </p:cNvSpPr>
          <p:nvPr/>
        </p:nvSpPr>
        <p:spPr bwMode="auto">
          <a:xfrm>
            <a:off x="633569" y="5791200"/>
            <a:ext cx="78819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200" i="1" dirty="0"/>
              <a:t>* Più in generale: + Costi non monetari </a:t>
            </a:r>
            <a:r>
              <a:rPr lang="it-IT" altLang="it-IT" sz="1200" i="1" dirty="0" err="1"/>
              <a:t>–</a:t>
            </a:r>
            <a:r>
              <a:rPr lang="it-IT" altLang="it-IT" sz="1200" i="1" dirty="0"/>
              <a:t> Ricavi non monetari</a:t>
            </a:r>
          </a:p>
        </p:txBody>
      </p:sp>
      <p:sp>
        <p:nvSpPr>
          <p:cNvPr id="25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CONTABILI PER LA VALUTAZIONE DEL MERITO CREDITIZIO </a:t>
            </a:r>
            <a:endParaRPr lang="it-IT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itolo 1"/>
          <p:cNvSpPr txBox="1">
            <a:spLocks/>
          </p:cNvSpPr>
          <p:nvPr/>
        </p:nvSpPr>
        <p:spPr>
          <a:xfrm>
            <a:off x="306000" y="836613"/>
            <a:ext cx="84570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ANALISI DEI FLUSSI </a:t>
            </a:r>
            <a:r>
              <a:rPr lang="it-IT" altLang="it-IT" sz="3500" dirty="0" err="1" smtClean="0">
                <a:solidFill>
                  <a:srgbClr val="4D4D4D"/>
                </a:solidFill>
                <a:latin typeface="Century Gothic" panose="020B0502020202020204" pitchFamily="34" charset="0"/>
              </a:rPr>
              <a:t>DI</a:t>
            </a:r>
            <a:r>
              <a:rPr lang="it-IT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 CASSA</a:t>
            </a:r>
          </a:p>
        </p:txBody>
      </p:sp>
      <p:sp>
        <p:nvSpPr>
          <p:cNvPr id="28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75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4" name="Gruppo 23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CasellaDiTesto 28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p.41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947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1028"/>
          <p:cNvSpPr txBox="1">
            <a:spLocks noChangeArrowheads="1"/>
          </p:cNvSpPr>
          <p:nvPr/>
        </p:nvSpPr>
        <p:spPr bwMode="auto">
          <a:xfrm>
            <a:off x="425077" y="1778529"/>
            <a:ext cx="8107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</a:rPr>
              <a:t>CASH FLOW OPERATIVO </a:t>
            </a:r>
            <a:r>
              <a:rPr lang="it-IT" altLang="it-IT" sz="1800" b="1" dirty="0">
                <a:solidFill>
                  <a:srgbClr val="C00000"/>
                </a:solidFill>
                <a:sym typeface="Wingdings" panose="05000000000000000000" pitchFamily="2" charset="2"/>
              </a:rPr>
              <a:t> APPROSSIMATO DAL MOL</a:t>
            </a:r>
            <a:endParaRPr lang="it-IT" altLang="it-IT" sz="1800" b="1" dirty="0">
              <a:solidFill>
                <a:srgbClr val="C00000"/>
              </a:solidFill>
            </a:endParaRPr>
          </a:p>
        </p:txBody>
      </p:sp>
      <p:sp>
        <p:nvSpPr>
          <p:cNvPr id="25" name="Text Box 1028"/>
          <p:cNvSpPr txBox="1">
            <a:spLocks noChangeArrowheads="1"/>
          </p:cNvSpPr>
          <p:nvPr/>
        </p:nvSpPr>
        <p:spPr bwMode="auto">
          <a:xfrm>
            <a:off x="641101" y="2498460"/>
            <a:ext cx="8107363" cy="755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/>
              <a:t>Risorse finanziarie potenziali operative che l’impresa è in grado di generare attraverso la propria attività</a:t>
            </a:r>
          </a:p>
        </p:txBody>
      </p:sp>
      <p:sp>
        <p:nvSpPr>
          <p:cNvPr id="26" name="CasellaDiTesto 20"/>
          <p:cNvSpPr txBox="1">
            <a:spLocks/>
          </p:cNvSpPr>
          <p:nvPr/>
        </p:nvSpPr>
        <p:spPr bwMode="auto">
          <a:xfrm>
            <a:off x="641101" y="4148944"/>
            <a:ext cx="1916113" cy="369332"/>
          </a:xfrm>
          <a:prstGeom prst="rect">
            <a:avLst/>
          </a:prstGeom>
          <a:noFill/>
          <a:ln w="28575">
            <a:solidFill>
              <a:srgbClr val="40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Non considera</a:t>
            </a:r>
          </a:p>
        </p:txBody>
      </p:sp>
      <p:sp>
        <p:nvSpPr>
          <p:cNvPr id="27" name="CasellaDiTesto 21"/>
          <p:cNvSpPr txBox="1">
            <a:spLocks/>
          </p:cNvSpPr>
          <p:nvPr/>
        </p:nvSpPr>
        <p:spPr bwMode="auto">
          <a:xfrm>
            <a:off x="3233489" y="3538550"/>
            <a:ext cx="1916112" cy="369332"/>
          </a:xfrm>
          <a:prstGeom prst="rect">
            <a:avLst/>
          </a:prstGeom>
          <a:noFill/>
          <a:ln w="28575">
            <a:solidFill>
              <a:srgbClr val="40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Oneri finanziari</a:t>
            </a:r>
          </a:p>
        </p:txBody>
      </p:sp>
      <p:sp>
        <p:nvSpPr>
          <p:cNvPr id="28" name="CasellaDiTesto 22"/>
          <p:cNvSpPr txBox="1">
            <a:spLocks/>
          </p:cNvSpPr>
          <p:nvPr/>
        </p:nvSpPr>
        <p:spPr bwMode="auto">
          <a:xfrm>
            <a:off x="3233489" y="4148944"/>
            <a:ext cx="1916112" cy="369332"/>
          </a:xfrm>
          <a:prstGeom prst="rect">
            <a:avLst/>
          </a:prstGeom>
          <a:noFill/>
          <a:ln w="28575">
            <a:solidFill>
              <a:srgbClr val="40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Imposte</a:t>
            </a:r>
          </a:p>
        </p:txBody>
      </p:sp>
      <p:sp>
        <p:nvSpPr>
          <p:cNvPr id="29" name="CasellaDiTesto 23"/>
          <p:cNvSpPr txBox="1">
            <a:spLocks/>
          </p:cNvSpPr>
          <p:nvPr/>
        </p:nvSpPr>
        <p:spPr bwMode="auto">
          <a:xfrm>
            <a:off x="3233489" y="4760132"/>
            <a:ext cx="1916112" cy="369332"/>
          </a:xfrm>
          <a:prstGeom prst="rect">
            <a:avLst/>
          </a:prstGeom>
          <a:noFill/>
          <a:ln w="28575">
            <a:solidFill>
              <a:srgbClr val="40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Dividendi</a:t>
            </a:r>
          </a:p>
        </p:txBody>
      </p:sp>
      <p:cxnSp>
        <p:nvCxnSpPr>
          <p:cNvPr id="30" name="Connettore 4 29"/>
          <p:cNvCxnSpPr>
            <a:stCxn id="26" idx="3"/>
            <a:endCxn id="27" idx="1"/>
          </p:cNvCxnSpPr>
          <p:nvPr/>
        </p:nvCxnSpPr>
        <p:spPr bwMode="auto">
          <a:xfrm flipV="1">
            <a:off x="2557214" y="3723216"/>
            <a:ext cx="676275" cy="61039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405C58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Connettore 4 30"/>
          <p:cNvCxnSpPr>
            <a:stCxn id="26" idx="3"/>
            <a:endCxn id="29" idx="1"/>
          </p:cNvCxnSpPr>
          <p:nvPr/>
        </p:nvCxnSpPr>
        <p:spPr bwMode="auto">
          <a:xfrm>
            <a:off x="2557214" y="4333610"/>
            <a:ext cx="676275" cy="6111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405C58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Connettore 2 36"/>
          <p:cNvCxnSpPr>
            <a:stCxn id="26" idx="3"/>
            <a:endCxn id="28" idx="1"/>
          </p:cNvCxnSpPr>
          <p:nvPr/>
        </p:nvCxnSpPr>
        <p:spPr bwMode="auto">
          <a:xfrm>
            <a:off x="2557214" y="4333610"/>
            <a:ext cx="676275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405C58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" name="Text Box 1028"/>
          <p:cNvSpPr txBox="1">
            <a:spLocks noChangeArrowheads="1"/>
          </p:cNvSpPr>
          <p:nvPr/>
        </p:nvSpPr>
        <p:spPr bwMode="auto">
          <a:xfrm>
            <a:off x="641101" y="5555985"/>
            <a:ext cx="8107363" cy="755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Molto utilizzato nelle analisi finanziari </a:t>
            </a:r>
            <a:r>
              <a:rPr lang="it-IT" altLang="it-IT" sz="1800">
                <a:sym typeface="Wingdings" panose="05000000000000000000" pitchFamily="2" charset="2"/>
              </a:rPr>
              <a:t> Indicatori di sostenibilità del debito</a:t>
            </a:r>
            <a:endParaRPr lang="it-IT" altLang="it-IT" sz="1800"/>
          </a:p>
        </p:txBody>
      </p:sp>
      <p:sp>
        <p:nvSpPr>
          <p:cNvPr id="14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CONTABILI PER LA VALUTAZIONE DEL MERITO CREDITIZIO </a:t>
            </a:r>
            <a:endParaRPr lang="it-IT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306000" y="836613"/>
            <a:ext cx="84570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ANALISI DEI FLUSSI </a:t>
            </a:r>
            <a:r>
              <a:rPr lang="it-IT" altLang="it-IT" sz="3500" dirty="0" err="1" smtClean="0">
                <a:solidFill>
                  <a:srgbClr val="4D4D4D"/>
                </a:solidFill>
                <a:latin typeface="Century Gothic" panose="020B0502020202020204" pitchFamily="34" charset="0"/>
              </a:rPr>
              <a:t>DI</a:t>
            </a:r>
            <a:r>
              <a:rPr lang="it-IT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 CASSA</a:t>
            </a:r>
          </a:p>
        </p:txBody>
      </p:sp>
      <p:sp>
        <p:nvSpPr>
          <p:cNvPr id="17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76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" name="Gruppo 15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CasellaDiTesto 18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p.41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7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028"/>
          <p:cNvSpPr txBox="1">
            <a:spLocks noChangeArrowheads="1"/>
          </p:cNvSpPr>
          <p:nvPr/>
        </p:nvSpPr>
        <p:spPr bwMode="auto">
          <a:xfrm>
            <a:off x="605282" y="1531392"/>
            <a:ext cx="8107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</a:rPr>
              <a:t>CASH FLOW COMPLESSIVO</a:t>
            </a:r>
          </a:p>
        </p:txBody>
      </p:sp>
      <p:sp>
        <p:nvSpPr>
          <p:cNvPr id="16" name="Text Box 1028"/>
          <p:cNvSpPr txBox="1">
            <a:spLocks noChangeArrowheads="1"/>
          </p:cNvSpPr>
          <p:nvPr/>
        </p:nvSpPr>
        <p:spPr bwMode="auto">
          <a:xfrm>
            <a:off x="605283" y="2035448"/>
            <a:ext cx="8107363" cy="755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defPPr>
              <a:defRPr lang="it-IT"/>
            </a:defPPr>
            <a:lvl1pPr algn="ctr">
              <a:spcBef>
                <a:spcPct val="0"/>
              </a:spcBef>
              <a:buFontTx/>
              <a:buNone/>
              <a:defRPr sz="2000"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r>
              <a:rPr lang="it-IT" altLang="it-IT" sz="1800" dirty="0"/>
              <a:t>Risorse finanziarie complessive che l’impresa è in grado di generare attraverso la propria attività</a:t>
            </a:r>
          </a:p>
        </p:txBody>
      </p:sp>
      <p:sp>
        <p:nvSpPr>
          <p:cNvPr id="17" name="Text Box 1028"/>
          <p:cNvSpPr txBox="1">
            <a:spLocks noChangeArrowheads="1"/>
          </p:cNvSpPr>
          <p:nvPr/>
        </p:nvSpPr>
        <p:spPr bwMode="auto">
          <a:xfrm>
            <a:off x="533846" y="5943848"/>
            <a:ext cx="8107362" cy="431800"/>
          </a:xfrm>
          <a:prstGeom prst="rect">
            <a:avLst/>
          </a:prstGeom>
          <a:solidFill>
            <a:srgbClr val="FFFFFF"/>
          </a:solidFill>
          <a:ln w="28575">
            <a:noFill/>
            <a:miter lim="800000"/>
            <a:headEnd/>
            <a:tailEnd/>
          </a:ln>
          <a:extLst/>
        </p:spPr>
        <p:txBody>
          <a:bodyPr lIns="36000" rIns="36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Indicatore utile nelle PMI per la valutazione dei flussi finanziari</a:t>
            </a:r>
          </a:p>
        </p:txBody>
      </p:sp>
      <p:sp>
        <p:nvSpPr>
          <p:cNvPr id="18" name="Text Box 1028"/>
          <p:cNvSpPr txBox="1">
            <a:spLocks noChangeArrowheads="1"/>
          </p:cNvSpPr>
          <p:nvPr/>
        </p:nvSpPr>
        <p:spPr bwMode="auto">
          <a:xfrm>
            <a:off x="144908" y="2819400"/>
            <a:ext cx="8891588" cy="5476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/>
              <a:t>RISULTATO NETTO + COSTI NON MONETARI – RICAVI NON </a:t>
            </a:r>
            <a:r>
              <a:rPr lang="it-IT" altLang="it-IT" sz="1800" dirty="0" smtClean="0"/>
              <a:t>MONETARI</a:t>
            </a:r>
            <a:endParaRPr lang="it-IT" altLang="it-IT" sz="1800" dirty="0"/>
          </a:p>
        </p:txBody>
      </p:sp>
      <p:graphicFrame>
        <p:nvGraphicFramePr>
          <p:cNvPr id="19" name="Tabel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228603"/>
              </p:ext>
            </p:extLst>
          </p:nvPr>
        </p:nvGraphicFramePr>
        <p:xfrm>
          <a:off x="144908" y="3505448"/>
          <a:ext cx="8891588" cy="2412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0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555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715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Costi non</a:t>
                      </a:r>
                      <a:r>
                        <a:rPr lang="it-IT" sz="16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monetari</a:t>
                      </a:r>
                      <a:endParaRPr lang="it-IT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5" marB="45705">
                    <a:solidFill>
                      <a:srgbClr val="405C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Ricavi</a:t>
                      </a:r>
                      <a:r>
                        <a:rPr lang="it-IT" sz="16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non monetari</a:t>
                      </a:r>
                      <a:endParaRPr lang="it-IT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5" marB="45705">
                    <a:solidFill>
                      <a:srgbClr val="405C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54923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Ammortamenti e svalutazioni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it-IT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Svalutazioni strumenti finanziari derivati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it-IT" sz="1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Acc.ti</a:t>
                      </a:r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al netto dell’utilizzo del fondo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it-IT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Oneri</a:t>
                      </a:r>
                      <a:r>
                        <a:rPr lang="it-IT" sz="16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finanziari da costo ammortizzato</a:t>
                      </a:r>
                      <a:endParaRPr lang="it-IT" sz="1600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Imposte</a:t>
                      </a: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differite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Perdite su cambi da valutazione</a:t>
                      </a:r>
                      <a:endParaRPr lang="it-IT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5" marB="45705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Rivalutazione di partecipazioni valutate con il metodo del Patrimonio Netto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it-IT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Rivalutazioni</a:t>
                      </a:r>
                      <a:r>
                        <a:rPr lang="it-IT" sz="16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di strumenti finanziari derivati</a:t>
                      </a:r>
                      <a:endParaRPr lang="it-IT" sz="1600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it-IT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Proventi finanziari su costo ammortizzato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Storno di fondi a CE</a:t>
                      </a: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in quanto eccessivamente capienti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Imposte anticipate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Utile su cambi da valutazione</a:t>
                      </a:r>
                    </a:p>
                  </a:txBody>
                  <a:tcPr marL="91431" marR="91431" marT="45705" marB="4570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CONTABILI PER LA VALUTAZIONE DEL MERITO CREDITIZIO </a:t>
            </a:r>
            <a:endParaRPr lang="it-IT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306000" y="836613"/>
            <a:ext cx="84570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ANALISI DEI FLUSSI </a:t>
            </a:r>
            <a:r>
              <a:rPr lang="it-IT" altLang="it-IT" sz="3500" dirty="0" err="1" smtClean="0">
                <a:solidFill>
                  <a:srgbClr val="4D4D4D"/>
                </a:solidFill>
                <a:latin typeface="Century Gothic" panose="020B0502020202020204" pitchFamily="34" charset="0"/>
              </a:rPr>
              <a:t>DI</a:t>
            </a:r>
            <a:r>
              <a:rPr lang="it-IT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 CASSA</a:t>
            </a:r>
          </a:p>
        </p:txBody>
      </p:sp>
      <p:sp>
        <p:nvSpPr>
          <p:cNvPr id="12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77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uppo 10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CasellaDiTesto 13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p.42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335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028"/>
          <p:cNvSpPr txBox="1">
            <a:spLocks noChangeArrowheads="1"/>
          </p:cNvSpPr>
          <p:nvPr/>
        </p:nvSpPr>
        <p:spPr bwMode="auto">
          <a:xfrm>
            <a:off x="594493" y="1825258"/>
            <a:ext cx="8107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</a:rPr>
              <a:t>CASH FLOW NETTO</a:t>
            </a:r>
          </a:p>
        </p:txBody>
      </p:sp>
      <p:sp>
        <p:nvSpPr>
          <p:cNvPr id="11" name="Text Box 1028"/>
          <p:cNvSpPr txBox="1">
            <a:spLocks noChangeArrowheads="1"/>
          </p:cNvSpPr>
          <p:nvPr/>
        </p:nvSpPr>
        <p:spPr bwMode="auto">
          <a:xfrm>
            <a:off x="5195068" y="2544395"/>
            <a:ext cx="2895600" cy="723900"/>
          </a:xfrm>
          <a:prstGeom prst="rect">
            <a:avLst/>
          </a:prstGeom>
          <a:noFill/>
          <a:ln w="28575">
            <a:solidFill>
              <a:srgbClr val="89A92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C00000"/>
                </a:solidFill>
                <a:latin typeface="Arial"/>
                <a:cs typeface="Arial"/>
              </a:rPr>
              <a:t>Società di capitali</a:t>
            </a:r>
          </a:p>
        </p:txBody>
      </p:sp>
      <p:sp>
        <p:nvSpPr>
          <p:cNvPr id="12" name="Text Box 1028"/>
          <p:cNvSpPr txBox="1">
            <a:spLocks noChangeArrowheads="1"/>
          </p:cNvSpPr>
          <p:nvPr/>
        </p:nvSpPr>
        <p:spPr bwMode="auto">
          <a:xfrm>
            <a:off x="1299343" y="2544395"/>
            <a:ext cx="2881313" cy="723900"/>
          </a:xfrm>
          <a:prstGeom prst="rect">
            <a:avLst/>
          </a:prstGeom>
          <a:noFill/>
          <a:ln w="28575">
            <a:solidFill>
              <a:srgbClr val="89A92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C00000"/>
                </a:solidFill>
                <a:latin typeface="Arial"/>
                <a:cs typeface="Arial"/>
              </a:rPr>
              <a:t>Società di persone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C00000"/>
                </a:solidFill>
                <a:latin typeface="Arial"/>
                <a:cs typeface="Arial"/>
              </a:rPr>
              <a:t>Contabilità ordinaria</a:t>
            </a:r>
          </a:p>
        </p:txBody>
      </p:sp>
      <p:sp>
        <p:nvSpPr>
          <p:cNvPr id="13" name="Text Box 1028"/>
          <p:cNvSpPr txBox="1">
            <a:spLocks noChangeArrowheads="1"/>
          </p:cNvSpPr>
          <p:nvPr/>
        </p:nvSpPr>
        <p:spPr bwMode="auto">
          <a:xfrm>
            <a:off x="1285056" y="4344620"/>
            <a:ext cx="2895600" cy="1022350"/>
          </a:xfrm>
          <a:prstGeom prst="rect">
            <a:avLst/>
          </a:prstGeom>
          <a:noFill/>
          <a:ln w="28575">
            <a:solidFill>
              <a:srgbClr val="40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Arial"/>
                <a:cs typeface="Arial"/>
              </a:rPr>
              <a:t>Cash flow complessivo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Arial"/>
                <a:cs typeface="Arial"/>
              </a:rPr>
              <a:t>–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Arial"/>
                <a:cs typeface="Arial"/>
              </a:rPr>
              <a:t>Prelievo soci annuo </a:t>
            </a:r>
          </a:p>
        </p:txBody>
      </p:sp>
      <p:sp>
        <p:nvSpPr>
          <p:cNvPr id="14" name="Freccia a destra 13"/>
          <p:cNvSpPr/>
          <p:nvPr/>
        </p:nvSpPr>
        <p:spPr bwMode="auto">
          <a:xfrm rot="5400000">
            <a:off x="2444724" y="3553252"/>
            <a:ext cx="576263" cy="431800"/>
          </a:xfrm>
          <a:prstGeom prst="rightArrow">
            <a:avLst/>
          </a:prstGeom>
          <a:solidFill>
            <a:srgbClr val="405C58"/>
          </a:solidFill>
          <a:ln w="9525" cap="flat" cmpd="sng" algn="ctr">
            <a:solidFill>
              <a:srgbClr val="405C5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it-IT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" name="Freccia a destra 19"/>
          <p:cNvSpPr/>
          <p:nvPr/>
        </p:nvSpPr>
        <p:spPr bwMode="auto">
          <a:xfrm rot="5400000">
            <a:off x="6138836" y="3604052"/>
            <a:ext cx="576263" cy="431800"/>
          </a:xfrm>
          <a:prstGeom prst="rightArrow">
            <a:avLst/>
          </a:prstGeom>
          <a:solidFill>
            <a:srgbClr val="405C58"/>
          </a:solidFill>
          <a:ln w="9525" cap="flat" cmpd="sng" algn="ctr">
            <a:solidFill>
              <a:srgbClr val="405C5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it-IT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" name="Text Box 1028"/>
          <p:cNvSpPr txBox="1">
            <a:spLocks noChangeArrowheads="1"/>
          </p:cNvSpPr>
          <p:nvPr/>
        </p:nvSpPr>
        <p:spPr bwMode="auto">
          <a:xfrm>
            <a:off x="5195068" y="4344620"/>
            <a:ext cx="2895600" cy="1022350"/>
          </a:xfrm>
          <a:prstGeom prst="rect">
            <a:avLst/>
          </a:prstGeom>
          <a:noFill/>
          <a:ln w="28575">
            <a:solidFill>
              <a:srgbClr val="405C5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/>
                <a:cs typeface="Arial"/>
              </a:rPr>
              <a:t>Cash flow complessivo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/>
                <a:cs typeface="Arial"/>
              </a:rPr>
              <a:t>–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/>
                <a:cs typeface="Arial"/>
              </a:rPr>
              <a:t>Dividendi deliberati </a:t>
            </a:r>
          </a:p>
        </p:txBody>
      </p:sp>
      <p:sp>
        <p:nvSpPr>
          <p:cNvPr id="22" name="Text Box 1028"/>
          <p:cNvSpPr txBox="1">
            <a:spLocks noChangeArrowheads="1"/>
          </p:cNvSpPr>
          <p:nvPr/>
        </p:nvSpPr>
        <p:spPr bwMode="auto">
          <a:xfrm>
            <a:off x="523056" y="5715000"/>
            <a:ext cx="8107362" cy="4333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rIns="36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/>
                <a:cs typeface="Arial"/>
              </a:rPr>
              <a:t>Utile in ambito bancario in assenza del rendiconto finanziario</a:t>
            </a:r>
          </a:p>
        </p:txBody>
      </p:sp>
      <p:sp>
        <p:nvSpPr>
          <p:cNvPr id="15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CONTABILI PER LA VALUTAZIONE DEL MERITO CREDITIZIO </a:t>
            </a:r>
            <a:endParaRPr lang="it-IT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306000" y="836613"/>
            <a:ext cx="84570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ANALISI DEI FLUSSI </a:t>
            </a:r>
            <a:r>
              <a:rPr lang="it-IT" altLang="it-IT" sz="3500" dirty="0" err="1" smtClean="0">
                <a:solidFill>
                  <a:srgbClr val="4D4D4D"/>
                </a:solidFill>
                <a:latin typeface="Century Gothic" panose="020B0502020202020204" pitchFamily="34" charset="0"/>
              </a:rPr>
              <a:t>DI</a:t>
            </a:r>
            <a:r>
              <a:rPr lang="it-IT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 CASSA</a:t>
            </a:r>
          </a:p>
        </p:txBody>
      </p:sp>
      <p:sp>
        <p:nvSpPr>
          <p:cNvPr id="18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78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7" name="Gruppo 16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CasellaDiTesto 22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p.42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260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04912" y="3330704"/>
            <a:ext cx="1768142" cy="954107"/>
          </a:xfrm>
          <a:prstGeom prst="rect">
            <a:avLst/>
          </a:prstGeom>
          <a:ln>
            <a:solidFill>
              <a:srgbClr val="DADAD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sz="1400" b="1" dirty="0" smtClean="0">
                <a:solidFill>
                  <a:schemeClr val="tx1"/>
                </a:solidFill>
                <a:latin typeface="Arial"/>
                <a:cs typeface="Arial"/>
              </a:rPr>
              <a:t>Indicatori di sostenibilità </a:t>
            </a:r>
          </a:p>
          <a:p>
            <a:pPr algn="ctr">
              <a:spcBef>
                <a:spcPts val="0"/>
              </a:spcBef>
            </a:pPr>
            <a:r>
              <a:rPr lang="it-IT" sz="1400" b="1" dirty="0" smtClean="0">
                <a:solidFill>
                  <a:schemeClr val="tx1"/>
                </a:solidFill>
                <a:latin typeface="Arial"/>
                <a:cs typeface="Arial"/>
              </a:rPr>
              <a:t>dei debiti finanziari</a:t>
            </a:r>
            <a:endParaRPr lang="it-IT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392998" y="2492896"/>
            <a:ext cx="1768142" cy="52322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sz="1400" b="1" dirty="0" smtClean="0">
                <a:solidFill>
                  <a:schemeClr val="tx1"/>
                </a:solidFill>
              </a:rPr>
              <a:t>Patrimoniali</a:t>
            </a:r>
          </a:p>
          <a:p>
            <a:pPr algn="ctr">
              <a:spcBef>
                <a:spcPts val="0"/>
              </a:spcBef>
            </a:pP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401991" y="4623900"/>
            <a:ext cx="1768142" cy="52322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sz="1400" b="1" dirty="0" smtClean="0">
                <a:solidFill>
                  <a:schemeClr val="tx1"/>
                </a:solidFill>
              </a:rPr>
              <a:t>Finanziari</a:t>
            </a:r>
          </a:p>
          <a:p>
            <a:pPr algn="ctr">
              <a:spcBef>
                <a:spcPts val="0"/>
              </a:spcBef>
            </a:pP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392998" y="3552237"/>
            <a:ext cx="1768142" cy="52322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sz="1400" b="1" dirty="0" smtClean="0">
                <a:solidFill>
                  <a:schemeClr val="tx1"/>
                </a:solidFill>
              </a:rPr>
              <a:t>Economici</a:t>
            </a:r>
          </a:p>
          <a:p>
            <a:pPr algn="ctr">
              <a:spcBef>
                <a:spcPts val="0"/>
              </a:spcBef>
            </a:pPr>
            <a:endParaRPr lang="it-IT" sz="1400" b="1" dirty="0">
              <a:solidFill>
                <a:schemeClr val="tx1"/>
              </a:solidFill>
            </a:endParaRPr>
          </a:p>
        </p:txBody>
      </p:sp>
      <p:cxnSp>
        <p:nvCxnSpPr>
          <p:cNvPr id="9" name="Connettore 4 8"/>
          <p:cNvCxnSpPr>
            <a:stCxn id="4" idx="3"/>
            <a:endCxn id="6" idx="1"/>
          </p:cNvCxnSpPr>
          <p:nvPr/>
        </p:nvCxnSpPr>
        <p:spPr>
          <a:xfrm flipV="1">
            <a:off x="1973054" y="2754506"/>
            <a:ext cx="419944" cy="105325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ttore 4 9"/>
          <p:cNvCxnSpPr>
            <a:stCxn id="4" idx="3"/>
            <a:endCxn id="7" idx="1"/>
          </p:cNvCxnSpPr>
          <p:nvPr/>
        </p:nvCxnSpPr>
        <p:spPr>
          <a:xfrm>
            <a:off x="1973054" y="3807758"/>
            <a:ext cx="428937" cy="107775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ttore 4 10"/>
          <p:cNvCxnSpPr>
            <a:stCxn id="4" idx="3"/>
            <a:endCxn id="8" idx="1"/>
          </p:cNvCxnSpPr>
          <p:nvPr/>
        </p:nvCxnSpPr>
        <p:spPr>
          <a:xfrm>
            <a:off x="1973054" y="3807758"/>
            <a:ext cx="419944" cy="608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4453384" y="2492896"/>
            <a:ext cx="2376264" cy="52322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sz="1400" b="1" dirty="0" smtClean="0">
                <a:solidFill>
                  <a:schemeClr val="tx1"/>
                </a:solidFill>
              </a:rPr>
              <a:t>Indipendenza finanziaria sul funzionale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005722" y="2492896"/>
            <a:ext cx="1768142" cy="52322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sz="1400" b="1" dirty="0" smtClean="0">
                <a:solidFill>
                  <a:schemeClr val="tx1"/>
                </a:solidFill>
              </a:rPr>
              <a:t>Valore tra 25% </a:t>
            </a:r>
          </a:p>
          <a:p>
            <a:pPr algn="ctr">
              <a:spcBef>
                <a:spcPts val="0"/>
              </a:spcBef>
            </a:pPr>
            <a:r>
              <a:rPr lang="it-IT" sz="1400" b="1" dirty="0" smtClean="0">
                <a:solidFill>
                  <a:schemeClr val="tx1"/>
                </a:solidFill>
              </a:rPr>
              <a:t>e 50%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462377" y="4516320"/>
            <a:ext cx="2376264" cy="73866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sz="1400" b="1" dirty="0" smtClean="0">
                <a:solidFill>
                  <a:schemeClr val="tx1"/>
                </a:solidFill>
              </a:rPr>
              <a:t>Debiti finanziari/</a:t>
            </a:r>
          </a:p>
          <a:p>
            <a:pPr algn="ctr">
              <a:spcBef>
                <a:spcPts val="0"/>
              </a:spcBef>
            </a:pPr>
            <a:r>
              <a:rPr lang="it-IT" sz="1400" b="1" dirty="0" smtClean="0">
                <a:solidFill>
                  <a:schemeClr val="tx1"/>
                </a:solidFill>
              </a:rPr>
              <a:t>EBITDA o Liquidità operativa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029789" y="4633986"/>
            <a:ext cx="1768142" cy="52322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sz="1400" b="1" dirty="0" smtClean="0">
                <a:solidFill>
                  <a:schemeClr val="tx1"/>
                </a:solidFill>
              </a:rPr>
              <a:t>Valore tra</a:t>
            </a:r>
          </a:p>
          <a:p>
            <a:pPr algn="ctr">
              <a:spcBef>
                <a:spcPts val="0"/>
              </a:spcBef>
            </a:pPr>
            <a:r>
              <a:rPr lang="it-IT" sz="1400" b="1" dirty="0" smtClean="0">
                <a:solidFill>
                  <a:schemeClr val="tx1"/>
                </a:solidFill>
              </a:rPr>
              <a:t>2 – 4 volte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453384" y="3565349"/>
            <a:ext cx="2376264" cy="52322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sz="1400" b="1" dirty="0" smtClean="0">
                <a:solidFill>
                  <a:schemeClr val="tx1"/>
                </a:solidFill>
              </a:rPr>
              <a:t>On finanziari / Fatturato</a:t>
            </a:r>
          </a:p>
          <a:p>
            <a:pPr algn="ctr">
              <a:spcBef>
                <a:spcPts val="0"/>
              </a:spcBef>
            </a:pPr>
            <a:r>
              <a:rPr lang="it-IT" sz="1400" b="1" dirty="0" smtClean="0">
                <a:solidFill>
                  <a:schemeClr val="tx1"/>
                </a:solidFill>
              </a:rPr>
              <a:t>EBITDA / Oneri finanziari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028542" y="3565349"/>
            <a:ext cx="1768142" cy="52322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sz="1400" b="1" dirty="0" smtClean="0">
                <a:solidFill>
                  <a:schemeClr val="tx1"/>
                </a:solidFill>
              </a:rPr>
              <a:t>Valore 2-4%</a:t>
            </a:r>
          </a:p>
          <a:p>
            <a:pPr algn="ctr">
              <a:spcBef>
                <a:spcPts val="0"/>
              </a:spcBef>
            </a:pPr>
            <a:r>
              <a:rPr lang="it-IT" sz="1400" b="1" dirty="0" smtClean="0">
                <a:solidFill>
                  <a:schemeClr val="tx1"/>
                </a:solidFill>
              </a:rPr>
              <a:t>Valore &gt; 2 volte</a:t>
            </a:r>
            <a:endParaRPr lang="it-IT" sz="1400" b="1" dirty="0">
              <a:solidFill>
                <a:schemeClr val="tx1"/>
              </a:solidFill>
            </a:endParaRPr>
          </a:p>
        </p:txBody>
      </p:sp>
      <p:cxnSp>
        <p:nvCxnSpPr>
          <p:cNvPr id="18" name="Connettore 2 17"/>
          <p:cNvCxnSpPr>
            <a:stCxn id="6" idx="3"/>
            <a:endCxn id="12" idx="1"/>
          </p:cNvCxnSpPr>
          <p:nvPr/>
        </p:nvCxnSpPr>
        <p:spPr>
          <a:xfrm>
            <a:off x="4161140" y="2754506"/>
            <a:ext cx="2922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stCxn id="12" idx="3"/>
            <a:endCxn id="13" idx="1"/>
          </p:cNvCxnSpPr>
          <p:nvPr/>
        </p:nvCxnSpPr>
        <p:spPr>
          <a:xfrm>
            <a:off x="6829648" y="2754506"/>
            <a:ext cx="17607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stCxn id="7" idx="3"/>
            <a:endCxn id="14" idx="1"/>
          </p:cNvCxnSpPr>
          <p:nvPr/>
        </p:nvCxnSpPr>
        <p:spPr>
          <a:xfrm>
            <a:off x="4170133" y="4885510"/>
            <a:ext cx="292244" cy="1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14" idx="3"/>
            <a:endCxn id="15" idx="1"/>
          </p:cNvCxnSpPr>
          <p:nvPr/>
        </p:nvCxnSpPr>
        <p:spPr>
          <a:xfrm>
            <a:off x="6838641" y="4885652"/>
            <a:ext cx="191148" cy="99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ttore 2 21"/>
          <p:cNvCxnSpPr>
            <a:stCxn id="8" idx="3"/>
            <a:endCxn id="16" idx="1"/>
          </p:cNvCxnSpPr>
          <p:nvPr/>
        </p:nvCxnSpPr>
        <p:spPr>
          <a:xfrm>
            <a:off x="4161140" y="3813847"/>
            <a:ext cx="292244" cy="13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ttore 2 22"/>
          <p:cNvCxnSpPr>
            <a:stCxn id="16" idx="3"/>
            <a:endCxn id="17" idx="1"/>
          </p:cNvCxnSpPr>
          <p:nvPr/>
        </p:nvCxnSpPr>
        <p:spPr>
          <a:xfrm>
            <a:off x="6829648" y="3826959"/>
            <a:ext cx="19889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CONTABILI PER LA VALUTAZIONE DEL MERITO CREDITIZIO </a:t>
            </a:r>
            <a:endParaRPr lang="it-IT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itolo 1"/>
          <p:cNvSpPr txBox="1">
            <a:spLocks/>
          </p:cNvSpPr>
          <p:nvPr/>
        </p:nvSpPr>
        <p:spPr>
          <a:xfrm>
            <a:off x="306000" y="836613"/>
            <a:ext cx="84570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I PRINCIPALI INDICATORI</a:t>
            </a:r>
          </a:p>
          <a:p>
            <a:pPr>
              <a:defRPr/>
            </a:pPr>
            <a:r>
              <a:rPr lang="it-IT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DI SOSTENIBILITÀ DEL DEBITO</a:t>
            </a:r>
          </a:p>
        </p:txBody>
      </p:sp>
      <p:sp>
        <p:nvSpPr>
          <p:cNvPr id="27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79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4" name="Gruppo 23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CasellaDiTesto 28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p.43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470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50825" y="2276872"/>
            <a:ext cx="1296988" cy="781050"/>
          </a:xfrm>
          <a:prstGeom prst="rect">
            <a:avLst/>
          </a:prstGeom>
          <a:solidFill>
            <a:srgbClr val="3F5C58"/>
          </a:solidFill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b="1" dirty="0">
                <a:solidFill>
                  <a:schemeClr val="bg1"/>
                </a:solidFill>
              </a:rPr>
              <a:t>Settore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50825" y="3573860"/>
            <a:ext cx="1296988" cy="781050"/>
          </a:xfrm>
          <a:prstGeom prst="rect">
            <a:avLst/>
          </a:prstGeom>
          <a:solidFill>
            <a:srgbClr val="3F5C58"/>
          </a:solidFill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b="1" dirty="0">
                <a:solidFill>
                  <a:schemeClr val="bg1"/>
                </a:solidFill>
              </a:rPr>
              <a:t>Utilizzi </a:t>
            </a:r>
          </a:p>
        </p:txBody>
      </p:sp>
      <p:sp>
        <p:nvSpPr>
          <p:cNvPr id="7" name="Rectangle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195736" y="3640326"/>
            <a:ext cx="4608512" cy="584391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it-IT">
                <a:noFill/>
              </a:rPr>
              <a:t> </a:t>
            </a:r>
          </a:p>
        </p:txBody>
      </p:sp>
      <p:sp>
        <p:nvSpPr>
          <p:cNvPr id="18438" name="CasellaDiTesto 12"/>
          <p:cNvSpPr txBox="1">
            <a:spLocks noChangeArrowheads="1"/>
          </p:cNvSpPr>
          <p:nvPr/>
        </p:nvSpPr>
        <p:spPr bwMode="auto">
          <a:xfrm>
            <a:off x="2484438" y="2319735"/>
            <a:ext cx="34559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/>
              <a:t>Andamento aggiornato con elaborazioni statistiche</a:t>
            </a:r>
          </a:p>
        </p:txBody>
      </p:sp>
      <p:sp>
        <p:nvSpPr>
          <p:cNvPr id="18439" name="CasellaDiTesto 13"/>
          <p:cNvSpPr txBox="1">
            <a:spLocks noChangeArrowheads="1"/>
          </p:cNvSpPr>
          <p:nvPr/>
        </p:nvSpPr>
        <p:spPr bwMode="auto">
          <a:xfrm>
            <a:off x="7054850" y="2375297"/>
            <a:ext cx="20907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Enfasi su ricavi export</a:t>
            </a:r>
          </a:p>
        </p:txBody>
      </p:sp>
      <p:sp>
        <p:nvSpPr>
          <p:cNvPr id="18440" name="CasellaDiTesto 15"/>
          <p:cNvSpPr txBox="1">
            <a:spLocks noChangeArrowheads="1"/>
          </p:cNvSpPr>
          <p:nvPr/>
        </p:nvSpPr>
        <p:spPr bwMode="auto">
          <a:xfrm>
            <a:off x="7050088" y="3573860"/>
            <a:ext cx="2092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Usare come elasticità di cassa</a:t>
            </a:r>
          </a:p>
        </p:txBody>
      </p:sp>
      <p:sp>
        <p:nvSpPr>
          <p:cNvPr id="17" name="Rectangle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763688" y="4757792"/>
            <a:ext cx="4608512" cy="584519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it-IT">
                <a:noFill/>
              </a:rPr>
              <a:t> </a:t>
            </a:r>
          </a:p>
        </p:txBody>
      </p:sp>
      <p:sp>
        <p:nvSpPr>
          <p:cNvPr id="18442" name="CasellaDiTesto 17"/>
          <p:cNvSpPr txBox="1">
            <a:spLocks noChangeArrowheads="1"/>
          </p:cNvSpPr>
          <p:nvPr/>
        </p:nvSpPr>
        <p:spPr bwMode="auto">
          <a:xfrm>
            <a:off x="7054850" y="4727972"/>
            <a:ext cx="2089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Situazione periodica di bilancio</a:t>
            </a:r>
          </a:p>
        </p:txBody>
      </p:sp>
      <p:sp>
        <p:nvSpPr>
          <p:cNvPr id="18443" name="Freccia in giù 19"/>
          <p:cNvSpPr>
            <a:spLocks noChangeArrowheads="1"/>
          </p:cNvSpPr>
          <p:nvPr/>
        </p:nvSpPr>
        <p:spPr bwMode="auto">
          <a:xfrm rot="16200000">
            <a:off x="1882775" y="2457847"/>
            <a:ext cx="4318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9A927"/>
          </a:solidFill>
          <a:ln w="9525" algn="ctr">
            <a:noFill/>
            <a:round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18444" name="Freccia in giù 20"/>
          <p:cNvSpPr>
            <a:spLocks noChangeArrowheads="1"/>
          </p:cNvSpPr>
          <p:nvPr/>
        </p:nvSpPr>
        <p:spPr bwMode="auto">
          <a:xfrm rot="16200000">
            <a:off x="1881188" y="3756422"/>
            <a:ext cx="4318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9A927"/>
          </a:solidFill>
          <a:ln w="9525" algn="ctr">
            <a:noFill/>
            <a:round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18445" name="Freccia in giù 21"/>
          <p:cNvSpPr>
            <a:spLocks noChangeArrowheads="1"/>
          </p:cNvSpPr>
          <p:nvPr/>
        </p:nvSpPr>
        <p:spPr bwMode="auto">
          <a:xfrm rot="16200000">
            <a:off x="6540500" y="2457847"/>
            <a:ext cx="4318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9A927"/>
          </a:solidFill>
          <a:ln w="9525" algn="ctr">
            <a:noFill/>
            <a:round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18446" name="Freccia in giù 22"/>
          <p:cNvSpPr>
            <a:spLocks noChangeArrowheads="1"/>
          </p:cNvSpPr>
          <p:nvPr/>
        </p:nvSpPr>
        <p:spPr bwMode="auto">
          <a:xfrm rot="16200000">
            <a:off x="6538913" y="3756422"/>
            <a:ext cx="4318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9A927"/>
          </a:solidFill>
          <a:ln w="9525" algn="ctr">
            <a:noFill/>
            <a:round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18447" name="Freccia in giù 23"/>
          <p:cNvSpPr>
            <a:spLocks noChangeArrowheads="1"/>
          </p:cNvSpPr>
          <p:nvPr/>
        </p:nvSpPr>
        <p:spPr bwMode="auto">
          <a:xfrm rot="16200000">
            <a:off x="6538913" y="4877197"/>
            <a:ext cx="4318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9A927"/>
          </a:solidFill>
          <a:ln w="9525" algn="ctr">
            <a:noFill/>
            <a:round/>
            <a:headEnd/>
            <a:tailEnd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18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CONTABILI PER </a:t>
            </a:r>
            <a:r>
              <a:rPr lang="es-ES_tradnl" sz="1500" spc="-20" dirty="0">
                <a:solidFill>
                  <a:srgbClr val="4D4D4D"/>
                </a:solidFill>
                <a:latin typeface="Century Gothic" panose="020B0502020202020204" pitchFamily="34" charset="0"/>
              </a:rPr>
              <a:t>LA VALUTAZIONE DEL </a:t>
            </a:r>
            <a:r>
              <a:rPr lang="es-ES_tradnl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MERITO CREDITIZIO</a:t>
            </a:r>
            <a:endParaRPr lang="es-ES_tradnl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olo 1"/>
          <p:cNvSpPr txBox="1">
            <a:spLocks/>
          </p:cNvSpPr>
          <p:nvPr/>
        </p:nvSpPr>
        <p:spPr>
          <a:xfrm>
            <a:off x="306000" y="836613"/>
            <a:ext cx="81026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GLI INDICATORI BASATI SU DATI QUALITATIVI E DI TREND</a:t>
            </a:r>
            <a:endParaRPr lang="de-DE" altLang="it-IT" sz="35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8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1" name="Gruppo 20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CasellaDiTesto 22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p.7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346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 txBox="1">
            <a:spLocks/>
          </p:cNvSpPr>
          <p:nvPr/>
        </p:nvSpPr>
        <p:spPr>
          <a:xfrm>
            <a:off x="250203" y="1592758"/>
            <a:ext cx="8532849" cy="17642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/>
            <a:r>
              <a:rPr lang="it-IT" altLang="it-IT" sz="4000" dirty="0">
                <a:solidFill>
                  <a:srgbClr val="364D47"/>
                </a:solidFill>
                <a:latin typeface="Century Gothic" panose="020B0502020202020204" pitchFamily="34" charset="0"/>
              </a:rPr>
              <a:t>RENDICONTO FINANZIARIO</a:t>
            </a:r>
          </a:p>
          <a:p>
            <a:pPr defTabSz="457200"/>
            <a:r>
              <a:rPr lang="it-IT" altLang="it-IT" sz="4000" dirty="0">
                <a:solidFill>
                  <a:srgbClr val="364D47"/>
                </a:solidFill>
                <a:latin typeface="Century Gothic" panose="020B0502020202020204" pitchFamily="34" charset="0"/>
              </a:rPr>
              <a:t>E MERITO CREDITIZIO</a:t>
            </a:r>
            <a:endParaRPr lang="it-IT" sz="4000" dirty="0">
              <a:solidFill>
                <a:srgbClr val="364D4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uppo 2"/>
          <p:cNvGrpSpPr>
            <a:grpSpLocks/>
          </p:cNvGrpSpPr>
          <p:nvPr/>
        </p:nvGrpSpPr>
        <p:grpSpPr bwMode="auto">
          <a:xfrm>
            <a:off x="6210301" y="260142"/>
            <a:ext cx="1025998" cy="338554"/>
            <a:chOff x="7385268" y="263381"/>
            <a:chExt cx="1025763" cy="339387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CasellaDiTesto 11"/>
            <p:cNvSpPr txBox="1">
              <a:spLocks noChangeArrowheads="1"/>
            </p:cNvSpPr>
            <p:nvPr/>
          </p:nvSpPr>
          <p:spPr bwMode="auto">
            <a:xfrm>
              <a:off x="7597809" y="263381"/>
              <a:ext cx="813222" cy="33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p.43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993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4" name="Content Placeholder 1"/>
          <p:cNvSpPr txBox="1">
            <a:spLocks/>
          </p:cNvSpPr>
          <p:nvPr/>
        </p:nvSpPr>
        <p:spPr bwMode="auto">
          <a:xfrm>
            <a:off x="457200" y="2008188"/>
            <a:ext cx="84756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it-IT" altLang="it-IT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 </a:t>
            </a:r>
            <a:r>
              <a:rPr lang="it-IT" altLang="it-IT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it-IT" altLang="it-IT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SINTESI DEL RENDICONTO FINANZIARIO</a:t>
            </a:r>
          </a:p>
          <a:p>
            <a:pPr>
              <a:buFont typeface="Arial" panose="020B0604020202020204" pitchFamily="34" charset="0"/>
              <a:buNone/>
            </a:pPr>
            <a:endParaRPr lang="it-IT" altLang="it-IT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it-IT" altLang="it-IT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it-IT" altLang="it-IT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it-IT" altLang="it-IT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it-IT" altLang="it-IT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it-IT" altLang="it-IT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it-IT" altLang="it-IT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it-IT" altLang="it-IT" sz="1800" dirty="0" smtClean="0">
                <a:solidFill>
                  <a:srgbClr val="000000"/>
                </a:solidFill>
                <a:latin typeface="Arial"/>
                <a:cs typeface="Arial"/>
              </a:rPr>
              <a:t>SCHEMA </a:t>
            </a:r>
            <a:r>
              <a:rPr lang="it-IT" altLang="it-IT" sz="1800" dirty="0">
                <a:solidFill>
                  <a:srgbClr val="000000"/>
                </a:solidFill>
                <a:latin typeface="Arial"/>
                <a:cs typeface="Arial"/>
              </a:rPr>
              <a:t>COMPLETO </a:t>
            </a:r>
            <a:r>
              <a:rPr lang="it-IT" altLang="it-IT" sz="1800" dirty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 APPENDICE A DELL’OIC 10</a:t>
            </a:r>
            <a:endParaRPr lang="en-US" altLang="it-IT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CONTABILI PER LA VALUTAZIONE DEL MERITO CREDITIZIO </a:t>
            </a:r>
            <a:endParaRPr lang="it-IT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306000" y="836613"/>
            <a:ext cx="84570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RENDICONTO FINANZIARIO</a:t>
            </a:r>
          </a:p>
          <a:p>
            <a:pPr>
              <a:defRPr/>
            </a:pPr>
            <a:r>
              <a:rPr lang="it-IT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E CODICE CIVILE</a:t>
            </a:r>
          </a:p>
        </p:txBody>
      </p:sp>
      <p:graphicFrame>
        <p:nvGraphicFramePr>
          <p:cNvPr id="8" name="Group 4"/>
          <p:cNvGraphicFramePr>
            <a:graphicFrameLocks noGrp="1"/>
          </p:cNvGraphicFramePr>
          <p:nvPr/>
        </p:nvGraphicFramePr>
        <p:xfrm>
          <a:off x="304800" y="2419352"/>
          <a:ext cx="8610600" cy="3524248"/>
        </p:xfrm>
        <a:graphic>
          <a:graphicData uri="http://schemas.openxmlformats.org/drawingml/2006/table">
            <a:tbl>
              <a:tblPr/>
              <a:tblGrid>
                <a:gridCol w="58689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053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GESTIONE OPERATIVA</a:t>
                      </a:r>
                      <a:endParaRPr kumimoji="0" lang="en-GB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5696"/>
                        </a:solidFill>
                        <a:effectLst/>
                        <a:latin typeface="Arial"/>
                        <a:ea typeface="MS PGothic" panose="020B0600070205080204" pitchFamily="34" charset="-128"/>
                        <a:cs typeface="Arial"/>
                      </a:endParaRPr>
                    </a:p>
                  </a:txBody>
                  <a:tcPr marL="92032" marR="92032" marT="99724" marB="664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569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A</a:t>
                      </a:r>
                      <a:endParaRPr kumimoji="0" lang="en-GB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C5696"/>
                        </a:solidFill>
                        <a:effectLst/>
                        <a:latin typeface="Arial"/>
                        <a:ea typeface="MS PGothic" panose="020B0600070205080204" pitchFamily="34" charset="-128"/>
                        <a:cs typeface="Arial"/>
                      </a:endParaRPr>
                    </a:p>
                  </a:txBody>
                  <a:tcPr marL="92032" marR="92032" marT="99724" marB="664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569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53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Attività</a:t>
                      </a:r>
                      <a:r>
                        <a:rPr kumimoji="0" lang="en-GB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 </a:t>
                      </a:r>
                      <a:r>
                        <a:rPr kumimoji="0" lang="en-GB" alt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di</a:t>
                      </a:r>
                      <a:r>
                        <a:rPr kumimoji="0" lang="en-GB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 INVESTIMENTO</a:t>
                      </a:r>
                      <a:endParaRPr kumimoji="0" lang="en-GB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5696"/>
                        </a:solidFill>
                        <a:effectLst/>
                        <a:latin typeface="Arial"/>
                        <a:ea typeface="MS PGothic" panose="020B0600070205080204" pitchFamily="34" charset="-128"/>
                        <a:cs typeface="Arial"/>
                      </a:endParaRPr>
                    </a:p>
                  </a:txBody>
                  <a:tcPr marL="92032" marR="92032" marT="99724" marB="664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569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B</a:t>
                      </a:r>
                      <a:endParaRPr kumimoji="0" lang="en-GB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C5696"/>
                        </a:solidFill>
                        <a:effectLst/>
                        <a:latin typeface="Arial"/>
                        <a:ea typeface="MS PGothic" panose="020B0600070205080204" pitchFamily="34" charset="-128"/>
                        <a:cs typeface="Arial"/>
                      </a:endParaRPr>
                    </a:p>
                  </a:txBody>
                  <a:tcPr marL="92032" marR="92032" marT="99724" marB="664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569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53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Attività DI FINANZIAMENTO</a:t>
                      </a:r>
                      <a:endParaRPr kumimoji="0" lang="en-GB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C5696"/>
                        </a:solidFill>
                        <a:effectLst/>
                        <a:latin typeface="Arial"/>
                        <a:ea typeface="MS PGothic" panose="020B0600070205080204" pitchFamily="34" charset="-128"/>
                        <a:cs typeface="Arial"/>
                      </a:endParaRPr>
                    </a:p>
                  </a:txBody>
                  <a:tcPr marL="92032" marR="92032" marT="99724" marB="664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569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C</a:t>
                      </a:r>
                      <a:endParaRPr kumimoji="0" lang="en-GB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C5696"/>
                        </a:solidFill>
                        <a:effectLst/>
                        <a:latin typeface="Arial"/>
                        <a:ea typeface="MS PGothic" panose="020B0600070205080204" pitchFamily="34" charset="-128"/>
                        <a:cs typeface="Arial"/>
                      </a:endParaRPr>
                    </a:p>
                  </a:txBody>
                  <a:tcPr marL="92032" marR="92032" marT="99724" marB="664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569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531">
                <a:tc>
                  <a:txBody>
                    <a:bodyPr/>
                    <a:lstStyle>
                      <a:lvl1pPr marL="442913" indent="-2635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442913" marR="0" lvl="0" indent="-2635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ü"/>
                        <a:tabLst/>
                      </a:pPr>
                      <a:r>
                        <a:rPr kumimoji="0" lang="en-GB" alt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Mezzi</a:t>
                      </a:r>
                      <a:r>
                        <a:rPr kumimoji="0" lang="en-GB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 </a:t>
                      </a:r>
                      <a:r>
                        <a:rPr kumimoji="0" lang="en-GB" alt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di</a:t>
                      </a:r>
                      <a:r>
                        <a:rPr kumimoji="0" lang="en-GB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 </a:t>
                      </a:r>
                      <a:r>
                        <a:rPr kumimoji="0" lang="en-GB" alt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terzi</a:t>
                      </a:r>
                      <a:endParaRPr kumimoji="0" lang="en-GB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MS PGothic" panose="020B0600070205080204" pitchFamily="34" charset="-128"/>
                        <a:cs typeface="Arial"/>
                      </a:endParaRPr>
                    </a:p>
                  </a:txBody>
                  <a:tcPr marL="92032" marR="92032" marT="99724" marB="664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569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MS PGothic" panose="020B0600070205080204" pitchFamily="34" charset="-128"/>
                        <a:cs typeface="Arial"/>
                      </a:endParaRPr>
                    </a:p>
                  </a:txBody>
                  <a:tcPr marL="92032" marR="92032" marT="99724" marB="664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569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531">
                <a:tc>
                  <a:txBody>
                    <a:bodyPr/>
                    <a:lstStyle>
                      <a:lvl1pPr marL="442913" indent="-2635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442913" marR="0" lvl="0" indent="-2635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Char char="ü"/>
                        <a:tabLst/>
                      </a:pPr>
                      <a:r>
                        <a:rPr kumimoji="0" lang="en-GB" alt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Mezzi</a:t>
                      </a:r>
                      <a:r>
                        <a:rPr kumimoji="0" lang="en-GB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 </a:t>
                      </a:r>
                      <a:r>
                        <a:rPr kumimoji="0" lang="en-GB" alt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propri</a:t>
                      </a:r>
                      <a:endParaRPr kumimoji="0" lang="en-GB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MS PGothic" panose="020B0600070205080204" pitchFamily="34" charset="-128"/>
                        <a:cs typeface="Arial"/>
                      </a:endParaRPr>
                    </a:p>
                  </a:txBody>
                  <a:tcPr marL="92032" marR="92032" marT="99724" marB="664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569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MS PGothic" panose="020B0600070205080204" pitchFamily="34" charset="-128"/>
                        <a:cs typeface="Arial"/>
                      </a:endParaRPr>
                    </a:p>
                  </a:txBody>
                  <a:tcPr marL="92032" marR="92032" marT="99724" marB="664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569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53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FLUSSO DI CASSA DEL PERIODO</a:t>
                      </a:r>
                      <a:endParaRPr kumimoji="0" lang="en-GB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5696"/>
                        </a:solidFill>
                        <a:effectLst/>
                        <a:latin typeface="Arial"/>
                        <a:ea typeface="MS PGothic" panose="020B0600070205080204" pitchFamily="34" charset="-128"/>
                        <a:cs typeface="Arial"/>
                      </a:endParaRPr>
                    </a:p>
                  </a:txBody>
                  <a:tcPr marL="92032" marR="92032" marT="99724" marB="664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569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D = A + B + C</a:t>
                      </a:r>
                      <a:endParaRPr kumimoji="0" lang="en-GB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C5696"/>
                        </a:solidFill>
                        <a:effectLst/>
                        <a:latin typeface="Arial"/>
                        <a:ea typeface="MS PGothic" panose="020B0600070205080204" pitchFamily="34" charset="-128"/>
                        <a:cs typeface="Arial"/>
                      </a:endParaRPr>
                    </a:p>
                  </a:txBody>
                  <a:tcPr marL="92032" marR="92032" marT="99724" marB="664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569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053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DISPONIBILITÀ LIQUIDE AD INIZIO PERIODO</a:t>
                      </a:r>
                      <a:endParaRPr kumimoji="0" lang="en-GB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C5696"/>
                        </a:solidFill>
                        <a:effectLst/>
                        <a:latin typeface="Arial"/>
                        <a:ea typeface="MS PGothic" panose="020B0600070205080204" pitchFamily="34" charset="-128"/>
                        <a:cs typeface="Arial"/>
                      </a:endParaRPr>
                    </a:p>
                  </a:txBody>
                  <a:tcPr marL="92032" marR="92032" marT="99724" marB="664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569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E</a:t>
                      </a:r>
                      <a:endParaRPr kumimoji="0" lang="en-GB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5696"/>
                        </a:solidFill>
                        <a:effectLst/>
                        <a:latin typeface="Arial"/>
                        <a:ea typeface="MS PGothic" panose="020B0600070205080204" pitchFamily="34" charset="-128"/>
                        <a:cs typeface="Arial"/>
                      </a:endParaRPr>
                    </a:p>
                  </a:txBody>
                  <a:tcPr marL="92032" marR="92032" marT="99724" marB="664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569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053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DISPONIBILITÀ LIQUIDE A FINE PERIODO</a:t>
                      </a:r>
                      <a:endParaRPr kumimoji="0" lang="en-GB" alt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C5696"/>
                        </a:solidFill>
                        <a:effectLst/>
                        <a:latin typeface="Arial"/>
                        <a:ea typeface="MS PGothic" panose="020B0600070205080204" pitchFamily="34" charset="-128"/>
                        <a:cs typeface="Arial"/>
                      </a:endParaRPr>
                    </a:p>
                  </a:txBody>
                  <a:tcPr marL="92032" marR="92032" marT="99724" marB="664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569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F = D + E</a:t>
                      </a:r>
                      <a:endParaRPr kumimoji="0" lang="en-GB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5696"/>
                        </a:solidFill>
                        <a:effectLst/>
                        <a:latin typeface="Arial"/>
                        <a:ea typeface="MS PGothic" panose="020B0600070205080204" pitchFamily="34" charset="-128"/>
                        <a:cs typeface="Arial"/>
                      </a:endParaRPr>
                    </a:p>
                  </a:txBody>
                  <a:tcPr marL="92032" marR="92032" marT="99724" marB="664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569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0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81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" name="Gruppo 8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CasellaDiTesto 11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p.44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558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 txBox="1">
            <a:spLocks/>
          </p:cNvSpPr>
          <p:nvPr/>
        </p:nvSpPr>
        <p:spPr>
          <a:xfrm>
            <a:off x="250203" y="1592758"/>
            <a:ext cx="8532849" cy="17642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/>
            <a:r>
              <a:rPr lang="it-IT" sz="4000" dirty="0">
                <a:solidFill>
                  <a:srgbClr val="364D47"/>
                </a:solidFill>
                <a:latin typeface="Century Gothic" panose="020B0502020202020204" pitchFamily="34" charset="0"/>
              </a:rPr>
              <a:t>LETTURA E INTERPRETAZIONE</a:t>
            </a:r>
          </a:p>
          <a:p>
            <a:pPr defTabSz="457200"/>
            <a:r>
              <a:rPr lang="it-IT" sz="4000" dirty="0">
                <a:solidFill>
                  <a:srgbClr val="364D47"/>
                </a:solidFill>
                <a:latin typeface="Century Gothic" panose="020B0502020202020204" pitchFamily="34" charset="0"/>
              </a:rPr>
              <a:t>DEL RENDICONTO FINANZIARIO</a:t>
            </a:r>
          </a:p>
        </p:txBody>
      </p:sp>
      <p:grpSp>
        <p:nvGrpSpPr>
          <p:cNvPr id="3" name="Gruppo 2"/>
          <p:cNvGrpSpPr>
            <a:grpSpLocks/>
          </p:cNvGrpSpPr>
          <p:nvPr/>
        </p:nvGrpSpPr>
        <p:grpSpPr bwMode="auto">
          <a:xfrm>
            <a:off x="6210301" y="260142"/>
            <a:ext cx="1025998" cy="338554"/>
            <a:chOff x="7385268" y="263381"/>
            <a:chExt cx="1025763" cy="339387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CasellaDiTesto 11"/>
            <p:cNvSpPr txBox="1">
              <a:spLocks noChangeArrowheads="1"/>
            </p:cNvSpPr>
            <p:nvPr/>
          </p:nvSpPr>
          <p:spPr bwMode="auto">
            <a:xfrm>
              <a:off x="7597809" y="263381"/>
              <a:ext cx="813222" cy="33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p.44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030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63938" y="2038350"/>
            <a:ext cx="2016125" cy="4000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IMPRESA  A</a:t>
            </a:r>
            <a:endParaRPr lang="it-IT" altLang="en-US" sz="20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280447"/>
              </p:ext>
            </p:extLst>
          </p:nvPr>
        </p:nvGraphicFramePr>
        <p:xfrm>
          <a:off x="715963" y="2830513"/>
          <a:ext cx="5384800" cy="2992438"/>
        </p:xfrm>
        <a:graphic>
          <a:graphicData uri="http://schemas.openxmlformats.org/drawingml/2006/table">
            <a:tbl>
              <a:tblPr/>
              <a:tblGrid>
                <a:gridCol w="4254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8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C151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GESTIONE REDDITUALE</a:t>
                      </a:r>
                    </a:p>
                  </a:txBody>
                  <a:tcPr marL="77931" marR="77931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C151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+ 1.000</a:t>
                      </a:r>
                    </a:p>
                  </a:txBody>
                  <a:tcPr marL="77931" marR="77931" marT="42203" marB="4220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8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C151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ATTIVITÀ </a:t>
                      </a:r>
                      <a:r>
                        <a:rPr kumimoji="0" lang="it-IT" altLang="it-IT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C151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DI</a:t>
                      </a:r>
                      <a:r>
                        <a:rPr kumimoji="0" lang="it-IT" alt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C151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INVESTIMENTO</a:t>
                      </a:r>
                    </a:p>
                  </a:txBody>
                  <a:tcPr marL="77931" marR="77931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C151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- 1.500</a:t>
                      </a:r>
                    </a:p>
                  </a:txBody>
                  <a:tcPr marL="77931" marR="77931" marT="42203" marB="4220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00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C151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ATTIVITÀ </a:t>
                      </a:r>
                      <a:r>
                        <a:rPr kumimoji="0" lang="it-IT" altLang="it-IT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C151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DI</a:t>
                      </a:r>
                      <a:r>
                        <a:rPr kumimoji="0" lang="it-IT" alt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C151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FINANZIAMENTO</a:t>
                      </a:r>
                    </a:p>
                  </a:txBody>
                  <a:tcPr marL="77931" marR="77931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C151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+ 530</a:t>
                      </a:r>
                    </a:p>
                  </a:txBody>
                  <a:tcPr marL="77931" marR="77931" marT="42203" marB="4220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8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FLUSSO DI CASSA DEL PERIODO</a:t>
                      </a:r>
                    </a:p>
                  </a:txBody>
                  <a:tcPr marL="77931" marR="77931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+ 30</a:t>
                      </a:r>
                    </a:p>
                  </a:txBody>
                  <a:tcPr marL="77931" marR="77931" marT="42203" marB="4220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8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C151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DISPONIBILITÀ LIQUIDE INIZIALI</a:t>
                      </a:r>
                    </a:p>
                  </a:txBody>
                  <a:tcPr marL="77931" marR="77931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C151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100</a:t>
                      </a:r>
                    </a:p>
                  </a:txBody>
                  <a:tcPr marL="77931" marR="77931" marT="42203" marB="4220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8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C151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DISPONIBILITÀ LIQUIDE FINALI</a:t>
                      </a:r>
                    </a:p>
                  </a:txBody>
                  <a:tcPr marL="77931" marR="77931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C151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130</a:t>
                      </a:r>
                    </a:p>
                  </a:txBody>
                  <a:tcPr marL="77931" marR="77931" marT="42203" marB="4220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AutoShape 27"/>
          <p:cNvSpPr>
            <a:spLocks/>
          </p:cNvSpPr>
          <p:nvPr/>
        </p:nvSpPr>
        <p:spPr bwMode="auto">
          <a:xfrm>
            <a:off x="6765925" y="2355850"/>
            <a:ext cx="1727200" cy="944563"/>
          </a:xfrm>
          <a:prstGeom prst="borderCallout1">
            <a:avLst>
              <a:gd name="adj1" fmla="val 11042"/>
              <a:gd name="adj2" fmla="val -4069"/>
              <a:gd name="adj3" fmla="val 120398"/>
              <a:gd name="adj4" fmla="val -41306"/>
            </a:avLst>
          </a:prstGeom>
          <a:solidFill>
            <a:schemeClr val="bg1"/>
          </a:solidFill>
          <a:ln w="28575" algn="ctr">
            <a:solidFill>
              <a:srgbClr val="8C151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just">
              <a:buFont typeface="Wingdings" panose="05000000000000000000" pitchFamily="2" charset="2"/>
              <a:buChar char="q"/>
              <a:tabLst>
                <a:tab pos="374650" algn="l"/>
              </a:tabLst>
              <a:defRPr sz="2400" b="1"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ü"/>
              <a:tabLst>
                <a:tab pos="374650" algn="l"/>
              </a:tabLst>
              <a:defRPr sz="2000"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spcAft>
                <a:spcPct val="45000"/>
              </a:spcAft>
              <a:buClr>
                <a:srgbClr val="FF3300"/>
              </a:buClr>
              <a:buFont typeface="Wingdings" panose="05000000000000000000" pitchFamily="2" charset="2"/>
              <a:buChar char="ü"/>
              <a:tabLst>
                <a:tab pos="374650" algn="l"/>
              </a:tabLst>
              <a:defRPr sz="2000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marL="1600200" indent="-228600" algn="just">
              <a:buChar char="–"/>
              <a:tabLst>
                <a:tab pos="374650" algn="l"/>
              </a:tabLst>
              <a:defRPr sz="2000"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 algn="just">
              <a:buChar char="»"/>
              <a:tabLst>
                <a:tab pos="374650" algn="l"/>
              </a:tabLst>
              <a:defRPr sz="1600"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»"/>
              <a:tabLst>
                <a:tab pos="374650" algn="l"/>
              </a:tabLst>
              <a:defRPr sz="1600"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»"/>
              <a:tabLst>
                <a:tab pos="374650" algn="l"/>
              </a:tabLst>
              <a:defRPr sz="1600"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»"/>
              <a:tabLst>
                <a:tab pos="374650" algn="l"/>
              </a:tabLst>
              <a:defRPr sz="1600"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»"/>
              <a:tabLst>
                <a:tab pos="374650" algn="l"/>
              </a:tabLst>
              <a:defRPr sz="1600"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buFontTx/>
              <a:buNone/>
              <a:defRPr/>
            </a:pPr>
            <a:r>
              <a:rPr lang="it-IT" altLang="en-US" sz="1800" b="0" dirty="0">
                <a:solidFill>
                  <a:srgbClr val="000000"/>
                </a:solidFill>
                <a:latin typeface="Arial"/>
                <a:cs typeface="Arial"/>
              </a:rPr>
              <a:t>Investimenti in macchinari e brevetti</a:t>
            </a:r>
          </a:p>
        </p:txBody>
      </p:sp>
      <p:sp>
        <p:nvSpPr>
          <p:cNvPr id="7" name="AutoShape 28"/>
          <p:cNvSpPr>
            <a:spLocks/>
          </p:cNvSpPr>
          <p:nvPr/>
        </p:nvSpPr>
        <p:spPr bwMode="auto">
          <a:xfrm>
            <a:off x="6765925" y="3894138"/>
            <a:ext cx="1860550" cy="944562"/>
          </a:xfrm>
          <a:prstGeom prst="borderCallout1">
            <a:avLst>
              <a:gd name="adj1" fmla="val 11042"/>
              <a:gd name="adj2" fmla="val -3778"/>
              <a:gd name="adj3" fmla="val 14111"/>
              <a:gd name="adj4" fmla="val -37796"/>
            </a:avLst>
          </a:prstGeom>
          <a:solidFill>
            <a:schemeClr val="bg1"/>
          </a:solidFill>
          <a:ln w="28575" algn="ctr">
            <a:solidFill>
              <a:srgbClr val="8C151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just">
              <a:buFont typeface="Wingdings" panose="05000000000000000000" pitchFamily="2" charset="2"/>
              <a:buChar char="q"/>
              <a:tabLst>
                <a:tab pos="374650" algn="l"/>
              </a:tabLst>
              <a:defRPr sz="2400" b="1"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ü"/>
              <a:tabLst>
                <a:tab pos="374650" algn="l"/>
              </a:tabLst>
              <a:defRPr sz="2000"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spcAft>
                <a:spcPct val="45000"/>
              </a:spcAft>
              <a:buClr>
                <a:srgbClr val="FF3300"/>
              </a:buClr>
              <a:buFont typeface="Wingdings" panose="05000000000000000000" pitchFamily="2" charset="2"/>
              <a:buChar char="ü"/>
              <a:tabLst>
                <a:tab pos="374650" algn="l"/>
              </a:tabLst>
              <a:defRPr sz="2000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marL="1600200" indent="-228600" algn="just">
              <a:buChar char="–"/>
              <a:tabLst>
                <a:tab pos="374650" algn="l"/>
              </a:tabLst>
              <a:defRPr sz="2000"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 algn="just">
              <a:buChar char="»"/>
              <a:tabLst>
                <a:tab pos="374650" algn="l"/>
              </a:tabLst>
              <a:defRPr sz="1600"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»"/>
              <a:tabLst>
                <a:tab pos="374650" algn="l"/>
              </a:tabLst>
              <a:defRPr sz="1600"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»"/>
              <a:tabLst>
                <a:tab pos="374650" algn="l"/>
              </a:tabLst>
              <a:defRPr sz="1600"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»"/>
              <a:tabLst>
                <a:tab pos="374650" algn="l"/>
              </a:tabLst>
              <a:defRPr sz="1600"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har char="»"/>
              <a:tabLst>
                <a:tab pos="374650" algn="l"/>
              </a:tabLst>
              <a:defRPr sz="1600"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buFontTx/>
              <a:buNone/>
              <a:defRPr/>
            </a:pPr>
            <a:r>
              <a:rPr lang="it-IT" altLang="en-US" sz="1800" b="0" dirty="0">
                <a:solidFill>
                  <a:srgbClr val="000000"/>
                </a:solidFill>
                <a:latin typeface="Arial"/>
                <a:cs typeface="Arial"/>
              </a:rPr>
              <a:t>Finanziamento bancario a 10 anni</a:t>
            </a:r>
          </a:p>
        </p:txBody>
      </p:sp>
      <p:sp>
        <p:nvSpPr>
          <p:cNvPr id="8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CONTABILI PER LA VALUTAZIONE DEL MERITO CREDITIZIO </a:t>
            </a:r>
            <a:endParaRPr lang="it-IT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06000" y="836613"/>
            <a:ext cx="81026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LETTURA DEL RENDICONTO </a:t>
            </a:r>
            <a:r>
              <a:rPr lang="it-IT" altLang="it-IT" sz="3500" dirty="0" err="1" smtClean="0">
                <a:solidFill>
                  <a:srgbClr val="4D4D4D"/>
                </a:solidFill>
                <a:latin typeface="Century Gothic" panose="020B0502020202020204" pitchFamily="34" charset="0"/>
              </a:rPr>
              <a:t>–</a:t>
            </a:r>
            <a:r>
              <a:rPr lang="it-IT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 ALCUNI ESEMPLIFICAZIONI</a:t>
            </a:r>
            <a:endParaRPr lang="pt-BR" altLang="it-IT" sz="35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83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Gruppo 9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CasellaDiTesto 12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p.45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531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7"/>
          <p:cNvSpPr>
            <a:spLocks/>
          </p:cNvSpPr>
          <p:nvPr/>
        </p:nvSpPr>
        <p:spPr bwMode="auto">
          <a:xfrm>
            <a:off x="6765925" y="3709988"/>
            <a:ext cx="1860550" cy="944562"/>
          </a:xfrm>
          <a:prstGeom prst="borderCallout1">
            <a:avLst>
              <a:gd name="adj1" fmla="val 11042"/>
              <a:gd name="adj2" fmla="val -3778"/>
              <a:gd name="adj3" fmla="val 14111"/>
              <a:gd name="adj4" fmla="val -37796"/>
            </a:avLst>
          </a:prstGeom>
          <a:solidFill>
            <a:schemeClr val="bg1"/>
          </a:solidFill>
          <a:ln w="28575" algn="ctr">
            <a:solidFill>
              <a:srgbClr val="8C151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374650" algn="l"/>
              </a:tabLst>
              <a:defRPr/>
            </a:pPr>
            <a:r>
              <a:rPr lang="it-IT" altLang="en-US" dirty="0">
                <a:solidFill>
                  <a:srgbClr val="000000"/>
                </a:solidFill>
                <a:latin typeface="Arial"/>
                <a:cs typeface="Arial"/>
              </a:rPr>
              <a:t>Scoperto di conto corrente bancario</a:t>
            </a:r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705182"/>
              </p:ext>
            </p:extLst>
          </p:nvPr>
        </p:nvGraphicFramePr>
        <p:xfrm>
          <a:off x="715963" y="2660650"/>
          <a:ext cx="5384800" cy="2992438"/>
        </p:xfrm>
        <a:graphic>
          <a:graphicData uri="http://schemas.openxmlformats.org/drawingml/2006/table">
            <a:tbl>
              <a:tblPr/>
              <a:tblGrid>
                <a:gridCol w="4254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8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C151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GESTIONE REDDITUALE</a:t>
                      </a:r>
                    </a:p>
                  </a:txBody>
                  <a:tcPr marL="77931" marR="77931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C151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-600</a:t>
                      </a:r>
                    </a:p>
                  </a:txBody>
                  <a:tcPr marL="77931" marR="77931" marT="42203" marB="4220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8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C151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ATTIVITÀ </a:t>
                      </a:r>
                      <a:r>
                        <a:rPr kumimoji="0" lang="it-IT" altLang="it-IT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C151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DI</a:t>
                      </a:r>
                      <a:r>
                        <a:rPr kumimoji="0" lang="it-IT" alt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C151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INVESTIMENTO</a:t>
                      </a:r>
                    </a:p>
                  </a:txBody>
                  <a:tcPr marL="77931" marR="77931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C151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-</a:t>
                      </a:r>
                    </a:p>
                  </a:txBody>
                  <a:tcPr marL="77931" marR="77931" marT="42203" marB="4220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00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C151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ATTIVITÀ DI FINANZIAMENTO</a:t>
                      </a:r>
                    </a:p>
                  </a:txBody>
                  <a:tcPr marL="77931" marR="77931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C151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+ 630</a:t>
                      </a:r>
                    </a:p>
                  </a:txBody>
                  <a:tcPr marL="77931" marR="77931" marT="42203" marB="4220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8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FLUSSO DI CASSA DEL PERIODO</a:t>
                      </a:r>
                    </a:p>
                  </a:txBody>
                  <a:tcPr marL="77931" marR="77931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+ 30</a:t>
                      </a:r>
                    </a:p>
                  </a:txBody>
                  <a:tcPr marL="77931" marR="77931" marT="42203" marB="4220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8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C151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DISPONIBILITÀ LIQUIDE INIZIALI</a:t>
                      </a:r>
                    </a:p>
                  </a:txBody>
                  <a:tcPr marL="77931" marR="77931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C151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100</a:t>
                      </a:r>
                    </a:p>
                  </a:txBody>
                  <a:tcPr marL="77931" marR="77931" marT="42203" marB="4220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8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C151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DISPONIBILITÀ LIQUIDE FINALI</a:t>
                      </a:r>
                    </a:p>
                  </a:txBody>
                  <a:tcPr marL="77931" marR="77931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C151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130</a:t>
                      </a:r>
                    </a:p>
                  </a:txBody>
                  <a:tcPr marL="77931" marR="77931" marT="42203" marB="4220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563938" y="2114550"/>
            <a:ext cx="2016125" cy="4000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en-US" sz="200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IMPRESA B</a:t>
            </a:r>
            <a:endParaRPr lang="it-IT" altLang="en-US" sz="20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CONTABILI PER LA VALUTAZIONE DEL MERITO CREDITIZIO </a:t>
            </a:r>
            <a:endParaRPr lang="it-IT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306000" y="836613"/>
            <a:ext cx="81026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LETTURA DEL RENDICONTO </a:t>
            </a:r>
            <a:r>
              <a:rPr lang="it-IT" altLang="it-IT" sz="3500" dirty="0" err="1" smtClean="0">
                <a:solidFill>
                  <a:srgbClr val="4D4D4D"/>
                </a:solidFill>
                <a:latin typeface="Century Gothic" panose="020B0502020202020204" pitchFamily="34" charset="0"/>
              </a:rPr>
              <a:t>–</a:t>
            </a:r>
            <a:r>
              <a:rPr lang="it-IT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 ALCUNI ESEMPLIFICAZIONI</a:t>
            </a:r>
            <a:endParaRPr lang="pt-BR" altLang="it-IT" sz="35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84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" name="Gruppo 8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CasellaDiTesto 11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p.45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808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AutoShape 27"/>
          <p:cNvSpPr>
            <a:spLocks/>
          </p:cNvSpPr>
          <p:nvPr/>
        </p:nvSpPr>
        <p:spPr bwMode="auto">
          <a:xfrm>
            <a:off x="6899275" y="2744788"/>
            <a:ext cx="1795463" cy="944562"/>
          </a:xfrm>
          <a:prstGeom prst="borderCallout1">
            <a:avLst>
              <a:gd name="adj1" fmla="val 11042"/>
              <a:gd name="adj2" fmla="val -4069"/>
              <a:gd name="adj3" fmla="val 91028"/>
              <a:gd name="adj4" fmla="val -50227"/>
            </a:avLst>
          </a:prstGeom>
          <a:solidFill>
            <a:schemeClr val="bg1"/>
          </a:solidFill>
          <a:ln w="28575">
            <a:solidFill>
              <a:srgbClr val="8C151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746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746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74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746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746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746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746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746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746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000000"/>
                </a:solidFill>
                <a:latin typeface="Arial"/>
                <a:cs typeface="Arial"/>
              </a:rPr>
              <a:t>Vendita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000000"/>
                </a:solidFill>
                <a:latin typeface="Arial"/>
                <a:cs typeface="Arial"/>
              </a:rPr>
              <a:t>“</a:t>
            </a:r>
            <a:r>
              <a:rPr lang="it-IT" altLang="it-IT" sz="1800" dirty="0" err="1">
                <a:solidFill>
                  <a:srgbClr val="000000"/>
                </a:solidFill>
                <a:latin typeface="Arial"/>
                <a:cs typeface="Arial"/>
              </a:rPr>
              <a:t>Asset</a:t>
            </a:r>
            <a:r>
              <a:rPr lang="it-IT" altLang="it-IT" sz="1800" dirty="0">
                <a:solidFill>
                  <a:srgbClr val="000000"/>
                </a:solidFill>
                <a:latin typeface="Arial"/>
                <a:cs typeface="Arial"/>
              </a:rPr>
              <a:t> strategici”</a:t>
            </a:r>
          </a:p>
        </p:txBody>
      </p:sp>
      <p:sp>
        <p:nvSpPr>
          <p:cNvPr id="4" name="AutoShape 28"/>
          <p:cNvSpPr>
            <a:spLocks/>
          </p:cNvSpPr>
          <p:nvPr/>
        </p:nvSpPr>
        <p:spPr bwMode="auto">
          <a:xfrm>
            <a:off x="6832600" y="3995738"/>
            <a:ext cx="1862138" cy="660400"/>
          </a:xfrm>
          <a:prstGeom prst="borderCallout1">
            <a:avLst>
              <a:gd name="adj1" fmla="val 11042"/>
              <a:gd name="adj2" fmla="val -3778"/>
              <a:gd name="adj3" fmla="val 14111"/>
              <a:gd name="adj4" fmla="val -37796"/>
            </a:avLst>
          </a:prstGeom>
          <a:solidFill>
            <a:schemeClr val="bg1"/>
          </a:solidFill>
          <a:ln w="28575" algn="ctr">
            <a:solidFill>
              <a:srgbClr val="8C151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374650" algn="l"/>
              </a:tabLst>
              <a:defRPr/>
            </a:pPr>
            <a:r>
              <a:rPr lang="it-IT" altLang="en-US" dirty="0">
                <a:solidFill>
                  <a:srgbClr val="000000"/>
                </a:solidFill>
                <a:latin typeface="Arial"/>
                <a:cs typeface="Arial"/>
              </a:rPr>
              <a:t>Scoperto di conto corrente</a:t>
            </a: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158241"/>
              </p:ext>
            </p:extLst>
          </p:nvPr>
        </p:nvGraphicFramePr>
        <p:xfrm>
          <a:off x="715963" y="2971800"/>
          <a:ext cx="5384800" cy="2992438"/>
        </p:xfrm>
        <a:graphic>
          <a:graphicData uri="http://schemas.openxmlformats.org/drawingml/2006/table">
            <a:tbl>
              <a:tblPr/>
              <a:tblGrid>
                <a:gridCol w="4254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8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C151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GESTIONE REDDITUALE</a:t>
                      </a:r>
                    </a:p>
                  </a:txBody>
                  <a:tcPr marL="77931" marR="77931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C151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- 1.000</a:t>
                      </a:r>
                    </a:p>
                  </a:txBody>
                  <a:tcPr marL="77931" marR="77931" marT="42203" marB="4220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8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C151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ATTIVITÀ </a:t>
                      </a:r>
                      <a:r>
                        <a:rPr kumimoji="0" lang="it-IT" altLang="it-IT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C151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DI</a:t>
                      </a:r>
                      <a:r>
                        <a:rPr kumimoji="0" lang="it-IT" alt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C151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INVESTIMENTO</a:t>
                      </a:r>
                    </a:p>
                  </a:txBody>
                  <a:tcPr marL="77931" marR="77931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C151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 + 500</a:t>
                      </a:r>
                    </a:p>
                  </a:txBody>
                  <a:tcPr marL="77931" marR="77931" marT="42203" marB="4220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00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C151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ATTIVITÀ </a:t>
                      </a:r>
                      <a:r>
                        <a:rPr kumimoji="0" lang="it-IT" altLang="it-IT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C151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DI</a:t>
                      </a:r>
                      <a:r>
                        <a:rPr kumimoji="0" lang="it-IT" alt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C151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FINANZIAMENTO</a:t>
                      </a:r>
                    </a:p>
                  </a:txBody>
                  <a:tcPr marL="77931" marR="77931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C151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+ 530</a:t>
                      </a:r>
                    </a:p>
                  </a:txBody>
                  <a:tcPr marL="77931" marR="77931" marT="42203" marB="4220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8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FLUSSO </a:t>
                      </a:r>
                      <a:r>
                        <a:rPr kumimoji="0" lang="it-IT" altLang="it-IT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DI</a:t>
                      </a:r>
                      <a:r>
                        <a:rPr kumimoji="0" lang="it-IT" alt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CASSA DEL PERIODO</a:t>
                      </a:r>
                    </a:p>
                  </a:txBody>
                  <a:tcPr marL="77931" marR="77931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+ 30</a:t>
                      </a:r>
                    </a:p>
                  </a:txBody>
                  <a:tcPr marL="77931" marR="77931" marT="42203" marB="4220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8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C151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DISPONIBILITÀ LIQUIDE INIZIALI</a:t>
                      </a:r>
                    </a:p>
                  </a:txBody>
                  <a:tcPr marL="77931" marR="77931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C151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100</a:t>
                      </a:r>
                    </a:p>
                  </a:txBody>
                  <a:tcPr marL="77931" marR="77931" marT="42203" marB="4220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8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C151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DISPONIBILITÀ LIQUIDE FINALI</a:t>
                      </a:r>
                    </a:p>
                  </a:txBody>
                  <a:tcPr marL="77931" marR="77931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C151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130</a:t>
                      </a:r>
                    </a:p>
                  </a:txBody>
                  <a:tcPr marL="77931" marR="77931" marT="42203" marB="4220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563938" y="2114550"/>
            <a:ext cx="2016125" cy="4000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en-US" sz="200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IMPRESA C</a:t>
            </a:r>
            <a:endParaRPr lang="it-IT" altLang="en-US" sz="20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CONTABILI PER LA VALUTAZIONE DEL MERITO CREDITIZIO </a:t>
            </a:r>
            <a:endParaRPr lang="it-IT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06000" y="836613"/>
            <a:ext cx="81026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LETTURA DEL RENDICONTO </a:t>
            </a:r>
            <a:r>
              <a:rPr lang="it-IT" altLang="it-IT" sz="3500" dirty="0" err="1" smtClean="0">
                <a:solidFill>
                  <a:srgbClr val="4D4D4D"/>
                </a:solidFill>
                <a:latin typeface="Century Gothic" panose="020B0502020202020204" pitchFamily="34" charset="0"/>
              </a:rPr>
              <a:t>–</a:t>
            </a:r>
            <a:r>
              <a:rPr lang="it-IT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 ALCUNI ESEMPLIFICAZIONI</a:t>
            </a:r>
            <a:endParaRPr lang="pt-BR" altLang="it-IT" sz="35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85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Gruppo 9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CasellaDiTesto 12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p.46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089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7"/>
          <p:cNvSpPr>
            <a:spLocks/>
          </p:cNvSpPr>
          <p:nvPr/>
        </p:nvSpPr>
        <p:spPr bwMode="auto">
          <a:xfrm>
            <a:off x="6765925" y="2744788"/>
            <a:ext cx="1727200" cy="944562"/>
          </a:xfrm>
          <a:prstGeom prst="borderCallout1">
            <a:avLst>
              <a:gd name="adj1" fmla="val 11042"/>
              <a:gd name="adj2" fmla="val -4069"/>
              <a:gd name="adj3" fmla="val 88852"/>
              <a:gd name="adj4" fmla="val -41306"/>
            </a:avLst>
          </a:prstGeom>
          <a:solidFill>
            <a:schemeClr val="bg1"/>
          </a:solidFill>
          <a:ln w="28575" algn="ctr">
            <a:solidFill>
              <a:srgbClr val="8C151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374650" algn="l"/>
              </a:tabLst>
              <a:defRPr/>
            </a:pPr>
            <a:r>
              <a:rPr lang="it-IT" altLang="en-US" dirty="0">
                <a:solidFill>
                  <a:srgbClr val="000000"/>
                </a:solidFill>
                <a:latin typeface="Arial"/>
                <a:cs typeface="Arial"/>
              </a:rPr>
              <a:t>Investimenti in macchinari e brevetti</a:t>
            </a:r>
          </a:p>
        </p:txBody>
      </p:sp>
      <p:sp>
        <p:nvSpPr>
          <p:cNvPr id="4" name="AutoShape 28"/>
          <p:cNvSpPr>
            <a:spLocks/>
          </p:cNvSpPr>
          <p:nvPr/>
        </p:nvSpPr>
        <p:spPr bwMode="auto">
          <a:xfrm>
            <a:off x="6765925" y="4076700"/>
            <a:ext cx="1860550" cy="923330"/>
          </a:xfrm>
          <a:prstGeom prst="borderCallout1">
            <a:avLst>
              <a:gd name="adj1" fmla="val 11042"/>
              <a:gd name="adj2" fmla="val -3778"/>
              <a:gd name="adj3" fmla="val 2564"/>
              <a:gd name="adj4" fmla="val -37796"/>
            </a:avLst>
          </a:prstGeom>
          <a:solidFill>
            <a:schemeClr val="bg1"/>
          </a:solidFill>
          <a:ln w="28575" algn="ctr">
            <a:solidFill>
              <a:srgbClr val="8C151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374650" algn="l"/>
              </a:tabLst>
              <a:defRPr/>
            </a:pPr>
            <a:r>
              <a:rPr lang="it-IT" altLang="en-US" dirty="0">
                <a:solidFill>
                  <a:srgbClr val="000000"/>
                </a:solidFill>
                <a:latin typeface="Arial"/>
                <a:cs typeface="Arial"/>
              </a:rPr>
              <a:t>Rimborso di un debito contratto qualche anno fa</a:t>
            </a: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111314"/>
              </p:ext>
            </p:extLst>
          </p:nvPr>
        </p:nvGraphicFramePr>
        <p:xfrm>
          <a:off x="715963" y="2990850"/>
          <a:ext cx="5384800" cy="2992438"/>
        </p:xfrm>
        <a:graphic>
          <a:graphicData uri="http://schemas.openxmlformats.org/drawingml/2006/table">
            <a:tbl>
              <a:tblPr/>
              <a:tblGrid>
                <a:gridCol w="4254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8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C151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GESTIONE REDDITUALE</a:t>
                      </a:r>
                    </a:p>
                  </a:txBody>
                  <a:tcPr marL="77931" marR="77931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C151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+ 1.030</a:t>
                      </a:r>
                    </a:p>
                  </a:txBody>
                  <a:tcPr marL="77931" marR="77931" marT="42203" marB="4220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8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C151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ATTIVITÀ DI INVESTIMENTO</a:t>
                      </a:r>
                    </a:p>
                  </a:txBody>
                  <a:tcPr marL="77931" marR="77931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C151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- 600</a:t>
                      </a:r>
                    </a:p>
                  </a:txBody>
                  <a:tcPr marL="77931" marR="77931" marT="42203" marB="4220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00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C151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ATTIVITÀ DI FINANZIAMENTO</a:t>
                      </a:r>
                    </a:p>
                  </a:txBody>
                  <a:tcPr marL="77931" marR="77931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C151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- 400</a:t>
                      </a:r>
                    </a:p>
                  </a:txBody>
                  <a:tcPr marL="77931" marR="77931" marT="42203" marB="4220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8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FLUSSO DI CASSA DEL PERIODO</a:t>
                      </a:r>
                    </a:p>
                  </a:txBody>
                  <a:tcPr marL="77931" marR="77931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+ 30</a:t>
                      </a:r>
                    </a:p>
                  </a:txBody>
                  <a:tcPr marL="77931" marR="77931" marT="42203" marB="4220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8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C151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DISPONIBILITÀ LIQUIDE INIZIALI</a:t>
                      </a:r>
                    </a:p>
                  </a:txBody>
                  <a:tcPr marL="77931" marR="77931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C151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100</a:t>
                      </a:r>
                    </a:p>
                  </a:txBody>
                  <a:tcPr marL="77931" marR="77931" marT="42203" marB="4220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8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C151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DISPONIBILITÀ LIQUIDE FINALI</a:t>
                      </a:r>
                    </a:p>
                  </a:txBody>
                  <a:tcPr marL="77931" marR="77931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C151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130</a:t>
                      </a:r>
                    </a:p>
                  </a:txBody>
                  <a:tcPr marL="77931" marR="77931" marT="42203" marB="42203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563938" y="2190750"/>
            <a:ext cx="2016125" cy="4000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IMPRESA </a:t>
            </a:r>
            <a:r>
              <a:rPr lang="it-IT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D</a:t>
            </a:r>
            <a:endParaRPr lang="it-IT" altLang="en-US" sz="20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CONTABILI PER LA VALUTAZIONE DEL MERITO CREDITIZIO </a:t>
            </a:r>
            <a:endParaRPr lang="it-IT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06000" y="836613"/>
            <a:ext cx="81026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LETTURA DEL RENDICONTO </a:t>
            </a:r>
            <a:r>
              <a:rPr lang="it-IT" altLang="it-IT" sz="3500" dirty="0" err="1" smtClean="0">
                <a:solidFill>
                  <a:srgbClr val="4D4D4D"/>
                </a:solidFill>
                <a:latin typeface="Century Gothic" panose="020B0502020202020204" pitchFamily="34" charset="0"/>
              </a:rPr>
              <a:t>–</a:t>
            </a:r>
            <a:r>
              <a:rPr lang="it-IT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 ALCUNI ESEMPLIFICAZIONI</a:t>
            </a:r>
            <a:endParaRPr lang="pt-BR" altLang="it-IT" sz="35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86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Gruppo 9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CasellaDiTesto 12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p.46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625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14434643"/>
              </p:ext>
            </p:extLst>
          </p:nvPr>
        </p:nvGraphicFramePr>
        <p:xfrm>
          <a:off x="1966772" y="2289406"/>
          <a:ext cx="5529860" cy="4183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CONTABILI PER LA VALUTAZIONE DEL MERITO CREDITIZIO </a:t>
            </a:r>
            <a:endParaRPr lang="it-IT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306000" y="836613"/>
            <a:ext cx="81026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LETTURA DEL RENDICONTO</a:t>
            </a:r>
          </a:p>
          <a:p>
            <a:pPr>
              <a:defRPr/>
            </a:pPr>
            <a:r>
              <a:rPr lang="it-IT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– CIRCOLO VIRTUOSO</a:t>
            </a:r>
            <a:endParaRPr lang="pt-BR" altLang="it-IT" sz="35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87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uppo 6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CasellaDiTesto 9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p.47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071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23228482"/>
              </p:ext>
            </p:extLst>
          </p:nvPr>
        </p:nvGraphicFramePr>
        <p:xfrm>
          <a:off x="1966772" y="1704943"/>
          <a:ext cx="5529860" cy="4183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CONTABILI PER LA VALUTAZIONE DEL MERITO CREDITIZIO </a:t>
            </a:r>
            <a:endParaRPr lang="it-IT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306000" y="836613"/>
            <a:ext cx="81026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LETTURA DEL RENDICONTO</a:t>
            </a:r>
          </a:p>
          <a:p>
            <a:pPr>
              <a:defRPr/>
            </a:pPr>
            <a:r>
              <a:rPr lang="it-IT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– CIRCOLO VIZIOSO</a:t>
            </a:r>
            <a:endParaRPr lang="pt-BR" altLang="it-IT" sz="35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88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uppo 5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CasellaDiTesto 8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p.47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915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580819"/>
              </p:ext>
            </p:extLst>
          </p:nvPr>
        </p:nvGraphicFramePr>
        <p:xfrm>
          <a:off x="76200" y="3411354"/>
          <a:ext cx="6229350" cy="3141846"/>
        </p:xfrm>
        <a:graphic>
          <a:graphicData uri="http://schemas.openxmlformats.org/drawingml/2006/table">
            <a:tbl>
              <a:tblPr/>
              <a:tblGrid>
                <a:gridCol w="56304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89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511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Rettifiche</a:t>
                      </a:r>
                      <a:r>
                        <a:rPr kumimoji="0" lang="en-GB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per </a:t>
                      </a:r>
                      <a:r>
                        <a:rPr kumimoji="0" lang="en-GB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elementi</a:t>
                      </a:r>
                      <a:r>
                        <a:rPr kumimoji="0" lang="en-GB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non monetary </a:t>
                      </a:r>
                      <a:r>
                        <a:rPr kumimoji="0" lang="en-GB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senza</a:t>
                      </a:r>
                      <a:r>
                        <a:rPr kumimoji="0" lang="en-GB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GB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contropartita</a:t>
                      </a:r>
                      <a:r>
                        <a:rPr kumimoji="0" lang="en-GB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GB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nel</a:t>
                      </a:r>
                      <a:r>
                        <a:rPr kumimoji="0" lang="en-GB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CCN</a:t>
                      </a:r>
                    </a:p>
                  </a:txBody>
                  <a:tcPr marL="91997" marR="91997" marT="99729" marB="664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5696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997" marR="91997" marT="99729" marB="664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0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2. </a:t>
                      </a:r>
                      <a:r>
                        <a:rPr kumimoji="0" lang="en-GB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Flusso</a:t>
                      </a: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GB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finanziario</a:t>
                      </a: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prima </a:t>
                      </a:r>
                      <a:r>
                        <a:rPr kumimoji="0" lang="en-GB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delle</a:t>
                      </a: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GB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variazioni</a:t>
                      </a: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del CCN</a:t>
                      </a:r>
                    </a:p>
                  </a:txBody>
                  <a:tcPr marL="91997" marR="91997" marT="99729" marB="664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5696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997" marR="91997" marT="99729" marB="664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27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Decremento</a:t>
                      </a:r>
                      <a:r>
                        <a:rPr kumimoji="0" lang="en-GB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/(</a:t>
                      </a:r>
                      <a:r>
                        <a:rPr kumimoji="0" lang="en-GB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Incremento</a:t>
                      </a:r>
                      <a:r>
                        <a:rPr kumimoji="0" lang="en-GB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) </a:t>
                      </a:r>
                      <a:r>
                        <a:rPr kumimoji="0" lang="en-GB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delle</a:t>
                      </a:r>
                      <a:r>
                        <a:rPr kumimoji="0" lang="en-GB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GB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rimanenze</a:t>
                      </a:r>
                      <a:endParaRPr kumimoji="0" lang="en-GB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1997" marR="91997" marT="99729" marB="664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cs typeface="Arial"/>
                        </a:rPr>
                        <a:t>.......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5696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997" marR="91997" marT="99729" marB="664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463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Decremento</a:t>
                      </a:r>
                      <a:r>
                        <a:rPr kumimoji="0" lang="en-GB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/(</a:t>
                      </a:r>
                      <a:r>
                        <a:rPr kumimoji="0" lang="en-GB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Incremento</a:t>
                      </a:r>
                      <a:r>
                        <a:rPr kumimoji="0" lang="en-GB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) </a:t>
                      </a:r>
                      <a:r>
                        <a:rPr kumimoji="0" lang="en-GB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dei</a:t>
                      </a:r>
                      <a:r>
                        <a:rPr kumimoji="0" lang="en-GB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GB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crediti</a:t>
                      </a:r>
                      <a:r>
                        <a:rPr kumimoji="0" lang="en-GB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verso </a:t>
                      </a:r>
                      <a:r>
                        <a:rPr kumimoji="0" lang="en-GB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clienti</a:t>
                      </a:r>
                      <a:endParaRPr kumimoji="0" lang="en-GB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1997" marR="91997" marT="99729" marB="664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cs typeface="Arial"/>
                        </a:rPr>
                        <a:t>.......</a:t>
                      </a:r>
                    </a:p>
                  </a:txBody>
                  <a:tcPr marL="91997" marR="91997" marT="99729" marB="664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Incremento</a:t>
                      </a:r>
                      <a:r>
                        <a:rPr kumimoji="0" lang="en-GB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/(</a:t>
                      </a:r>
                      <a:r>
                        <a:rPr kumimoji="0" lang="en-GB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Decremento</a:t>
                      </a:r>
                      <a:r>
                        <a:rPr kumimoji="0" lang="en-GB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) </a:t>
                      </a:r>
                      <a:r>
                        <a:rPr kumimoji="0" lang="en-GB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dei</a:t>
                      </a:r>
                      <a:r>
                        <a:rPr kumimoji="0" lang="en-GB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GB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debiti</a:t>
                      </a:r>
                      <a:r>
                        <a:rPr kumimoji="0" lang="en-GB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verso </a:t>
                      </a:r>
                      <a:r>
                        <a:rPr kumimoji="0" lang="en-GB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fornitori</a:t>
                      </a:r>
                      <a:endParaRPr kumimoji="0" lang="en-GB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1997" marR="91997" marT="99729" marB="664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cs typeface="Arial"/>
                        </a:rPr>
                        <a:t>.......</a:t>
                      </a:r>
                    </a:p>
                  </a:txBody>
                  <a:tcPr marL="91997" marR="91997" marT="99729" marB="664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604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Variazione</a:t>
                      </a:r>
                      <a:r>
                        <a:rPr kumimoji="0" lang="en-GB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GB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ratei</a:t>
                      </a:r>
                      <a:r>
                        <a:rPr kumimoji="0" lang="en-GB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e </a:t>
                      </a:r>
                      <a:r>
                        <a:rPr kumimoji="0" lang="en-GB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risconti</a:t>
                      </a:r>
                      <a:endParaRPr kumimoji="0" lang="en-GB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1997" marR="91997" marT="99729" marB="664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cs typeface="Arial"/>
                        </a:rPr>
                        <a:t>.......</a:t>
                      </a:r>
                    </a:p>
                  </a:txBody>
                  <a:tcPr marL="91997" marR="91997" marT="99729" marB="664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794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3. </a:t>
                      </a:r>
                      <a:r>
                        <a:rPr kumimoji="0" lang="en-GB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Flusso</a:t>
                      </a: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GB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finanziario</a:t>
                      </a: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GB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dopo</a:t>
                      </a: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le </a:t>
                      </a:r>
                      <a:r>
                        <a:rPr kumimoji="0" lang="en-GB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variazioni</a:t>
                      </a: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di CCN</a:t>
                      </a:r>
                    </a:p>
                  </a:txBody>
                  <a:tcPr marL="91997" marR="91997" marT="99729" marB="664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cs typeface="Arial"/>
                        </a:rPr>
                        <a:t>.......</a:t>
                      </a:r>
                    </a:p>
                  </a:txBody>
                  <a:tcPr marL="91997" marR="91997" marT="99729" marB="664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605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A. </a:t>
                      </a:r>
                      <a:r>
                        <a:rPr kumimoji="0" lang="en-GB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Flusso</a:t>
                      </a: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GB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finanziario</a:t>
                      </a: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GB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della</a:t>
                      </a: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GB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gestione</a:t>
                      </a:r>
                      <a:r>
                        <a:rPr kumimoji="0" lang="en-GB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GB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operativa</a:t>
                      </a:r>
                      <a:endParaRPr kumimoji="0" lang="en-GB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C5696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1997" marR="91997" marT="99729" marB="664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cs typeface="Arial"/>
                        </a:rPr>
                        <a:t>.......</a:t>
                      </a:r>
                    </a:p>
                  </a:txBody>
                  <a:tcPr marL="91997" marR="91997" marT="99729" marB="664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524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5696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997" marR="91997" marT="99729" marB="664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5696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997" marR="91997" marT="99729" marB="664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10" name="Group 27"/>
          <p:cNvGraphicFramePr>
            <a:graphicFrameLocks noGrp="1"/>
          </p:cNvGraphicFramePr>
          <p:nvPr/>
        </p:nvGraphicFramePr>
        <p:xfrm>
          <a:off x="76200" y="1358900"/>
          <a:ext cx="6229350" cy="2094090"/>
        </p:xfrm>
        <a:graphic>
          <a:graphicData uri="http://schemas.openxmlformats.org/drawingml/2006/table">
            <a:tbl>
              <a:tblPr/>
              <a:tblGrid>
                <a:gridCol w="56308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84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351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Utile (</a:t>
                      </a:r>
                      <a:r>
                        <a:rPr kumimoji="0" lang="en-GB" alt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Perdita</a:t>
                      </a:r>
                      <a:r>
                        <a:rPr kumimoji="0" lang="en-GB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) </a:t>
                      </a:r>
                      <a:r>
                        <a:rPr kumimoji="0" lang="en-GB" alt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dell’esercizio</a:t>
                      </a:r>
                      <a:endParaRPr kumimoji="0" lang="en-GB" alt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5696"/>
                        </a:solidFill>
                        <a:effectLst/>
                        <a:latin typeface="Arial"/>
                        <a:ea typeface="MS PGothic" panose="020B0600070205080204" pitchFamily="34" charset="-128"/>
                        <a:cs typeface="Arial"/>
                      </a:endParaRPr>
                    </a:p>
                  </a:txBody>
                  <a:tcPr marL="91997" marR="91997" marT="99681" marB="664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.......</a:t>
                      </a:r>
                      <a:endParaRPr kumimoji="0" lang="en-GB" alt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1C5696"/>
                        </a:solidFill>
                        <a:effectLst/>
                        <a:latin typeface="Arial"/>
                        <a:ea typeface="MS PGothic" panose="020B0600070205080204" pitchFamily="34" charset="-128"/>
                        <a:cs typeface="Arial"/>
                      </a:endParaRPr>
                    </a:p>
                  </a:txBody>
                  <a:tcPr marL="91997" marR="91997" marT="99681" marB="664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351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it-I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Imposte</a:t>
                      </a:r>
                      <a:r>
                        <a:rPr kumimoji="0" lang="en-GB" alt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 </a:t>
                      </a:r>
                      <a:r>
                        <a:rPr kumimoji="0" lang="en-GB" altLang="it-I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sul</a:t>
                      </a:r>
                      <a:r>
                        <a:rPr kumimoji="0" lang="en-GB" alt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 </a:t>
                      </a:r>
                      <a:r>
                        <a:rPr kumimoji="0" lang="en-GB" altLang="it-I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reddito</a:t>
                      </a:r>
                      <a:endParaRPr kumimoji="0" lang="en-GB" alt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 panose="020B0600070205080204" pitchFamily="34" charset="-128"/>
                        <a:cs typeface="Arial"/>
                      </a:endParaRPr>
                    </a:p>
                  </a:txBody>
                  <a:tcPr marL="91997" marR="91997" marT="99681" marB="664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.......</a:t>
                      </a:r>
                    </a:p>
                  </a:txBody>
                  <a:tcPr marL="91997" marR="91997" marT="99681" marB="664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351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it-I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Interessi</a:t>
                      </a:r>
                      <a:r>
                        <a:rPr kumimoji="0" lang="en-GB" alt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 </a:t>
                      </a:r>
                      <a:r>
                        <a:rPr kumimoji="0" lang="en-GB" altLang="it-I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passivi/(Interessi</a:t>
                      </a:r>
                      <a:r>
                        <a:rPr kumimoji="0" lang="en-GB" alt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 </a:t>
                      </a:r>
                      <a:r>
                        <a:rPr kumimoji="0" lang="en-GB" altLang="it-I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attivi</a:t>
                      </a:r>
                      <a:r>
                        <a:rPr kumimoji="0" lang="en-GB" alt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)</a:t>
                      </a:r>
                    </a:p>
                  </a:txBody>
                  <a:tcPr marL="91997" marR="91997" marT="99681" marB="664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.......</a:t>
                      </a:r>
                    </a:p>
                  </a:txBody>
                  <a:tcPr marL="91997" marR="91997" marT="99681" marB="664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351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(Dividendi)</a:t>
                      </a:r>
                    </a:p>
                  </a:txBody>
                  <a:tcPr marL="91997" marR="91997" marT="99681" marB="664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.......</a:t>
                      </a:r>
                    </a:p>
                  </a:txBody>
                  <a:tcPr marL="91997" marR="91997" marT="99681" marB="664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351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(</a:t>
                      </a:r>
                      <a:r>
                        <a:rPr kumimoji="0" lang="en-GB" altLang="it-I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Plusvalenze)/Minusvalenze</a:t>
                      </a:r>
                      <a:r>
                        <a:rPr kumimoji="0" lang="en-GB" alt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 </a:t>
                      </a:r>
                      <a:r>
                        <a:rPr kumimoji="0" lang="en-GB" altLang="it-I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derivanti</a:t>
                      </a:r>
                      <a:r>
                        <a:rPr kumimoji="0" lang="en-GB" alt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 </a:t>
                      </a:r>
                      <a:r>
                        <a:rPr kumimoji="0" lang="en-GB" altLang="it-I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dalla</a:t>
                      </a:r>
                      <a:r>
                        <a:rPr kumimoji="0" lang="en-GB" alt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 </a:t>
                      </a:r>
                      <a:r>
                        <a:rPr kumimoji="0" lang="en-GB" altLang="it-I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cessione</a:t>
                      </a:r>
                      <a:r>
                        <a:rPr kumimoji="0" lang="en-GB" alt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 </a:t>
                      </a:r>
                      <a:r>
                        <a:rPr kumimoji="0" lang="en-GB" altLang="it-I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di</a:t>
                      </a:r>
                      <a:r>
                        <a:rPr kumimoji="0" lang="en-GB" alt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 </a:t>
                      </a:r>
                      <a:r>
                        <a:rPr kumimoji="0" lang="en-GB" altLang="it-I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attività</a:t>
                      </a:r>
                      <a:endParaRPr kumimoji="0" lang="en-GB" alt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PGothic" panose="020B0600070205080204" pitchFamily="34" charset="-128"/>
                        <a:cs typeface="Arial"/>
                      </a:endParaRPr>
                    </a:p>
                  </a:txBody>
                  <a:tcPr marL="91997" marR="91997" marT="99681" marB="664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1C5696"/>
                        </a:solidFill>
                        <a:effectLst/>
                        <a:latin typeface="Arial"/>
                        <a:ea typeface="MS PGothic" panose="020B0600070205080204" pitchFamily="34" charset="-128"/>
                        <a:cs typeface="Arial"/>
                      </a:endParaRPr>
                    </a:p>
                  </a:txBody>
                  <a:tcPr marL="91997" marR="91997" marT="99681" marB="664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2429"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1. </a:t>
                      </a:r>
                      <a:r>
                        <a:rPr kumimoji="0" lang="en-GB" alt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Risultato</a:t>
                      </a:r>
                      <a:r>
                        <a:rPr kumimoji="0" lang="en-GB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 </a:t>
                      </a:r>
                      <a:r>
                        <a:rPr kumimoji="0" lang="en-GB" alt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dell’esercizio</a:t>
                      </a:r>
                      <a:r>
                        <a:rPr kumimoji="0" lang="en-GB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 prima </a:t>
                      </a:r>
                      <a:r>
                        <a:rPr kumimoji="0" lang="en-GB" alt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delle</a:t>
                      </a:r>
                      <a:r>
                        <a:rPr kumimoji="0" lang="en-GB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 </a:t>
                      </a:r>
                      <a:r>
                        <a:rPr kumimoji="0" lang="en-GB" alt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imposte</a:t>
                      </a:r>
                      <a:r>
                        <a:rPr kumimoji="0" lang="en-GB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, </a:t>
                      </a:r>
                      <a:r>
                        <a:rPr kumimoji="0" lang="en-GB" alt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interessi</a:t>
                      </a:r>
                      <a:r>
                        <a:rPr kumimoji="0" lang="en-GB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, </a:t>
                      </a:r>
                      <a:r>
                        <a:rPr kumimoji="0" lang="en-GB" alt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dividendi</a:t>
                      </a:r>
                      <a:r>
                        <a:rPr kumimoji="0" lang="en-GB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, </a:t>
                      </a:r>
                      <a:r>
                        <a:rPr kumimoji="0" lang="en-GB" alt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e</a:t>
                      </a:r>
                      <a:r>
                        <a:rPr kumimoji="0" lang="en-GB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 </a:t>
                      </a:r>
                      <a:r>
                        <a:rPr kumimoji="0" lang="en-GB" alt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cessioni</a:t>
                      </a:r>
                      <a:r>
                        <a:rPr kumimoji="0" lang="en-GB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5696"/>
                          </a:solidFill>
                          <a:effectLst/>
                          <a:latin typeface="Arial"/>
                          <a:ea typeface="MS PGothic" panose="020B0600070205080204" pitchFamily="34" charset="-128"/>
                          <a:cs typeface="Arial"/>
                        </a:rPr>
                        <a:t> </a:t>
                      </a:r>
                    </a:p>
                  </a:txBody>
                  <a:tcPr marL="91997" marR="91997" marT="99681" marB="664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32153" name="CasellaDiTesto 2"/>
          <p:cNvSpPr txBox="1">
            <a:spLocks noChangeArrowheads="1"/>
          </p:cNvSpPr>
          <p:nvPr/>
        </p:nvSpPr>
        <p:spPr bwMode="auto">
          <a:xfrm>
            <a:off x="314325" y="1916113"/>
            <a:ext cx="1885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2400">
              <a:latin typeface="Arial" panose="020B0604020202020204" pitchFamily="34" charset="0"/>
            </a:endParaRPr>
          </a:p>
        </p:txBody>
      </p:sp>
      <p:sp>
        <p:nvSpPr>
          <p:cNvPr id="132154" name="CasellaDiTesto 10"/>
          <p:cNvSpPr txBox="1">
            <a:spLocks noChangeArrowheads="1"/>
          </p:cNvSpPr>
          <p:nvPr/>
        </p:nvSpPr>
        <p:spPr bwMode="auto">
          <a:xfrm>
            <a:off x="314325" y="5186363"/>
            <a:ext cx="1885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2400">
              <a:latin typeface="Arial" panose="020B0604020202020204" pitchFamily="34" charset="0"/>
            </a:endParaRPr>
          </a:p>
        </p:txBody>
      </p:sp>
      <p:sp>
        <p:nvSpPr>
          <p:cNvPr id="132155" name="CasellaDiTesto 31"/>
          <p:cNvSpPr txBox="1">
            <a:spLocks noChangeArrowheads="1"/>
          </p:cNvSpPr>
          <p:nvPr/>
        </p:nvSpPr>
        <p:spPr bwMode="auto">
          <a:xfrm>
            <a:off x="328613" y="3124200"/>
            <a:ext cx="1887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2400">
              <a:latin typeface="Arial" panose="020B0604020202020204" pitchFamily="34" charset="0"/>
            </a:endParaRPr>
          </a:p>
        </p:txBody>
      </p:sp>
      <p:sp>
        <p:nvSpPr>
          <p:cNvPr id="132156" name="CasellaDiTesto 1"/>
          <p:cNvSpPr txBox="1">
            <a:spLocks noChangeArrowheads="1"/>
          </p:cNvSpPr>
          <p:nvPr/>
        </p:nvSpPr>
        <p:spPr bwMode="auto">
          <a:xfrm>
            <a:off x="6627813" y="1394936"/>
            <a:ext cx="2439987" cy="738664"/>
          </a:xfrm>
          <a:prstGeom prst="rect">
            <a:avLst/>
          </a:prstGeom>
          <a:noFill/>
          <a:ln w="28575" cmpd="sng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 b="1" dirty="0">
                <a:solidFill>
                  <a:srgbClr val="C00000"/>
                </a:solidFill>
                <a:latin typeface="Arial"/>
                <a:cs typeface="Arial"/>
              </a:rPr>
              <a:t>Base di partenza per la creazione di risorse finanziarie</a:t>
            </a:r>
          </a:p>
        </p:txBody>
      </p:sp>
      <p:sp>
        <p:nvSpPr>
          <p:cNvPr id="132157" name="CasellaDiTesto 22"/>
          <p:cNvSpPr txBox="1">
            <a:spLocks noChangeArrowheads="1"/>
          </p:cNvSpPr>
          <p:nvPr/>
        </p:nvSpPr>
        <p:spPr bwMode="auto">
          <a:xfrm>
            <a:off x="6702425" y="2971800"/>
            <a:ext cx="2441575" cy="307777"/>
          </a:xfrm>
          <a:prstGeom prst="rect">
            <a:avLst/>
          </a:prstGeom>
          <a:noFill/>
          <a:ln w="28575" cmpd="sng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rgbClr val="C00000"/>
                </a:solidFill>
                <a:latin typeface="Arial"/>
                <a:cs typeface="Arial"/>
              </a:rPr>
              <a:t>Reddito operativa (EBIT)</a:t>
            </a:r>
          </a:p>
        </p:txBody>
      </p:sp>
      <p:sp>
        <p:nvSpPr>
          <p:cNvPr id="132158" name="CasellaDiTesto 23"/>
          <p:cNvSpPr txBox="1">
            <a:spLocks noChangeArrowheads="1"/>
          </p:cNvSpPr>
          <p:nvPr/>
        </p:nvSpPr>
        <p:spPr bwMode="auto">
          <a:xfrm>
            <a:off x="6726238" y="3622675"/>
            <a:ext cx="2441575" cy="307777"/>
          </a:xfrm>
          <a:prstGeom prst="rect">
            <a:avLst/>
          </a:prstGeom>
          <a:noFill/>
          <a:ln w="28575" cmpd="sng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rgbClr val="C00000"/>
                </a:solidFill>
                <a:latin typeface="Arial"/>
                <a:cs typeface="Arial"/>
              </a:rPr>
              <a:t>Margine Operativo Lordo</a:t>
            </a:r>
          </a:p>
        </p:txBody>
      </p:sp>
      <p:sp>
        <p:nvSpPr>
          <p:cNvPr id="4" name="Parentesi graffa chiusa 3"/>
          <p:cNvSpPr/>
          <p:nvPr/>
        </p:nvSpPr>
        <p:spPr>
          <a:xfrm>
            <a:off x="6429375" y="4224436"/>
            <a:ext cx="593725" cy="1220788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0000"/>
              </a:solidFill>
            </a:endParaRPr>
          </a:p>
        </p:txBody>
      </p:sp>
      <p:sp>
        <p:nvSpPr>
          <p:cNvPr id="132160" name="CasellaDiTesto 24"/>
          <p:cNvSpPr txBox="1">
            <a:spLocks noChangeArrowheads="1"/>
          </p:cNvSpPr>
          <p:nvPr/>
        </p:nvSpPr>
        <p:spPr bwMode="auto">
          <a:xfrm>
            <a:off x="7137400" y="4581624"/>
            <a:ext cx="1981200" cy="307777"/>
          </a:xfrm>
          <a:prstGeom prst="rect">
            <a:avLst/>
          </a:prstGeom>
          <a:noFill/>
          <a:ln w="28575" cmpd="sng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rgbClr val="C00000"/>
                </a:solidFill>
                <a:latin typeface="Arial"/>
                <a:cs typeface="Arial"/>
              </a:rPr>
              <a:t>CCNO</a:t>
            </a:r>
          </a:p>
        </p:txBody>
      </p:sp>
      <p:sp>
        <p:nvSpPr>
          <p:cNvPr id="132161" name="CasellaDiTesto 25"/>
          <p:cNvSpPr txBox="1">
            <a:spLocks noChangeArrowheads="1"/>
          </p:cNvSpPr>
          <p:nvPr/>
        </p:nvSpPr>
        <p:spPr bwMode="auto">
          <a:xfrm>
            <a:off x="6677025" y="5404519"/>
            <a:ext cx="2441575" cy="307777"/>
          </a:xfrm>
          <a:prstGeom prst="rect">
            <a:avLst/>
          </a:prstGeom>
          <a:noFill/>
          <a:ln w="28575" cmpd="sng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rgbClr val="C00000"/>
                </a:solidFill>
                <a:latin typeface="Arial"/>
                <a:cs typeface="Arial"/>
              </a:rPr>
              <a:t>Liquidità Operativa</a:t>
            </a:r>
          </a:p>
        </p:txBody>
      </p:sp>
      <p:sp>
        <p:nvSpPr>
          <p:cNvPr id="132162" name="CasellaDiTesto 26"/>
          <p:cNvSpPr txBox="1">
            <a:spLocks noChangeArrowheads="1"/>
          </p:cNvSpPr>
          <p:nvPr/>
        </p:nvSpPr>
        <p:spPr bwMode="auto">
          <a:xfrm>
            <a:off x="6627813" y="5785519"/>
            <a:ext cx="2490787" cy="307777"/>
          </a:xfrm>
          <a:prstGeom prst="rect">
            <a:avLst/>
          </a:prstGeom>
          <a:noFill/>
          <a:ln w="28575" cmpd="sng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rgbClr val="C00000"/>
                </a:solidFill>
                <a:latin typeface="Arial"/>
                <a:cs typeface="Arial"/>
              </a:rPr>
              <a:t>Flusso gestione corrente</a:t>
            </a:r>
          </a:p>
        </p:txBody>
      </p:sp>
      <p:cxnSp>
        <p:nvCxnSpPr>
          <p:cNvPr id="28" name="Connettore 2 27"/>
          <p:cNvCxnSpPr>
            <a:endCxn id="132156" idx="1"/>
          </p:cNvCxnSpPr>
          <p:nvPr/>
        </p:nvCxnSpPr>
        <p:spPr>
          <a:xfrm>
            <a:off x="6305550" y="1601311"/>
            <a:ext cx="322263" cy="16295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>
            <a:endCxn id="132157" idx="1"/>
          </p:cNvCxnSpPr>
          <p:nvPr/>
        </p:nvCxnSpPr>
        <p:spPr>
          <a:xfrm flipV="1">
            <a:off x="6305550" y="3125689"/>
            <a:ext cx="396875" cy="1874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>
            <a:endCxn id="132161" idx="1"/>
          </p:cNvCxnSpPr>
          <p:nvPr/>
        </p:nvCxnSpPr>
        <p:spPr>
          <a:xfrm flipV="1">
            <a:off x="6305550" y="5558408"/>
            <a:ext cx="371475" cy="6994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>
            <a:endCxn id="132162" idx="1"/>
          </p:cNvCxnSpPr>
          <p:nvPr/>
        </p:nvCxnSpPr>
        <p:spPr>
          <a:xfrm flipV="1">
            <a:off x="6305550" y="5939408"/>
            <a:ext cx="322263" cy="5724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>
            <a:endCxn id="132158" idx="1"/>
          </p:cNvCxnSpPr>
          <p:nvPr/>
        </p:nvCxnSpPr>
        <p:spPr>
          <a:xfrm flipV="1">
            <a:off x="6305550" y="3776564"/>
            <a:ext cx="420688" cy="24774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CONTABILI PER LA VALUTAZIONE DEL MERITO CREDITIZIO </a:t>
            </a:r>
            <a:endParaRPr lang="it-IT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itolo 1"/>
          <p:cNvSpPr txBox="1">
            <a:spLocks/>
          </p:cNvSpPr>
          <p:nvPr/>
        </p:nvSpPr>
        <p:spPr>
          <a:xfrm>
            <a:off x="306000" y="836613"/>
            <a:ext cx="84570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altLang="it-IT" sz="28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LETTURA DEL RENDICONTO PER AREE </a:t>
            </a:r>
            <a:r>
              <a:rPr lang="it-IT" altLang="it-IT" sz="2800" dirty="0" err="1" smtClean="0">
                <a:solidFill>
                  <a:srgbClr val="4D4D4D"/>
                </a:solidFill>
                <a:latin typeface="Century Gothic" panose="020B0502020202020204" pitchFamily="34" charset="0"/>
              </a:rPr>
              <a:t>DI</a:t>
            </a:r>
            <a:r>
              <a:rPr lang="it-IT" altLang="it-IT" sz="28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 ATTIVITÀ</a:t>
            </a:r>
            <a:endParaRPr lang="pt-BR" altLang="it-IT" sz="280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89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3" name="Gruppo 22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CasellaDiTesto 25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p.48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120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877669"/>
              </p:ext>
            </p:extLst>
          </p:nvPr>
        </p:nvGraphicFramePr>
        <p:xfrm>
          <a:off x="755576" y="1855619"/>
          <a:ext cx="7582585" cy="2339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825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24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+ Passività finanziari non correnti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4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- Attività finanziarie non correnti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24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2"/>
                          </a:solidFill>
                          <a:effectLst/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= </a:t>
                      </a:r>
                      <a:r>
                        <a:rPr lang="it-IT" sz="16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Posizione finanziaria netta non corrente (a)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24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24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+ Passività finanziarie </a:t>
                      </a: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correnti        </a:t>
                      </a: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                        </a:t>
                      </a: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PFN COMPLESSIVA </a:t>
                      </a: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(</a:t>
                      </a:r>
                      <a:r>
                        <a:rPr lang="it-IT" sz="16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a+b</a:t>
                      </a: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)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24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- Attività finanziarie correnti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2414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Liquidità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4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bg2"/>
                          </a:solidFill>
                          <a:effectLst/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= </a:t>
                      </a:r>
                      <a:r>
                        <a:rPr lang="it-IT" sz="16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Posizione finanziaria netta corrente (b)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709736" y="1268760"/>
            <a:ext cx="8686800" cy="3849291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pPr marL="342900" indent="-342900">
              <a:buFont typeface="Wingdings" charset="2"/>
              <a:buChar char="ü"/>
            </a:pPr>
            <a:r>
              <a:rPr lang="it-IT" sz="1800" dirty="0">
                <a:latin typeface="Arial"/>
                <a:cs typeface="Arial"/>
              </a:rPr>
              <a:t>non c’è una definizione “standard</a:t>
            </a:r>
            <a:r>
              <a:rPr lang="it-IT" sz="1800" dirty="0" smtClean="0">
                <a:latin typeface="Arial"/>
                <a:cs typeface="Arial"/>
              </a:rPr>
              <a:t>”</a:t>
            </a:r>
            <a:endParaRPr lang="it-IT" sz="1800" dirty="0"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ü"/>
            </a:pPr>
            <a:r>
              <a:rPr lang="it-IT" sz="1800" dirty="0" smtClean="0">
                <a:latin typeface="Arial"/>
                <a:cs typeface="Arial"/>
              </a:rPr>
              <a:t>gli </a:t>
            </a:r>
            <a:r>
              <a:rPr lang="it-IT" sz="1800" dirty="0">
                <a:latin typeface="Arial"/>
                <a:cs typeface="Arial"/>
              </a:rPr>
              <a:t>elementi da includere  sono talvolta soggettivi e </a:t>
            </a:r>
            <a:r>
              <a:rPr lang="it-IT" sz="1800" dirty="0" smtClean="0">
                <a:latin typeface="Arial"/>
                <a:cs typeface="Arial"/>
              </a:rPr>
              <a:t>dipendono dal contesto</a:t>
            </a:r>
            <a:endParaRPr lang="it-IT" sz="1800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6" name="Segnaposto testo 2"/>
          <p:cNvSpPr txBox="1">
            <a:spLocks/>
          </p:cNvSpPr>
          <p:nvPr/>
        </p:nvSpPr>
        <p:spPr>
          <a:xfrm>
            <a:off x="628650" y="279400"/>
            <a:ext cx="7903790" cy="304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500" spc="-2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LE ANALISI DEI DATI CONTABILI PER LA VALUTAZIONE DEL MERITO CREDITIZIO </a:t>
            </a:r>
            <a:endParaRPr lang="it-IT" sz="1500" spc="-20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306000" y="836613"/>
            <a:ext cx="8457000" cy="57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altLang="it-IT" sz="3500" dirty="0" smtClean="0">
                <a:solidFill>
                  <a:srgbClr val="4D4D4D"/>
                </a:solidFill>
                <a:latin typeface="Century Gothic" panose="020B0502020202020204" pitchFamily="34" charset="0"/>
              </a:rPr>
              <a:t>POSIZIONE FINANZIARIA NETTA</a:t>
            </a:r>
          </a:p>
        </p:txBody>
      </p:sp>
      <p:sp>
        <p:nvSpPr>
          <p:cNvPr id="9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852586" y="6469447"/>
            <a:ext cx="2057400" cy="365125"/>
          </a:xfrm>
        </p:spPr>
        <p:txBody>
          <a:bodyPr/>
          <a:lstStyle/>
          <a:p>
            <a:fld id="{341EC1FB-F5DC-4712-9AFB-BB17EF98F339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egnaposto numero diapositiva 1"/>
          <p:cNvSpPr txBox="1">
            <a:spLocks/>
          </p:cNvSpPr>
          <p:nvPr/>
        </p:nvSpPr>
        <p:spPr>
          <a:xfrm>
            <a:off x="4156886" y="6556247"/>
            <a:ext cx="2376264" cy="2484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914400" eaLnBrk="1" hangingPunct="1"/>
            <a:fld id="{341EC1FB-F5DC-4712-9AFB-BB17EF98F339}" type="slidenum">
              <a:rPr lang="it-IT" sz="1000" smtClean="0">
                <a:solidFill>
                  <a:srgbClr val="4D4D4D"/>
                </a:solidFill>
                <a:ea typeface="+mn-ea"/>
                <a:cs typeface="Arial" panose="020B0604020202020204" pitchFamily="34" charset="0"/>
              </a:rPr>
              <a:pPr algn="ctr" defTabSz="914400" eaLnBrk="1" hangingPunct="1"/>
              <a:t>9</a:t>
            </a:fld>
            <a:endParaRPr lang="it-IT" sz="1000" dirty="0">
              <a:solidFill>
                <a:srgbClr val="4D4D4D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uppo 10"/>
          <p:cNvGrpSpPr>
            <a:grpSpLocks/>
          </p:cNvGrpSpPr>
          <p:nvPr/>
        </p:nvGrpSpPr>
        <p:grpSpPr bwMode="auto">
          <a:xfrm>
            <a:off x="7524331" y="276225"/>
            <a:ext cx="936101" cy="339725"/>
            <a:chOff x="7385268" y="264381"/>
            <a:chExt cx="988860" cy="337387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5268" y="264703"/>
              <a:ext cx="278121" cy="278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CasellaDiTesto 12"/>
            <p:cNvSpPr txBox="1">
              <a:spLocks noChangeArrowheads="1"/>
            </p:cNvSpPr>
            <p:nvPr/>
          </p:nvSpPr>
          <p:spPr bwMode="auto">
            <a:xfrm>
              <a:off x="7560906" y="264381"/>
              <a:ext cx="813222" cy="3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1600" dirty="0" smtClean="0">
                  <a:solidFill>
                    <a:srgbClr val="262626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p.8</a:t>
              </a:r>
              <a:endParaRPr lang="it-IT" altLang="it-IT" sz="1600" dirty="0">
                <a:solidFill>
                  <a:srgbClr val="262626"/>
                </a:solidFill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224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utekneDidactica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tekneDidactica" id="{3D8FEAC0-F5C6-44FF-A17C-0F4608259E0E}" vid="{EAEFE508-BB6F-46B5-9C63-AB032C21A5B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EutekneDidactica</Template>
  <TotalTime>1239</TotalTime>
  <Words>6291</Words>
  <Application>Microsoft Office PowerPoint</Application>
  <PresentationFormat>Presentazione su schermo (4:3)</PresentationFormat>
  <Paragraphs>1936</Paragraphs>
  <Slides>89</Slides>
  <Notes>46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89</vt:i4>
      </vt:variant>
    </vt:vector>
  </HeadingPairs>
  <TitlesOfParts>
    <vt:vector size="105" baseType="lpstr">
      <vt:lpstr>ＭＳ Ｐゴシック</vt:lpstr>
      <vt:lpstr>ＭＳ Ｐゴシック</vt:lpstr>
      <vt:lpstr>Arial</vt:lpstr>
      <vt:lpstr>Calibri</vt:lpstr>
      <vt:lpstr>Calibri Light</vt:lpstr>
      <vt:lpstr>Cambria Math</vt:lpstr>
      <vt:lpstr>Century Gothic</vt:lpstr>
      <vt:lpstr>Comic Sans MS</vt:lpstr>
      <vt:lpstr>Futura Bk BT</vt:lpstr>
      <vt:lpstr>MT Extra</vt:lpstr>
      <vt:lpstr>Symbol</vt:lpstr>
      <vt:lpstr>Tahoma</vt:lpstr>
      <vt:lpstr>Times New Roman</vt:lpstr>
      <vt:lpstr>Wingdings</vt:lpstr>
      <vt:lpstr>EutekneDidactica</vt:lpstr>
      <vt:lpstr>think-cell Slide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Laura De Troia</dc:creator>
  <cp:lastModifiedBy>Rosy</cp:lastModifiedBy>
  <cp:revision>340</cp:revision>
  <cp:lastPrinted>2019-06-11T12:36:44Z</cp:lastPrinted>
  <dcterms:created xsi:type="dcterms:W3CDTF">2016-12-02T16:17:53Z</dcterms:created>
  <dcterms:modified xsi:type="dcterms:W3CDTF">2019-06-13T13:20:52Z</dcterms:modified>
</cp:coreProperties>
</file>