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7"/>
  </p:notesMasterIdLst>
  <p:sldIdLst>
    <p:sldId id="899" r:id="rId2"/>
    <p:sldId id="520" r:id="rId3"/>
    <p:sldId id="458" r:id="rId4"/>
    <p:sldId id="461" r:id="rId5"/>
    <p:sldId id="462" r:id="rId6"/>
    <p:sldId id="521" r:id="rId7"/>
    <p:sldId id="464" r:id="rId8"/>
    <p:sldId id="465" r:id="rId9"/>
    <p:sldId id="473" r:id="rId10"/>
    <p:sldId id="475" r:id="rId11"/>
    <p:sldId id="498" r:id="rId12"/>
    <p:sldId id="502" r:id="rId13"/>
    <p:sldId id="900" r:id="rId14"/>
    <p:sldId id="503" r:id="rId15"/>
    <p:sldId id="901" r:id="rId16"/>
    <p:sldId id="489" r:id="rId17"/>
    <p:sldId id="956" r:id="rId18"/>
    <p:sldId id="1186" r:id="rId19"/>
    <p:sldId id="659" r:id="rId20"/>
    <p:sldId id="631" r:id="rId21"/>
    <p:sldId id="621" r:id="rId22"/>
    <p:sldId id="636" r:id="rId23"/>
    <p:sldId id="620" r:id="rId24"/>
    <p:sldId id="656" r:id="rId25"/>
    <p:sldId id="807" r:id="rId26"/>
    <p:sldId id="871" r:id="rId27"/>
    <p:sldId id="873" r:id="rId28"/>
    <p:sldId id="875" r:id="rId29"/>
    <p:sldId id="746" r:id="rId30"/>
    <p:sldId id="848" r:id="rId31"/>
    <p:sldId id="849" r:id="rId32"/>
    <p:sldId id="851" r:id="rId33"/>
    <p:sldId id="902" r:id="rId34"/>
    <p:sldId id="884" r:id="rId35"/>
    <p:sldId id="1185" r:id="rId36"/>
    <p:sldId id="937" r:id="rId37"/>
    <p:sldId id="566" r:id="rId38"/>
    <p:sldId id="572" r:id="rId39"/>
    <p:sldId id="573" r:id="rId40"/>
    <p:sldId id="940" r:id="rId41"/>
    <p:sldId id="941" r:id="rId42"/>
    <p:sldId id="945" r:id="rId43"/>
    <p:sldId id="949" r:id="rId44"/>
    <p:sldId id="951" r:id="rId45"/>
    <p:sldId id="953" r:id="rId46"/>
    <p:sldId id="954" r:id="rId47"/>
    <p:sldId id="955" r:id="rId48"/>
    <p:sldId id="958" r:id="rId49"/>
    <p:sldId id="942" r:id="rId50"/>
    <p:sldId id="944" r:id="rId51"/>
    <p:sldId id="957" r:id="rId52"/>
    <p:sldId id="1184" r:id="rId53"/>
    <p:sldId id="580" r:id="rId54"/>
    <p:sldId id="581" r:id="rId55"/>
    <p:sldId id="582" r:id="rId56"/>
    <p:sldId id="587" r:id="rId57"/>
    <p:sldId id="588" r:id="rId58"/>
    <p:sldId id="589" r:id="rId59"/>
    <p:sldId id="590" r:id="rId60"/>
    <p:sldId id="592" r:id="rId61"/>
    <p:sldId id="593" r:id="rId62"/>
    <p:sldId id="1067" r:id="rId63"/>
    <p:sldId id="1110" r:id="rId64"/>
    <p:sldId id="1111" r:id="rId65"/>
    <p:sldId id="1112" r:id="rId66"/>
    <p:sldId id="1113" r:id="rId67"/>
    <p:sldId id="1114" r:id="rId68"/>
    <p:sldId id="1115" r:id="rId69"/>
    <p:sldId id="1117" r:id="rId70"/>
    <p:sldId id="1098" r:id="rId71"/>
    <p:sldId id="1118" r:id="rId72"/>
    <p:sldId id="1119" r:id="rId73"/>
    <p:sldId id="1120" r:id="rId74"/>
    <p:sldId id="1035" r:id="rId75"/>
    <p:sldId id="1143" r:id="rId76"/>
    <p:sldId id="1144" r:id="rId77"/>
    <p:sldId id="1040" r:id="rId78"/>
    <p:sldId id="1145" r:id="rId79"/>
    <p:sldId id="1149" r:id="rId80"/>
    <p:sldId id="1150" r:id="rId81"/>
    <p:sldId id="1054" r:id="rId82"/>
    <p:sldId id="1151" r:id="rId83"/>
    <p:sldId id="1183" r:id="rId84"/>
    <p:sldId id="1156" r:id="rId85"/>
    <p:sldId id="1176" r:id="rId86"/>
    <p:sldId id="1157" r:id="rId87"/>
    <p:sldId id="1158" r:id="rId88"/>
    <p:sldId id="1159" r:id="rId89"/>
    <p:sldId id="1171" r:id="rId90"/>
    <p:sldId id="1172" r:id="rId91"/>
    <p:sldId id="1173" r:id="rId92"/>
    <p:sldId id="1174" r:id="rId93"/>
    <p:sldId id="1175" r:id="rId94"/>
    <p:sldId id="1177" r:id="rId95"/>
    <p:sldId id="1178" r:id="rId9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a Calegaro" initials="M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8" d="100"/>
          <a:sy n="108" d="100"/>
        </p:scale>
        <p:origin x="108" y="120"/>
      </p:cViewPr>
      <p:guideLst/>
    </p:cSldViewPr>
  </p:slideViewPr>
  <p:notesTextViewPr>
    <p:cViewPr>
      <p:scale>
        <a:sx n="1" d="1"/>
        <a:sy n="1" d="1"/>
      </p:scale>
      <p:origin x="0" y="0"/>
    </p:cViewPr>
  </p:notesTextViewPr>
  <p:notesViewPr>
    <p:cSldViewPr snapToGrid="0">
      <p:cViewPr varScale="1">
        <p:scale>
          <a:sx n="70" d="100"/>
          <a:sy n="70" d="100"/>
        </p:scale>
        <p:origin x="3240"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8F1AE-4522-4CFD-8C35-FDBA2B42A999}" type="datetimeFigureOut">
              <a:rPr lang="it-IT" smtClean="0"/>
              <a:t>17/06/2019</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64A7E4-C929-43B6-B3A4-D72D633D8841}" type="slidenum">
              <a:rPr lang="it-IT" smtClean="0"/>
              <a:t>‹N›</a:t>
            </a:fld>
            <a:endParaRPr lang="it-IT"/>
          </a:p>
        </p:txBody>
      </p:sp>
    </p:spTree>
    <p:extLst>
      <p:ext uri="{BB962C8B-B14F-4D97-AF65-F5344CB8AC3E}">
        <p14:creationId xmlns:p14="http://schemas.microsoft.com/office/powerpoint/2010/main" val="2965484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immagine diapositiva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it-IT" altLang="it-IT" dirty="0"/>
          </a:p>
        </p:txBody>
      </p:sp>
      <p:sp>
        <p:nvSpPr>
          <p:cNvPr id="37892" name="Segnaposto numero diapositiva 3"/>
          <p:cNvSpPr>
            <a:spLocks noGrp="1"/>
          </p:cNvSpPr>
          <p:nvPr>
            <p:ph type="sldNum" sz="quarter" idx="5"/>
          </p:nvPr>
        </p:nvSpPr>
        <p:spPr/>
        <p:txBody>
          <a:bodyPr/>
          <a:lstStyle/>
          <a:p>
            <a:pPr>
              <a:defRPr/>
            </a:pPr>
            <a:fld id="{BCEC0705-0F9F-445C-86E3-53774D4B77DB}" type="slidenum">
              <a:rPr lang="it-IT" altLang="it-IT"/>
              <a:t>3</a:t>
            </a:fld>
            <a:endParaRPr lang="it-IT" altLang="it-IT" dirty="0"/>
          </a:p>
        </p:txBody>
      </p:sp>
    </p:spTree>
    <p:extLst>
      <p:ext uri="{BB962C8B-B14F-4D97-AF65-F5344CB8AC3E}">
        <p14:creationId xmlns:p14="http://schemas.microsoft.com/office/powerpoint/2010/main" val="1661752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086FC8DB-2BCC-4FA9-AE55-ACDB016A631B}" type="slidenum">
              <a:rPr lang="it-IT" smtClean="0"/>
              <a:t>13</a:t>
            </a:fld>
            <a:endParaRPr lang="it-IT" dirty="0"/>
          </a:p>
        </p:txBody>
      </p:sp>
    </p:spTree>
    <p:extLst>
      <p:ext uri="{BB962C8B-B14F-4D97-AF65-F5344CB8AC3E}">
        <p14:creationId xmlns:p14="http://schemas.microsoft.com/office/powerpoint/2010/main" val="1422136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p:sp>
      <p:sp>
        <p:nvSpPr>
          <p:cNvPr id="54275"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t>14</a:t>
            </a:fld>
            <a:endParaRPr lang="it-IT" altLang="it-IT">
              <a:solidFill>
                <a:srgbClr val="000000"/>
              </a:solidFill>
            </a:endParaRPr>
          </a:p>
        </p:txBody>
      </p:sp>
    </p:spTree>
    <p:extLst>
      <p:ext uri="{BB962C8B-B14F-4D97-AF65-F5344CB8AC3E}">
        <p14:creationId xmlns:p14="http://schemas.microsoft.com/office/powerpoint/2010/main" val="1276149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086FC8DB-2BCC-4FA9-AE55-ACDB016A631B}" type="slidenum">
              <a:rPr lang="it-IT" smtClean="0"/>
              <a:t>15</a:t>
            </a:fld>
            <a:endParaRPr lang="it-IT" dirty="0"/>
          </a:p>
        </p:txBody>
      </p:sp>
    </p:spTree>
    <p:extLst>
      <p:ext uri="{BB962C8B-B14F-4D97-AF65-F5344CB8AC3E}">
        <p14:creationId xmlns:p14="http://schemas.microsoft.com/office/powerpoint/2010/main" val="2561582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immagine diapositiva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it-IT" altLang="it-IT" dirty="0"/>
          </a:p>
        </p:txBody>
      </p:sp>
      <p:sp>
        <p:nvSpPr>
          <p:cNvPr id="37892" name="Segnaposto numero diapositiva 3"/>
          <p:cNvSpPr>
            <a:spLocks noGrp="1"/>
          </p:cNvSpPr>
          <p:nvPr>
            <p:ph type="sldNum" sz="quarter" idx="5"/>
          </p:nvPr>
        </p:nvSpPr>
        <p:spPr/>
        <p:txBody>
          <a:bodyPr/>
          <a:lstStyle/>
          <a:p>
            <a:pPr>
              <a:defRPr/>
            </a:pPr>
            <a:fld id="{BCEC0705-0F9F-445C-86E3-53774D4B77DB}" type="slidenum">
              <a:rPr lang="it-IT" altLang="it-IT"/>
              <a:t>16</a:t>
            </a:fld>
            <a:endParaRPr lang="it-IT" altLang="it-IT" dirty="0"/>
          </a:p>
        </p:txBody>
      </p:sp>
    </p:spTree>
    <p:extLst>
      <p:ext uri="{BB962C8B-B14F-4D97-AF65-F5344CB8AC3E}">
        <p14:creationId xmlns:p14="http://schemas.microsoft.com/office/powerpoint/2010/main" val="3855224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immagine diapositiva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it-IT" altLang="it-IT" dirty="0"/>
          </a:p>
        </p:txBody>
      </p:sp>
      <p:sp>
        <p:nvSpPr>
          <p:cNvPr id="37892" name="Segnaposto numero diapositiva 3"/>
          <p:cNvSpPr>
            <a:spLocks noGrp="1"/>
          </p:cNvSpPr>
          <p:nvPr>
            <p:ph type="sldNum" sz="quarter" idx="5"/>
          </p:nvPr>
        </p:nvSpPr>
        <p:spPr/>
        <p:txBody>
          <a:bodyPr/>
          <a:lstStyle/>
          <a:p>
            <a:pPr>
              <a:defRPr/>
            </a:pPr>
            <a:fld id="{BCEC0705-0F9F-445C-86E3-53774D4B77DB}" type="slidenum">
              <a:rPr lang="it-IT" altLang="it-IT"/>
              <a:t>18</a:t>
            </a:fld>
            <a:endParaRPr lang="it-IT" altLang="it-IT" dirty="0"/>
          </a:p>
        </p:txBody>
      </p:sp>
    </p:spTree>
    <p:extLst>
      <p:ext uri="{BB962C8B-B14F-4D97-AF65-F5344CB8AC3E}">
        <p14:creationId xmlns:p14="http://schemas.microsoft.com/office/powerpoint/2010/main" val="3321475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p:sp>
      <p:sp>
        <p:nvSpPr>
          <p:cNvPr id="54275"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t>20</a:t>
            </a:fld>
            <a:endParaRPr lang="it-IT" altLang="it-IT">
              <a:solidFill>
                <a:srgbClr val="000000"/>
              </a:solidFill>
            </a:endParaRPr>
          </a:p>
        </p:txBody>
      </p:sp>
    </p:spTree>
    <p:extLst>
      <p:ext uri="{BB962C8B-B14F-4D97-AF65-F5344CB8AC3E}">
        <p14:creationId xmlns:p14="http://schemas.microsoft.com/office/powerpoint/2010/main" val="1134477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p:sp>
      <p:sp>
        <p:nvSpPr>
          <p:cNvPr id="32771"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Nella banda in alto a destra viene riportato il titolo del paragrafo a cui l’argomento si riferisce: carattere CALIBRI misura 24</a:t>
            </a:r>
          </a:p>
          <a:p>
            <a:r>
              <a:rPr lang="it-IT" altLang="it-IT" dirty="0">
                <a:latin typeface="Arial" panose="020B0604020202020204" pitchFamily="34" charset="0"/>
              </a:rPr>
              <a:t>(per avere la scritta inserita nella medesima posizione tra una slide e l’atra è sufficiente fare copia in colla)</a:t>
            </a:r>
          </a:p>
          <a:p>
            <a:r>
              <a:rPr lang="it-IT" altLang="it-IT" dirty="0">
                <a:latin typeface="Arial" panose="020B0604020202020204" pitchFamily="34" charset="0"/>
              </a:rPr>
              <a:t>Medesima cosa vale per la dicitura pag. (CALIBRI 24)</a:t>
            </a:r>
          </a:p>
          <a:p>
            <a:r>
              <a:rPr lang="it-IT" altLang="it-IT" dirty="0">
                <a:latin typeface="Arial" panose="020B0604020202020204" pitchFamily="34" charset="0"/>
              </a:rPr>
              <a:t>Il titolo della slide deve essere inserito in una propria casella di testo, carattere CALIBRI misura 32.</a:t>
            </a:r>
          </a:p>
          <a:p>
            <a:r>
              <a:rPr lang="it-IT" altLang="it-IT" dirty="0">
                <a:latin typeface="Arial" panose="020B0604020202020204" pitchFamily="34" charset="0"/>
              </a:rPr>
              <a:t>Il contenuto della slide deve essere schematizzato il più possibile, creando caselle di testo, come in questa slide.</a:t>
            </a:r>
          </a:p>
          <a:p>
            <a:r>
              <a:rPr lang="it-IT" altLang="it-IT" dirty="0">
                <a:latin typeface="Arial" panose="020B0604020202020204" pitchFamily="34" charset="0"/>
              </a:rPr>
              <a:t>Per rendere l’immagine più piacevole  possibile inserire ombreggiature, riflessi o simili attraverso il pulsante EFFETTI FORMA che trovate a destra della barra degli strumenti in HOME. (selezionate la forma e cliccate su effetti forma)</a:t>
            </a:r>
          </a:p>
          <a:p>
            <a:r>
              <a:rPr lang="it-IT" altLang="it-IT" dirty="0">
                <a:latin typeface="Arial" panose="020B0604020202020204" pitchFamily="34" charset="0"/>
              </a:rPr>
              <a:t>Cerchiamo di utilizzare colori sobri come il grigio in tutte le sue sfumature o il bianco (evitiamo colori eccessivi come il verde, arancio o giallo)</a:t>
            </a:r>
          </a:p>
        </p:txBody>
      </p:sp>
      <p:sp>
        <p:nvSpPr>
          <p:cNvPr id="32772"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44EAC8-5E23-4950-9ACD-1E0F8F9CAA10}" type="slidenum">
              <a:rPr lang="it-IT" altLang="it-IT" smtClean="0">
                <a:solidFill>
                  <a:srgbClr val="000000"/>
                </a:solidFill>
              </a:rPr>
              <a:t>21</a:t>
            </a:fld>
            <a:endParaRPr lang="it-IT" altLang="it-IT">
              <a:solidFill>
                <a:srgbClr val="000000"/>
              </a:solidFill>
            </a:endParaRPr>
          </a:p>
        </p:txBody>
      </p:sp>
    </p:spTree>
    <p:extLst>
      <p:ext uri="{BB962C8B-B14F-4D97-AF65-F5344CB8AC3E}">
        <p14:creationId xmlns:p14="http://schemas.microsoft.com/office/powerpoint/2010/main" val="164393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p:sp>
      <p:sp>
        <p:nvSpPr>
          <p:cNvPr id="32771"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Nella banda in alto a destra viene riportato il titolo del paragrafo a cui l’argomento si riferisce: carattere CALIBRI misura 24</a:t>
            </a:r>
          </a:p>
          <a:p>
            <a:r>
              <a:rPr lang="it-IT" altLang="it-IT" dirty="0">
                <a:latin typeface="Arial" panose="020B0604020202020204" pitchFamily="34" charset="0"/>
              </a:rPr>
              <a:t>(per avere la scritta inserita nella medesima posizione tra una slide e l’atra è sufficiente fare copia in colla)</a:t>
            </a:r>
          </a:p>
          <a:p>
            <a:r>
              <a:rPr lang="it-IT" altLang="it-IT" dirty="0">
                <a:latin typeface="Arial" panose="020B0604020202020204" pitchFamily="34" charset="0"/>
              </a:rPr>
              <a:t>Medesima cosa vale per la dicitura pag. (CALIBRI 24)</a:t>
            </a:r>
          </a:p>
          <a:p>
            <a:r>
              <a:rPr lang="it-IT" altLang="it-IT" dirty="0">
                <a:latin typeface="Arial" panose="020B0604020202020204" pitchFamily="34" charset="0"/>
              </a:rPr>
              <a:t>Il titolo della slide deve essere inserito in una propria casella di testo, carattere CALIBRI misura 32.</a:t>
            </a:r>
          </a:p>
          <a:p>
            <a:r>
              <a:rPr lang="it-IT" altLang="it-IT" dirty="0">
                <a:latin typeface="Arial" panose="020B0604020202020204" pitchFamily="34" charset="0"/>
              </a:rPr>
              <a:t>Il contenuto della slide deve essere schematizzato il più possibile, creando caselle di testo, come in questa slide.</a:t>
            </a:r>
          </a:p>
          <a:p>
            <a:r>
              <a:rPr lang="it-IT" altLang="it-IT" dirty="0">
                <a:latin typeface="Arial" panose="020B0604020202020204" pitchFamily="34" charset="0"/>
              </a:rPr>
              <a:t>Per rendere l’immagine più piacevole  possibile inserire ombreggiature, riflessi o simili attraverso il pulsante EFFETTI FORMA che trovate a destra della barra degli strumenti in HOME. (selezionate la forma e cliccate su effetti forma)</a:t>
            </a:r>
          </a:p>
          <a:p>
            <a:r>
              <a:rPr lang="it-IT" altLang="it-IT" dirty="0">
                <a:latin typeface="Arial" panose="020B0604020202020204" pitchFamily="34" charset="0"/>
              </a:rPr>
              <a:t>Cerchiamo di utilizzare colori sobri come il grigio in tutte le sue sfumature o il bianco (evitiamo colori eccessivi come il verde, arancio o giallo)</a:t>
            </a:r>
          </a:p>
        </p:txBody>
      </p:sp>
      <p:sp>
        <p:nvSpPr>
          <p:cNvPr id="32772"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44EAC8-5E23-4950-9ACD-1E0F8F9CAA10}" type="slidenum">
              <a:rPr lang="it-IT" altLang="it-IT" smtClean="0">
                <a:solidFill>
                  <a:srgbClr val="000000"/>
                </a:solidFill>
              </a:rPr>
              <a:t>23</a:t>
            </a:fld>
            <a:endParaRPr lang="it-IT" altLang="it-IT">
              <a:solidFill>
                <a:srgbClr val="000000"/>
              </a:solidFill>
            </a:endParaRPr>
          </a:p>
        </p:txBody>
      </p:sp>
    </p:spTree>
    <p:extLst>
      <p:ext uri="{BB962C8B-B14F-4D97-AF65-F5344CB8AC3E}">
        <p14:creationId xmlns:p14="http://schemas.microsoft.com/office/powerpoint/2010/main" val="2397814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p:sp>
      <p:sp>
        <p:nvSpPr>
          <p:cNvPr id="54275"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t>26</a:t>
            </a:fld>
            <a:endParaRPr lang="it-IT" altLang="it-IT">
              <a:solidFill>
                <a:srgbClr val="000000"/>
              </a:solidFill>
            </a:endParaRPr>
          </a:p>
        </p:txBody>
      </p:sp>
    </p:spTree>
    <p:extLst>
      <p:ext uri="{BB962C8B-B14F-4D97-AF65-F5344CB8AC3E}">
        <p14:creationId xmlns:p14="http://schemas.microsoft.com/office/powerpoint/2010/main" val="2018133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p:sp>
      <p:sp>
        <p:nvSpPr>
          <p:cNvPr id="54275"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t>27</a:t>
            </a:fld>
            <a:endParaRPr lang="it-IT" altLang="it-IT">
              <a:solidFill>
                <a:srgbClr val="000000"/>
              </a:solidFill>
            </a:endParaRPr>
          </a:p>
        </p:txBody>
      </p:sp>
    </p:spTree>
    <p:extLst>
      <p:ext uri="{BB962C8B-B14F-4D97-AF65-F5344CB8AC3E}">
        <p14:creationId xmlns:p14="http://schemas.microsoft.com/office/powerpoint/2010/main" val="3992315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p:sp>
      <p:sp>
        <p:nvSpPr>
          <p:cNvPr id="54275"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t>5</a:t>
            </a:fld>
            <a:endParaRPr lang="it-IT" altLang="it-IT">
              <a:solidFill>
                <a:srgbClr val="000000"/>
              </a:solidFill>
            </a:endParaRPr>
          </a:p>
        </p:txBody>
      </p:sp>
    </p:spTree>
    <p:extLst>
      <p:ext uri="{BB962C8B-B14F-4D97-AF65-F5344CB8AC3E}">
        <p14:creationId xmlns:p14="http://schemas.microsoft.com/office/powerpoint/2010/main" val="2619252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p:sp>
      <p:sp>
        <p:nvSpPr>
          <p:cNvPr id="54275"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t>28</a:t>
            </a:fld>
            <a:endParaRPr lang="it-IT" altLang="it-IT">
              <a:solidFill>
                <a:srgbClr val="000000"/>
              </a:solidFill>
            </a:endParaRPr>
          </a:p>
        </p:txBody>
      </p:sp>
    </p:spTree>
    <p:extLst>
      <p:ext uri="{BB962C8B-B14F-4D97-AF65-F5344CB8AC3E}">
        <p14:creationId xmlns:p14="http://schemas.microsoft.com/office/powerpoint/2010/main" val="1169470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p:sp>
      <p:sp>
        <p:nvSpPr>
          <p:cNvPr id="54275"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t>29</a:t>
            </a:fld>
            <a:endParaRPr lang="it-IT" altLang="it-IT">
              <a:solidFill>
                <a:srgbClr val="000000"/>
              </a:solidFill>
            </a:endParaRPr>
          </a:p>
        </p:txBody>
      </p:sp>
    </p:spTree>
    <p:extLst>
      <p:ext uri="{BB962C8B-B14F-4D97-AF65-F5344CB8AC3E}">
        <p14:creationId xmlns:p14="http://schemas.microsoft.com/office/powerpoint/2010/main" val="2699758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p:sp>
      <p:sp>
        <p:nvSpPr>
          <p:cNvPr id="54275"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defRPr/>
            </a:pPr>
            <a:fld id="{259D947B-7371-4B8D-8DDE-0BB6B85BB29D}"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30</a:t>
            </a:fld>
            <a:endParaRPr kumimoji="0" lang="it-IT" alt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46524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p:sp>
      <p:sp>
        <p:nvSpPr>
          <p:cNvPr id="54275"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defRPr/>
            </a:pPr>
            <a:fld id="{259D947B-7371-4B8D-8DDE-0BB6B85BB29D}"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31</a:t>
            </a:fld>
            <a:endParaRPr kumimoji="0" lang="it-IT" alt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48310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p:sp>
      <p:sp>
        <p:nvSpPr>
          <p:cNvPr id="54275"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defRPr/>
            </a:pPr>
            <a:fld id="{259D947B-7371-4B8D-8DDE-0BB6B85BB29D}"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32</a:t>
            </a:fld>
            <a:endParaRPr kumimoji="0" lang="it-IT" alt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7770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p:sp>
      <p:sp>
        <p:nvSpPr>
          <p:cNvPr id="54275"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defRPr/>
            </a:pPr>
            <a:fld id="{259D947B-7371-4B8D-8DDE-0BB6B85BB29D}"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33</a:t>
            </a:fld>
            <a:endParaRPr kumimoji="0" lang="it-IT" alt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2637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6" rIns="91431" bIns="45716"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E4BB3654-1E09-4E54-AE25-E7ECFB4AAA9B}" type="slidenum">
              <a:rPr lang="it-IT" altLang="it-IT">
                <a:latin typeface="Arial" panose="020B0604020202020204" pitchFamily="34" charset="0"/>
              </a:rPr>
              <a:pPr algn="r" eaLnBrk="1" hangingPunct="1">
                <a:spcBef>
                  <a:spcPct val="0"/>
                </a:spcBef>
              </a:pPr>
              <a:t>37</a:t>
            </a:fld>
            <a:endParaRPr lang="it-IT" altLang="it-IT">
              <a:latin typeface="Arial" panose="020B0604020202020204" pitchFamily="34" charset="0"/>
            </a:endParaRPr>
          </a:p>
        </p:txBody>
      </p:sp>
      <p:sp>
        <p:nvSpPr>
          <p:cNvPr id="25603" name="Rectangle 2"/>
          <p:cNvSpPr>
            <a:spLocks noGrp="1" noRot="1" noChangeAspect="1" noChangeArrowheads="1" noTextEdit="1"/>
          </p:cNvSpPr>
          <p:nvPr>
            <p:ph type="sldImg"/>
          </p:nvPr>
        </p:nvSpPr>
        <p:spPr bwMode="auto">
          <a:xfrm>
            <a:off x="1004888" y="533400"/>
            <a:ext cx="4775200" cy="35814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Tree>
    <p:extLst>
      <p:ext uri="{BB962C8B-B14F-4D97-AF65-F5344CB8AC3E}">
        <p14:creationId xmlns:p14="http://schemas.microsoft.com/office/powerpoint/2010/main" val="953936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Una slide ricca di contenuti deve essere necessariamente schematizzata, non possiamo presentare slide con troppo testo.</a:t>
            </a:r>
          </a:p>
          <a:p>
            <a:r>
              <a:rPr lang="it-IT" dirty="0"/>
              <a:t>Al fine di snellire l’immagine, è necessario suddividere in più caselle di testo i contenuti.</a:t>
            </a:r>
          </a:p>
          <a:p>
            <a:r>
              <a:rPr lang="it-IT" dirty="0"/>
              <a:t>Anche in questo caso abbiamo usato colori diversi e utilizzato le frecce; qui non abbiamo inserito ombreggiature o altri effetti per non appesantire l’immagine, visto che la slide risulta già «piena». </a:t>
            </a:r>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64A7E4-C929-43B6-B3A4-D72D633D884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01100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F268800-81E9-7B4D-8706-ADFCFBFE1A97}" type="slidenum">
              <a:rPr lang="it-IT"/>
              <a:pPr/>
              <a:t>39</a:t>
            </a:fld>
            <a:endParaRPr lang="it-IT"/>
          </a:p>
        </p:txBody>
      </p:sp>
      <p:sp>
        <p:nvSpPr>
          <p:cNvPr id="38913" name="Text Box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38914" name="Text Box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it-IT"/>
          </a:p>
        </p:txBody>
      </p:sp>
    </p:spTree>
    <p:extLst>
      <p:ext uri="{BB962C8B-B14F-4D97-AF65-F5344CB8AC3E}">
        <p14:creationId xmlns:p14="http://schemas.microsoft.com/office/powerpoint/2010/main" val="37484580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p:sp>
      <p:sp>
        <p:nvSpPr>
          <p:cNvPr id="54275"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t>43</a:t>
            </a:fld>
            <a:endParaRPr lang="it-IT" altLang="it-IT">
              <a:solidFill>
                <a:srgbClr val="000000"/>
              </a:solidFill>
            </a:endParaRPr>
          </a:p>
        </p:txBody>
      </p:sp>
    </p:spTree>
    <p:extLst>
      <p:ext uri="{BB962C8B-B14F-4D97-AF65-F5344CB8AC3E}">
        <p14:creationId xmlns:p14="http://schemas.microsoft.com/office/powerpoint/2010/main" val="2914443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p:sp>
      <p:sp>
        <p:nvSpPr>
          <p:cNvPr id="54275"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t>6</a:t>
            </a:fld>
            <a:endParaRPr lang="it-IT" altLang="it-IT">
              <a:solidFill>
                <a:srgbClr val="000000"/>
              </a:solidFill>
            </a:endParaRPr>
          </a:p>
        </p:txBody>
      </p:sp>
    </p:spTree>
    <p:extLst>
      <p:ext uri="{BB962C8B-B14F-4D97-AF65-F5344CB8AC3E}">
        <p14:creationId xmlns:p14="http://schemas.microsoft.com/office/powerpoint/2010/main" val="14812431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p:sp>
      <p:sp>
        <p:nvSpPr>
          <p:cNvPr id="54275"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t>44</a:t>
            </a:fld>
            <a:endParaRPr lang="it-IT" altLang="it-IT">
              <a:solidFill>
                <a:srgbClr val="000000"/>
              </a:solidFill>
            </a:endParaRPr>
          </a:p>
        </p:txBody>
      </p:sp>
    </p:spTree>
    <p:extLst>
      <p:ext uri="{BB962C8B-B14F-4D97-AF65-F5344CB8AC3E}">
        <p14:creationId xmlns:p14="http://schemas.microsoft.com/office/powerpoint/2010/main" val="13579669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p:sp>
      <p:sp>
        <p:nvSpPr>
          <p:cNvPr id="54275"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t>45</a:t>
            </a:fld>
            <a:endParaRPr lang="it-IT" altLang="it-IT">
              <a:solidFill>
                <a:srgbClr val="000000"/>
              </a:solidFill>
            </a:endParaRPr>
          </a:p>
        </p:txBody>
      </p:sp>
    </p:spTree>
    <p:extLst>
      <p:ext uri="{BB962C8B-B14F-4D97-AF65-F5344CB8AC3E}">
        <p14:creationId xmlns:p14="http://schemas.microsoft.com/office/powerpoint/2010/main" val="2280458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egnaposto immagine diapositiva 1"/>
          <p:cNvSpPr>
            <a:spLocks noGrp="1" noRot="1" noChangeAspect="1" noTextEdit="1"/>
          </p:cNvSpPr>
          <p:nvPr>
            <p:ph type="sldImg"/>
          </p:nvPr>
        </p:nvSpPr>
        <p:spPr bwMode="auto">
          <a:noFill/>
          <a:ln>
            <a:solidFill>
              <a:srgbClr val="000000"/>
            </a:solidFill>
            <a:miter lim="800000"/>
          </a:ln>
        </p:spPr>
      </p:sp>
      <p:sp>
        <p:nvSpPr>
          <p:cNvPr id="108547" name="Segnaposto note 2"/>
          <p:cNvSpPr>
            <a:spLocks noGrp="1"/>
          </p:cNvSpPr>
          <p:nvPr>
            <p:ph type="body" idx="1"/>
          </p:nvPr>
        </p:nvSpPr>
        <p:spPr bwMode="auto">
          <a:noFill/>
        </p:spPr>
        <p:txBody>
          <a:bodyPr wrap="square" numCol="1" anchor="t" anchorCtr="0" compatLnSpc="1"/>
          <a:lstStyle/>
          <a:p>
            <a:pPr>
              <a:spcBef>
                <a:spcPct val="0"/>
              </a:spcBef>
            </a:pPr>
            <a:r>
              <a:rPr lang="it-IT"/>
              <a:t>Una slide ricca di contenuti deve essere necessariamente schematizzata, non possiamo presentare slide con troppo testo.</a:t>
            </a:r>
          </a:p>
          <a:p>
            <a:pPr>
              <a:spcBef>
                <a:spcPct val="0"/>
              </a:spcBef>
            </a:pPr>
            <a:r>
              <a:rPr lang="it-IT"/>
              <a:t>Al fine di snellire l’immagine, è necessario suddividere in più caselle di testo i contenuti.</a:t>
            </a:r>
          </a:p>
          <a:p>
            <a:pPr>
              <a:spcBef>
                <a:spcPct val="0"/>
              </a:spcBef>
            </a:pPr>
            <a:r>
              <a:rPr lang="it-IT"/>
              <a:t>Anche in questo caso abbiamo usato colori diversi e utilizzato le frecce; qui non abbiamo inserito ombreggiature o altri effetti per non appesantire l’immagine, visto che la slide risulta già «piena». </a:t>
            </a:r>
          </a:p>
        </p:txBody>
      </p:sp>
      <p:sp>
        <p:nvSpPr>
          <p:cNvPr id="108548" name="Segnaposto numero diapositiva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4EE29729-3C97-46F2-BAE7-8983FE1C7C45}" type="slidenum">
              <a:rPr lang="it-IT"/>
              <a:t>46</a:t>
            </a:fld>
            <a:endParaRPr lang="it-IT"/>
          </a:p>
        </p:txBody>
      </p:sp>
    </p:spTree>
    <p:extLst>
      <p:ext uri="{BB962C8B-B14F-4D97-AF65-F5344CB8AC3E}">
        <p14:creationId xmlns:p14="http://schemas.microsoft.com/office/powerpoint/2010/main" val="20033144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egnaposto immagine diapositiva 1"/>
          <p:cNvSpPr>
            <a:spLocks noGrp="1" noRot="1" noChangeAspect="1" noTextEdit="1"/>
          </p:cNvSpPr>
          <p:nvPr>
            <p:ph type="sldImg"/>
          </p:nvPr>
        </p:nvSpPr>
        <p:spPr bwMode="auto">
          <a:noFill/>
          <a:ln>
            <a:solidFill>
              <a:srgbClr val="000000"/>
            </a:solidFill>
            <a:miter lim="800000"/>
          </a:ln>
        </p:spPr>
      </p:sp>
      <p:sp>
        <p:nvSpPr>
          <p:cNvPr id="108547" name="Segnaposto note 2"/>
          <p:cNvSpPr>
            <a:spLocks noGrp="1"/>
          </p:cNvSpPr>
          <p:nvPr>
            <p:ph type="body" idx="1"/>
          </p:nvPr>
        </p:nvSpPr>
        <p:spPr bwMode="auto">
          <a:noFill/>
        </p:spPr>
        <p:txBody>
          <a:bodyPr wrap="square" numCol="1" anchor="t" anchorCtr="0" compatLnSpc="1"/>
          <a:lstStyle/>
          <a:p>
            <a:pPr>
              <a:spcBef>
                <a:spcPct val="0"/>
              </a:spcBef>
            </a:pPr>
            <a:r>
              <a:rPr lang="it-IT"/>
              <a:t>Una slide ricca di contenuti deve essere necessariamente schematizzata, non possiamo presentare slide con troppo testo.</a:t>
            </a:r>
          </a:p>
          <a:p>
            <a:pPr>
              <a:spcBef>
                <a:spcPct val="0"/>
              </a:spcBef>
            </a:pPr>
            <a:r>
              <a:rPr lang="it-IT"/>
              <a:t>Al fine di snellire l’immagine, è necessario suddividere in più caselle di testo i contenuti.</a:t>
            </a:r>
          </a:p>
          <a:p>
            <a:pPr>
              <a:spcBef>
                <a:spcPct val="0"/>
              </a:spcBef>
            </a:pPr>
            <a:r>
              <a:rPr lang="it-IT"/>
              <a:t>Anche in questo caso abbiamo usato colori diversi e utilizzato le frecce; qui non abbiamo inserito ombreggiature o altri effetti per non appesantire l’immagine, visto che la slide risulta già «piena». </a:t>
            </a:r>
          </a:p>
        </p:txBody>
      </p:sp>
      <p:sp>
        <p:nvSpPr>
          <p:cNvPr id="108548" name="Segnaposto numero diapositiva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4EE29729-3C97-46F2-BAE7-8983FE1C7C45}" type="slidenum">
              <a:rPr lang="it-IT"/>
              <a:t>47</a:t>
            </a:fld>
            <a:endParaRPr lang="it-IT"/>
          </a:p>
        </p:txBody>
      </p:sp>
    </p:spTree>
    <p:extLst>
      <p:ext uri="{BB962C8B-B14F-4D97-AF65-F5344CB8AC3E}">
        <p14:creationId xmlns:p14="http://schemas.microsoft.com/office/powerpoint/2010/main" val="15358993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Una slide ricca di contenuti deve essere necessariamente schematizzata, non possiamo presentare slide con troppo testo.</a:t>
            </a:r>
          </a:p>
          <a:p>
            <a:r>
              <a:rPr lang="it-IT" dirty="0"/>
              <a:t>Al fine di snellire l’immagine, è necessario suddividere in più caselle di testo i contenuti.</a:t>
            </a:r>
          </a:p>
          <a:p>
            <a:r>
              <a:rPr lang="it-IT" dirty="0"/>
              <a:t>Anche in questo caso abbiamo usato colori diversi e utilizzato le frecce; qui non abbiamo inserito ombreggiature o altri effetti per non appesantire l’immagine, visto che la slide risulta già «piena». </a:t>
            </a:r>
          </a:p>
        </p:txBody>
      </p:sp>
      <p:sp>
        <p:nvSpPr>
          <p:cNvPr id="4" name="Segnaposto numero diapositiva 3"/>
          <p:cNvSpPr>
            <a:spLocks noGrp="1"/>
          </p:cNvSpPr>
          <p:nvPr>
            <p:ph type="sldNum" sz="quarter" idx="10"/>
          </p:nvPr>
        </p:nvSpPr>
        <p:spPr/>
        <p:txBody>
          <a:bodyPr/>
          <a:lstStyle/>
          <a:p>
            <a:fld id="{BC64A7E4-C929-43B6-B3A4-D72D633D8841}" type="slidenum">
              <a:rPr lang="it-IT" smtClean="0"/>
              <a:t>49</a:t>
            </a:fld>
            <a:endParaRPr lang="it-IT"/>
          </a:p>
        </p:txBody>
      </p:sp>
    </p:spTree>
    <p:extLst>
      <p:ext uri="{BB962C8B-B14F-4D97-AF65-F5344CB8AC3E}">
        <p14:creationId xmlns:p14="http://schemas.microsoft.com/office/powerpoint/2010/main" val="4700439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p:sp>
      <p:sp>
        <p:nvSpPr>
          <p:cNvPr id="54275"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t>50</a:t>
            </a:fld>
            <a:endParaRPr lang="it-IT" altLang="it-IT">
              <a:solidFill>
                <a:srgbClr val="000000"/>
              </a:solidFill>
            </a:endParaRPr>
          </a:p>
        </p:txBody>
      </p:sp>
    </p:spTree>
    <p:extLst>
      <p:ext uri="{BB962C8B-B14F-4D97-AF65-F5344CB8AC3E}">
        <p14:creationId xmlns:p14="http://schemas.microsoft.com/office/powerpoint/2010/main" val="41514762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Nella banda in alto a destra viene riportato il titolo del paragrafo a cui l’argomento si riferisce: carattere CALIBRI misura 24</a:t>
            </a:r>
          </a:p>
          <a:p>
            <a:r>
              <a:rPr lang="it-IT" altLang="it-IT" dirty="0">
                <a:latin typeface="Arial" panose="020B0604020202020204" pitchFamily="34" charset="0"/>
              </a:rPr>
              <a:t>(per avere la scritta inserita nella medesima posizione tra una slide e l’atra è sufficiente fare copia in colla)</a:t>
            </a:r>
          </a:p>
          <a:p>
            <a:r>
              <a:rPr lang="it-IT" altLang="it-IT" dirty="0">
                <a:latin typeface="Arial" panose="020B0604020202020204" pitchFamily="34" charset="0"/>
              </a:rPr>
              <a:t>Medesima cosa vale per la dicitura pag. (CALIBRI 24)</a:t>
            </a:r>
          </a:p>
          <a:p>
            <a:r>
              <a:rPr lang="it-IT" altLang="it-IT" dirty="0">
                <a:latin typeface="Arial" panose="020B0604020202020204" pitchFamily="34" charset="0"/>
              </a:rPr>
              <a:t>Il titolo della slide deve essere inserito in una propria casella di testo, carattere CALIBRI misura 32.</a:t>
            </a:r>
          </a:p>
          <a:p>
            <a:r>
              <a:rPr lang="it-IT" altLang="it-IT" dirty="0">
                <a:latin typeface="Arial" panose="020B0604020202020204" pitchFamily="34" charset="0"/>
              </a:rPr>
              <a:t>Il contenuto della slide deve essere schematizzato il più possibile, creando caselle di testo, come in questa slide.</a:t>
            </a:r>
          </a:p>
          <a:p>
            <a:r>
              <a:rPr lang="it-IT" altLang="it-IT" dirty="0">
                <a:latin typeface="Arial" panose="020B0604020202020204" pitchFamily="34" charset="0"/>
              </a:rPr>
              <a:t>Per rendere l’immagine più piacevole  possibile inserire ombreggiature, riflessi o simili attraverso il pulsante EFFETTI FORMA che trovate a destra della barra degli strumenti in HOME. (selezionate la forma e cliccate su effetti forma)</a:t>
            </a:r>
          </a:p>
          <a:p>
            <a:r>
              <a:rPr lang="it-IT" altLang="it-IT" dirty="0">
                <a:latin typeface="Arial" panose="020B0604020202020204" pitchFamily="34" charset="0"/>
              </a:rPr>
              <a:t>Cerchiamo di utilizzare colori sobri come il grigio in tutte le sue sfumature o il bianco (evitiamo colori eccessivi come il verde, arancio o giallo)</a:t>
            </a:r>
          </a:p>
        </p:txBody>
      </p:sp>
      <p:sp>
        <p:nvSpPr>
          <p:cNvPr id="327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A44EAC8-5E23-4950-9ACD-1E0F8F9CAA10}"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it-IT" alt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24731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Nella banda in alto a destra viene riportato il titolo del paragrafo a cui l’argomento si riferisce: carattere CALIBRI misura 24</a:t>
            </a:r>
          </a:p>
          <a:p>
            <a:r>
              <a:rPr lang="it-IT" altLang="it-IT" dirty="0">
                <a:latin typeface="Arial" panose="020B0604020202020204" pitchFamily="34" charset="0"/>
              </a:rPr>
              <a:t>(per avere la scritta inserita nella medesima posizione tra una slide e l’atra è sufficiente fare copia in colla)</a:t>
            </a:r>
          </a:p>
          <a:p>
            <a:r>
              <a:rPr lang="it-IT" altLang="it-IT" dirty="0">
                <a:latin typeface="Arial" panose="020B0604020202020204" pitchFamily="34" charset="0"/>
              </a:rPr>
              <a:t>Medesima cosa vale per la dicitura pag. (CALIBRI 24)</a:t>
            </a:r>
          </a:p>
          <a:p>
            <a:r>
              <a:rPr lang="it-IT" altLang="it-IT" dirty="0">
                <a:latin typeface="Arial" panose="020B0604020202020204" pitchFamily="34" charset="0"/>
              </a:rPr>
              <a:t>Il titolo della slide deve essere inserito in una propria casella di testo, carattere CALIBRI misura 32.</a:t>
            </a:r>
          </a:p>
          <a:p>
            <a:r>
              <a:rPr lang="it-IT" altLang="it-IT" dirty="0">
                <a:latin typeface="Arial" panose="020B0604020202020204" pitchFamily="34" charset="0"/>
              </a:rPr>
              <a:t>Il contenuto della slide deve essere schematizzato il più possibile, creando caselle di testo, come in questa slide.</a:t>
            </a:r>
          </a:p>
          <a:p>
            <a:r>
              <a:rPr lang="it-IT" altLang="it-IT" dirty="0">
                <a:latin typeface="Arial" panose="020B0604020202020204" pitchFamily="34" charset="0"/>
              </a:rPr>
              <a:t>Per rendere l’immagine più piacevole  possibile inserire ombreggiature, riflessi o simili attraverso il pulsante EFFETTI FORMA che trovate a destra della barra degli strumenti in HOME. (selezionate la forma e cliccate su effetti forma)</a:t>
            </a:r>
          </a:p>
          <a:p>
            <a:r>
              <a:rPr lang="it-IT" altLang="it-IT" dirty="0">
                <a:latin typeface="Arial" panose="020B0604020202020204" pitchFamily="34" charset="0"/>
              </a:rPr>
              <a:t>Cerchiamo di utilizzare colori sobri come il grigio in tutte le sue sfumature o il bianco (evitiamo colori eccessivi come il verde, arancio o giallo)</a:t>
            </a:r>
          </a:p>
        </p:txBody>
      </p:sp>
      <p:sp>
        <p:nvSpPr>
          <p:cNvPr id="327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44EAC8-5E23-4950-9ACD-1E0F8F9CAA10}" type="slidenum">
              <a:rPr lang="it-IT" altLang="it-IT" smtClean="0">
                <a:solidFill>
                  <a:srgbClr val="000000"/>
                </a:solidFill>
              </a:rPr>
              <a:pPr/>
              <a:t>56</a:t>
            </a:fld>
            <a:endParaRPr lang="it-IT" altLang="it-IT">
              <a:solidFill>
                <a:srgbClr val="000000"/>
              </a:solidFill>
            </a:endParaRPr>
          </a:p>
        </p:txBody>
      </p:sp>
    </p:spTree>
    <p:extLst>
      <p:ext uri="{BB962C8B-B14F-4D97-AF65-F5344CB8AC3E}">
        <p14:creationId xmlns:p14="http://schemas.microsoft.com/office/powerpoint/2010/main" val="22374478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Una slide ricca di contenuti deve essere necessariamente schematizzata, non possiamo presentare slide con troppo testo.</a:t>
            </a:r>
          </a:p>
          <a:p>
            <a:r>
              <a:rPr lang="it-IT" dirty="0"/>
              <a:t>Al fine di snellire l’immagine, è necessario suddividere in più caselle di testo i contenuti.</a:t>
            </a:r>
          </a:p>
          <a:p>
            <a:r>
              <a:rPr lang="it-IT" dirty="0"/>
              <a:t>Anche in questo caso abbiamo usato colori diversi e utilizzato le frecce; qui non abbiamo inserito ombreggiature o altri effetti per non appesantire l’immagine, visto che la slide risulta già «piena». </a:t>
            </a:r>
          </a:p>
        </p:txBody>
      </p:sp>
      <p:sp>
        <p:nvSpPr>
          <p:cNvPr id="4" name="Segnaposto numero diapositiva 3"/>
          <p:cNvSpPr>
            <a:spLocks noGrp="1"/>
          </p:cNvSpPr>
          <p:nvPr>
            <p:ph type="sldNum" sz="quarter" idx="10"/>
          </p:nvPr>
        </p:nvSpPr>
        <p:spPr/>
        <p:txBody>
          <a:bodyPr/>
          <a:lstStyle/>
          <a:p>
            <a:fld id="{BC64A7E4-C929-43B6-B3A4-D72D633D8841}" type="slidenum">
              <a:rPr lang="it-IT" smtClean="0"/>
              <a:t>59</a:t>
            </a:fld>
            <a:endParaRPr lang="it-IT"/>
          </a:p>
        </p:txBody>
      </p:sp>
    </p:spTree>
    <p:extLst>
      <p:ext uri="{BB962C8B-B14F-4D97-AF65-F5344CB8AC3E}">
        <p14:creationId xmlns:p14="http://schemas.microsoft.com/office/powerpoint/2010/main" val="5059978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Una slide ricca di contenuti deve essere necessariamente schematizzata, non possiamo presentare slide con troppo testo.</a:t>
            </a:r>
          </a:p>
          <a:p>
            <a:r>
              <a:rPr lang="it-IT" dirty="0"/>
              <a:t>Al fine di snellire l’immagine, è necessario suddividere in più caselle di testo i contenuti.</a:t>
            </a:r>
          </a:p>
          <a:p>
            <a:r>
              <a:rPr lang="it-IT" dirty="0"/>
              <a:t>Anche in questo caso abbiamo usato colori diversi e utilizzato le frecce; qui non abbiamo inserito ombreggiature o altri effetti per non appesantire l’immagine, visto che la slide risulta già «piena». </a:t>
            </a:r>
          </a:p>
        </p:txBody>
      </p:sp>
      <p:sp>
        <p:nvSpPr>
          <p:cNvPr id="4" name="Segnaposto numero diapositiva 3"/>
          <p:cNvSpPr>
            <a:spLocks noGrp="1"/>
          </p:cNvSpPr>
          <p:nvPr>
            <p:ph type="sldNum" sz="quarter" idx="10"/>
          </p:nvPr>
        </p:nvSpPr>
        <p:spPr/>
        <p:txBody>
          <a:bodyPr/>
          <a:lstStyle/>
          <a:p>
            <a:fld id="{BC64A7E4-C929-43B6-B3A4-D72D633D8841}" type="slidenum">
              <a:rPr lang="it-IT" smtClean="0"/>
              <a:t>63</a:t>
            </a:fld>
            <a:endParaRPr lang="it-IT"/>
          </a:p>
        </p:txBody>
      </p:sp>
    </p:spTree>
    <p:extLst>
      <p:ext uri="{BB962C8B-B14F-4D97-AF65-F5344CB8AC3E}">
        <p14:creationId xmlns:p14="http://schemas.microsoft.com/office/powerpoint/2010/main" val="54215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p:sp>
      <p:sp>
        <p:nvSpPr>
          <p:cNvPr id="54275"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t>7</a:t>
            </a:fld>
            <a:endParaRPr lang="it-IT" altLang="it-IT">
              <a:solidFill>
                <a:srgbClr val="000000"/>
              </a:solidFill>
            </a:endParaRPr>
          </a:p>
        </p:txBody>
      </p:sp>
    </p:spTree>
    <p:extLst>
      <p:ext uri="{BB962C8B-B14F-4D97-AF65-F5344CB8AC3E}">
        <p14:creationId xmlns:p14="http://schemas.microsoft.com/office/powerpoint/2010/main" val="15922243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64</a:t>
            </a:fld>
            <a:endParaRPr lang="it-IT" altLang="it-IT">
              <a:solidFill>
                <a:srgbClr val="000000"/>
              </a:solidFill>
            </a:endParaRPr>
          </a:p>
        </p:txBody>
      </p:sp>
    </p:spTree>
    <p:extLst>
      <p:ext uri="{BB962C8B-B14F-4D97-AF65-F5344CB8AC3E}">
        <p14:creationId xmlns:p14="http://schemas.microsoft.com/office/powerpoint/2010/main" val="26678968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Una slide ricca di contenuti deve essere necessariamente schematizzata, non possiamo presentare slide con troppo testo.</a:t>
            </a:r>
          </a:p>
          <a:p>
            <a:r>
              <a:rPr lang="it-IT" dirty="0"/>
              <a:t>Al fine di snellire l’immagine, è necessario suddividere in più caselle di testo i contenuti.</a:t>
            </a:r>
          </a:p>
          <a:p>
            <a:r>
              <a:rPr lang="it-IT" dirty="0"/>
              <a:t>Anche in questo caso abbiamo usato colori diversi e utilizzato le frecce; qui non abbiamo inserito ombreggiature o altri effetti per non appesantire l’immagine, visto che la slide risulta già «piena». </a:t>
            </a:r>
          </a:p>
        </p:txBody>
      </p:sp>
      <p:sp>
        <p:nvSpPr>
          <p:cNvPr id="4" name="Segnaposto numero diapositiva 3"/>
          <p:cNvSpPr>
            <a:spLocks noGrp="1"/>
          </p:cNvSpPr>
          <p:nvPr>
            <p:ph type="sldNum" sz="quarter" idx="10"/>
          </p:nvPr>
        </p:nvSpPr>
        <p:spPr/>
        <p:txBody>
          <a:bodyPr/>
          <a:lstStyle/>
          <a:p>
            <a:fld id="{BC64A7E4-C929-43B6-B3A4-D72D633D8841}" type="slidenum">
              <a:rPr lang="it-IT" smtClean="0"/>
              <a:t>66</a:t>
            </a:fld>
            <a:endParaRPr lang="it-IT"/>
          </a:p>
        </p:txBody>
      </p:sp>
    </p:spTree>
    <p:extLst>
      <p:ext uri="{BB962C8B-B14F-4D97-AF65-F5344CB8AC3E}">
        <p14:creationId xmlns:p14="http://schemas.microsoft.com/office/powerpoint/2010/main" val="33822706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67</a:t>
            </a:fld>
            <a:endParaRPr lang="it-IT" altLang="it-IT">
              <a:solidFill>
                <a:srgbClr val="000000"/>
              </a:solidFill>
            </a:endParaRPr>
          </a:p>
        </p:txBody>
      </p:sp>
    </p:spTree>
    <p:extLst>
      <p:ext uri="{BB962C8B-B14F-4D97-AF65-F5344CB8AC3E}">
        <p14:creationId xmlns:p14="http://schemas.microsoft.com/office/powerpoint/2010/main" val="27845389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68</a:t>
            </a:fld>
            <a:endParaRPr lang="it-IT" altLang="it-IT">
              <a:solidFill>
                <a:srgbClr val="000000"/>
              </a:solidFill>
            </a:endParaRPr>
          </a:p>
        </p:txBody>
      </p:sp>
    </p:spTree>
    <p:extLst>
      <p:ext uri="{BB962C8B-B14F-4D97-AF65-F5344CB8AC3E}">
        <p14:creationId xmlns:p14="http://schemas.microsoft.com/office/powerpoint/2010/main" val="15736039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Nella banda in alto a destra viene riportato il titolo del paragrafo a cui l’argomento si riferisce: carattere CALIBRI misura 24</a:t>
            </a:r>
          </a:p>
          <a:p>
            <a:r>
              <a:rPr lang="it-IT" altLang="it-IT" dirty="0">
                <a:latin typeface="Arial" panose="020B0604020202020204" pitchFamily="34" charset="0"/>
              </a:rPr>
              <a:t>(per avere la scritta inserita nella medesima posizione tra una slide e l’atra è sufficiente fare copia in colla)</a:t>
            </a:r>
          </a:p>
          <a:p>
            <a:r>
              <a:rPr lang="it-IT" altLang="it-IT" dirty="0">
                <a:latin typeface="Arial" panose="020B0604020202020204" pitchFamily="34" charset="0"/>
              </a:rPr>
              <a:t>Medesima cosa vale per la dicitura pag. (CALIBRI 24)</a:t>
            </a:r>
          </a:p>
          <a:p>
            <a:r>
              <a:rPr lang="it-IT" altLang="it-IT" dirty="0">
                <a:latin typeface="Arial" panose="020B0604020202020204" pitchFamily="34" charset="0"/>
              </a:rPr>
              <a:t>Il titolo della slide deve essere inserito in una propria casella di testo, carattere CALIBRI misura 32.</a:t>
            </a:r>
          </a:p>
          <a:p>
            <a:r>
              <a:rPr lang="it-IT" altLang="it-IT" dirty="0">
                <a:latin typeface="Arial" panose="020B0604020202020204" pitchFamily="34" charset="0"/>
              </a:rPr>
              <a:t>Il contenuto della slide deve essere schematizzato il più possibile, creando caselle di testo, come in questa slide.</a:t>
            </a:r>
          </a:p>
          <a:p>
            <a:r>
              <a:rPr lang="it-IT" altLang="it-IT" dirty="0">
                <a:latin typeface="Arial" panose="020B0604020202020204" pitchFamily="34" charset="0"/>
              </a:rPr>
              <a:t>Per rendere l’immagine più piacevole  possibile inserire ombreggiature, riflessi o simili attraverso il pulsante EFFETTI FORMA che trovate a destra della barra degli strumenti in HOME. (selezionate la forma e cliccate su effetti forma)</a:t>
            </a:r>
          </a:p>
          <a:p>
            <a:r>
              <a:rPr lang="it-IT" altLang="it-IT" dirty="0">
                <a:latin typeface="Arial" panose="020B0604020202020204" pitchFamily="34" charset="0"/>
              </a:rPr>
              <a:t>Cerchiamo di utilizzare colori sobri come il grigio in tutte le sue sfumature o il bianco (evitiamo colori eccessivi come il verde, arancio o giallo)</a:t>
            </a:r>
          </a:p>
        </p:txBody>
      </p:sp>
      <p:sp>
        <p:nvSpPr>
          <p:cNvPr id="327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44EAC8-5E23-4950-9ACD-1E0F8F9CAA10}" type="slidenum">
              <a:rPr lang="it-IT" altLang="it-IT" smtClean="0">
                <a:solidFill>
                  <a:srgbClr val="000000"/>
                </a:solidFill>
              </a:rPr>
              <a:pPr/>
              <a:t>69</a:t>
            </a:fld>
            <a:endParaRPr lang="it-IT" altLang="it-IT">
              <a:solidFill>
                <a:srgbClr val="000000"/>
              </a:solidFill>
            </a:endParaRPr>
          </a:p>
        </p:txBody>
      </p:sp>
    </p:spTree>
    <p:extLst>
      <p:ext uri="{BB962C8B-B14F-4D97-AF65-F5344CB8AC3E}">
        <p14:creationId xmlns:p14="http://schemas.microsoft.com/office/powerpoint/2010/main" val="18999272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Una slide ricca di contenuti deve essere necessariamente schematizzata, non possiamo presentare slide con troppo testo.</a:t>
            </a:r>
          </a:p>
          <a:p>
            <a:r>
              <a:rPr lang="it-IT" dirty="0"/>
              <a:t>Al fine di snellire l’immagine, è necessario suddividere in più caselle di testo i contenuti.</a:t>
            </a:r>
          </a:p>
          <a:p>
            <a:r>
              <a:rPr lang="it-IT" dirty="0"/>
              <a:t>Anche in questo caso abbiamo usato colori diversi e utilizzato le frecce; qui non abbiamo inserito ombreggiature o altri effetti per non appesantire l’immagine, visto che la slide risulta già «piena». </a:t>
            </a:r>
          </a:p>
        </p:txBody>
      </p:sp>
      <p:sp>
        <p:nvSpPr>
          <p:cNvPr id="4" name="Segnaposto numero diapositiva 3"/>
          <p:cNvSpPr>
            <a:spLocks noGrp="1"/>
          </p:cNvSpPr>
          <p:nvPr>
            <p:ph type="sldNum" sz="quarter" idx="10"/>
          </p:nvPr>
        </p:nvSpPr>
        <p:spPr/>
        <p:txBody>
          <a:bodyPr/>
          <a:lstStyle/>
          <a:p>
            <a:fld id="{BC64A7E4-C929-43B6-B3A4-D72D633D8841}" type="slidenum">
              <a:rPr lang="it-IT" smtClean="0"/>
              <a:t>73</a:t>
            </a:fld>
            <a:endParaRPr lang="it-IT"/>
          </a:p>
        </p:txBody>
      </p:sp>
    </p:spTree>
    <p:extLst>
      <p:ext uri="{BB962C8B-B14F-4D97-AF65-F5344CB8AC3E}">
        <p14:creationId xmlns:p14="http://schemas.microsoft.com/office/powerpoint/2010/main" val="35335631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Una slide ricca di contenuti deve essere necessariamente schematizzata, non possiamo presentare slide con troppo testo.</a:t>
            </a:r>
          </a:p>
          <a:p>
            <a:r>
              <a:rPr lang="it-IT" dirty="0"/>
              <a:t>Al fine di snellire l’immagine, è necessario suddividere in più caselle di testo i contenuti.</a:t>
            </a:r>
          </a:p>
          <a:p>
            <a:r>
              <a:rPr lang="it-IT" dirty="0"/>
              <a:t>Anche in questo caso abbiamo usato colori diversi e utilizzato le frecce; qui non abbiamo inserito ombreggiature o altri effetti per non appesantire l’immagine, visto che la slide risulta già «piena». </a:t>
            </a:r>
          </a:p>
        </p:txBody>
      </p:sp>
      <p:sp>
        <p:nvSpPr>
          <p:cNvPr id="4" name="Segnaposto numero diapositiva 3"/>
          <p:cNvSpPr>
            <a:spLocks noGrp="1"/>
          </p:cNvSpPr>
          <p:nvPr>
            <p:ph type="sldNum" sz="quarter" idx="10"/>
          </p:nvPr>
        </p:nvSpPr>
        <p:spPr/>
        <p:txBody>
          <a:bodyPr/>
          <a:lstStyle/>
          <a:p>
            <a:fld id="{BC64A7E4-C929-43B6-B3A4-D72D633D8841}" type="slidenum">
              <a:rPr lang="it-IT" smtClean="0"/>
              <a:t>75</a:t>
            </a:fld>
            <a:endParaRPr lang="it-IT"/>
          </a:p>
        </p:txBody>
      </p:sp>
    </p:spTree>
    <p:extLst>
      <p:ext uri="{BB962C8B-B14F-4D97-AF65-F5344CB8AC3E}">
        <p14:creationId xmlns:p14="http://schemas.microsoft.com/office/powerpoint/2010/main" val="16407065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Una slide ricca di contenuti deve essere necessariamente schematizzata, non possiamo presentare slide con troppo testo.</a:t>
            </a:r>
          </a:p>
          <a:p>
            <a:r>
              <a:rPr lang="it-IT" dirty="0"/>
              <a:t>Al fine di snellire l’immagine, è necessario suddividere in più caselle di testo i contenuti.</a:t>
            </a:r>
          </a:p>
          <a:p>
            <a:r>
              <a:rPr lang="it-IT" dirty="0"/>
              <a:t>Anche in questo caso abbiamo usato colori diversi e utilizzato le frecce; qui non abbiamo inserito ombreggiature o altri effetti per non appesantire l’immagine, visto che la slide risulta già «piena». </a:t>
            </a:r>
          </a:p>
        </p:txBody>
      </p:sp>
      <p:sp>
        <p:nvSpPr>
          <p:cNvPr id="4" name="Segnaposto numero diapositiva 3"/>
          <p:cNvSpPr>
            <a:spLocks noGrp="1"/>
          </p:cNvSpPr>
          <p:nvPr>
            <p:ph type="sldNum" sz="quarter" idx="10"/>
          </p:nvPr>
        </p:nvSpPr>
        <p:spPr/>
        <p:txBody>
          <a:bodyPr/>
          <a:lstStyle/>
          <a:p>
            <a:fld id="{BC64A7E4-C929-43B6-B3A4-D72D633D8841}" type="slidenum">
              <a:rPr lang="it-IT" smtClean="0"/>
              <a:t>76</a:t>
            </a:fld>
            <a:endParaRPr lang="it-IT"/>
          </a:p>
        </p:txBody>
      </p:sp>
    </p:spTree>
    <p:extLst>
      <p:ext uri="{BB962C8B-B14F-4D97-AF65-F5344CB8AC3E}">
        <p14:creationId xmlns:p14="http://schemas.microsoft.com/office/powerpoint/2010/main" val="41059272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Una slide ricca di contenuti deve essere necessariamente schematizzata, non possiamo presentare slide con troppo testo.</a:t>
            </a:r>
          </a:p>
          <a:p>
            <a:r>
              <a:rPr lang="it-IT" dirty="0"/>
              <a:t>Al fine di snellire l’immagine, è necessario suddividere in più caselle di testo i contenuti.</a:t>
            </a:r>
          </a:p>
          <a:p>
            <a:r>
              <a:rPr lang="it-IT" dirty="0"/>
              <a:t>Anche in questo caso abbiamo usato colori diversi e utilizzato le frecce; qui non abbiamo inserito ombreggiature o altri effetti per non appesantire l’immagine, visto che la slide risulta già «piena». </a:t>
            </a:r>
          </a:p>
        </p:txBody>
      </p:sp>
      <p:sp>
        <p:nvSpPr>
          <p:cNvPr id="4" name="Segnaposto numero diapositiva 3"/>
          <p:cNvSpPr>
            <a:spLocks noGrp="1"/>
          </p:cNvSpPr>
          <p:nvPr>
            <p:ph type="sldNum" sz="quarter" idx="10"/>
          </p:nvPr>
        </p:nvSpPr>
        <p:spPr/>
        <p:txBody>
          <a:bodyPr/>
          <a:lstStyle/>
          <a:p>
            <a:fld id="{BC64A7E4-C929-43B6-B3A4-D72D633D8841}" type="slidenum">
              <a:rPr lang="it-IT" smtClean="0"/>
              <a:t>78</a:t>
            </a:fld>
            <a:endParaRPr lang="it-IT"/>
          </a:p>
        </p:txBody>
      </p:sp>
    </p:spTree>
    <p:extLst>
      <p:ext uri="{BB962C8B-B14F-4D97-AF65-F5344CB8AC3E}">
        <p14:creationId xmlns:p14="http://schemas.microsoft.com/office/powerpoint/2010/main" val="6548022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Nella banda in alto a destra viene riportato il titolo del paragrafo a cui l’argomento si riferisce: carattere CALIBRI misura 24</a:t>
            </a:r>
          </a:p>
          <a:p>
            <a:r>
              <a:rPr lang="it-IT" altLang="it-IT" dirty="0">
                <a:latin typeface="Arial" panose="020B0604020202020204" pitchFamily="34" charset="0"/>
              </a:rPr>
              <a:t>(per avere la scritta inserita nella medesima posizione tra una slide e l’atra è sufficiente fare copia in colla)</a:t>
            </a:r>
          </a:p>
          <a:p>
            <a:r>
              <a:rPr lang="it-IT" altLang="it-IT" dirty="0">
                <a:latin typeface="Arial" panose="020B0604020202020204" pitchFamily="34" charset="0"/>
              </a:rPr>
              <a:t>Medesima cosa vale per la dicitura pag. (CALIBRI 24)</a:t>
            </a:r>
          </a:p>
          <a:p>
            <a:r>
              <a:rPr lang="it-IT" altLang="it-IT" dirty="0">
                <a:latin typeface="Arial" panose="020B0604020202020204" pitchFamily="34" charset="0"/>
              </a:rPr>
              <a:t>Il titolo della slide deve essere inserito in una propria casella di testo, carattere CALIBRI misura 32.</a:t>
            </a:r>
          </a:p>
          <a:p>
            <a:r>
              <a:rPr lang="it-IT" altLang="it-IT" dirty="0">
                <a:latin typeface="Arial" panose="020B0604020202020204" pitchFamily="34" charset="0"/>
              </a:rPr>
              <a:t>Il contenuto della slide deve essere schematizzato il più possibile, creando caselle di testo, come in questa slide.</a:t>
            </a:r>
          </a:p>
          <a:p>
            <a:r>
              <a:rPr lang="it-IT" altLang="it-IT" dirty="0">
                <a:latin typeface="Arial" panose="020B0604020202020204" pitchFamily="34" charset="0"/>
              </a:rPr>
              <a:t>Per rendere l’immagine più piacevole  possibile inserire ombreggiature, riflessi o simili attraverso il pulsante EFFETTI FORMA che trovate a destra della barra degli strumenti in HOME. (selezionate la forma e cliccate su effetti forma)</a:t>
            </a:r>
          </a:p>
          <a:p>
            <a:r>
              <a:rPr lang="it-IT" altLang="it-IT" dirty="0">
                <a:latin typeface="Arial" panose="020B0604020202020204" pitchFamily="34" charset="0"/>
              </a:rPr>
              <a:t>Cerchiamo di utilizzare colori sobri come il grigio in tutte le sue sfumature o il bianco (evitiamo colori eccessivi come il verde, arancio o giallo)</a:t>
            </a:r>
          </a:p>
        </p:txBody>
      </p:sp>
      <p:sp>
        <p:nvSpPr>
          <p:cNvPr id="327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44EAC8-5E23-4950-9ACD-1E0F8F9CAA10}" type="slidenum">
              <a:rPr lang="it-IT" altLang="it-IT" smtClean="0">
                <a:solidFill>
                  <a:srgbClr val="000000"/>
                </a:solidFill>
              </a:rPr>
              <a:pPr/>
              <a:t>80</a:t>
            </a:fld>
            <a:endParaRPr lang="it-IT" altLang="it-IT">
              <a:solidFill>
                <a:srgbClr val="000000"/>
              </a:solidFill>
            </a:endParaRPr>
          </a:p>
        </p:txBody>
      </p:sp>
    </p:spTree>
    <p:extLst>
      <p:ext uri="{BB962C8B-B14F-4D97-AF65-F5344CB8AC3E}">
        <p14:creationId xmlns:p14="http://schemas.microsoft.com/office/powerpoint/2010/main" val="3475183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p:sp>
      <p:sp>
        <p:nvSpPr>
          <p:cNvPr id="54275"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t>8</a:t>
            </a:fld>
            <a:endParaRPr lang="it-IT" altLang="it-IT">
              <a:solidFill>
                <a:srgbClr val="000000"/>
              </a:solidFill>
            </a:endParaRPr>
          </a:p>
        </p:txBody>
      </p:sp>
    </p:spTree>
    <p:extLst>
      <p:ext uri="{BB962C8B-B14F-4D97-AF65-F5344CB8AC3E}">
        <p14:creationId xmlns:p14="http://schemas.microsoft.com/office/powerpoint/2010/main" val="27782174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6" rIns="91431" bIns="45716"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E4BB3654-1E09-4E54-AE25-E7ECFB4AAA9B}" type="slidenum">
              <a:rPr lang="it-IT" altLang="it-IT">
                <a:latin typeface="Arial" panose="020B0604020202020204" pitchFamily="34" charset="0"/>
              </a:rPr>
              <a:pPr algn="r" eaLnBrk="1" hangingPunct="1">
                <a:spcBef>
                  <a:spcPct val="0"/>
                </a:spcBef>
              </a:pPr>
              <a:t>81</a:t>
            </a:fld>
            <a:endParaRPr lang="it-IT" altLang="it-IT">
              <a:latin typeface="Arial" panose="020B0604020202020204" pitchFamily="34" charset="0"/>
            </a:endParaRPr>
          </a:p>
        </p:txBody>
      </p:sp>
      <p:sp>
        <p:nvSpPr>
          <p:cNvPr id="25603" name="Rectangle 2"/>
          <p:cNvSpPr>
            <a:spLocks noGrp="1" noRot="1" noChangeAspect="1" noChangeArrowheads="1" noTextEdit="1"/>
          </p:cNvSpPr>
          <p:nvPr>
            <p:ph type="sldImg"/>
          </p:nvPr>
        </p:nvSpPr>
        <p:spPr bwMode="auto">
          <a:xfrm>
            <a:off x="1004888" y="533400"/>
            <a:ext cx="4775200" cy="35814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Tree>
    <p:extLst>
      <p:ext uri="{BB962C8B-B14F-4D97-AF65-F5344CB8AC3E}">
        <p14:creationId xmlns:p14="http://schemas.microsoft.com/office/powerpoint/2010/main" val="25111987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82</a:t>
            </a:fld>
            <a:endParaRPr lang="it-IT" altLang="it-IT">
              <a:solidFill>
                <a:srgbClr val="000000"/>
              </a:solidFill>
            </a:endParaRPr>
          </a:p>
        </p:txBody>
      </p:sp>
    </p:spTree>
    <p:extLst>
      <p:ext uri="{BB962C8B-B14F-4D97-AF65-F5344CB8AC3E}">
        <p14:creationId xmlns:p14="http://schemas.microsoft.com/office/powerpoint/2010/main" val="11496033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Una slide ricca di contenuti deve essere necessariamente schematizzata, non possiamo presentare slide con troppo testo.</a:t>
            </a:r>
          </a:p>
          <a:p>
            <a:r>
              <a:rPr lang="it-IT" dirty="0"/>
              <a:t>Al fine di snellire l’immagine, è necessario suddividere in più caselle di testo i contenuti.</a:t>
            </a:r>
          </a:p>
          <a:p>
            <a:r>
              <a:rPr lang="it-IT" dirty="0"/>
              <a:t>Anche in questo caso abbiamo usato colori diversi e utilizzato le frecce; qui non abbiamo inserito ombreggiature o altri effetti per non appesantire l’immagine, visto che la slide risulta già «piena». </a:t>
            </a:r>
          </a:p>
        </p:txBody>
      </p:sp>
      <p:sp>
        <p:nvSpPr>
          <p:cNvPr id="4" name="Segnaposto numero diapositiva 3"/>
          <p:cNvSpPr>
            <a:spLocks noGrp="1"/>
          </p:cNvSpPr>
          <p:nvPr>
            <p:ph type="sldNum" sz="quarter" idx="10"/>
          </p:nvPr>
        </p:nvSpPr>
        <p:spPr/>
        <p:txBody>
          <a:bodyPr/>
          <a:lstStyle/>
          <a:p>
            <a:fld id="{BC64A7E4-C929-43B6-B3A4-D72D633D8841}" type="slidenum">
              <a:rPr lang="it-IT" smtClean="0"/>
              <a:t>85</a:t>
            </a:fld>
            <a:endParaRPr lang="it-IT"/>
          </a:p>
        </p:txBody>
      </p:sp>
    </p:spTree>
    <p:extLst>
      <p:ext uri="{BB962C8B-B14F-4D97-AF65-F5344CB8AC3E}">
        <p14:creationId xmlns:p14="http://schemas.microsoft.com/office/powerpoint/2010/main" val="23289234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90</a:t>
            </a:fld>
            <a:endParaRPr lang="it-IT" altLang="it-IT">
              <a:solidFill>
                <a:srgbClr val="000000"/>
              </a:solidFill>
            </a:endParaRPr>
          </a:p>
        </p:txBody>
      </p:sp>
    </p:spTree>
    <p:extLst>
      <p:ext uri="{BB962C8B-B14F-4D97-AF65-F5344CB8AC3E}">
        <p14:creationId xmlns:p14="http://schemas.microsoft.com/office/powerpoint/2010/main" val="17449762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Una slide ricca di contenuti deve essere necessariamente schematizzata, non possiamo presentare slide con troppo testo.</a:t>
            </a:r>
          </a:p>
          <a:p>
            <a:r>
              <a:rPr lang="it-IT" dirty="0"/>
              <a:t>Al fine di snellire l’immagine, è necessario suddividere in più caselle di testo i contenuti.</a:t>
            </a:r>
          </a:p>
          <a:p>
            <a:r>
              <a:rPr lang="it-IT" dirty="0"/>
              <a:t>Anche in questo caso abbiamo usato colori diversi e utilizzato le frecce; qui non abbiamo inserito ombreggiature o altri effetti per non appesantire l’immagine, visto che la slide risulta già «piena». </a:t>
            </a:r>
          </a:p>
        </p:txBody>
      </p:sp>
      <p:sp>
        <p:nvSpPr>
          <p:cNvPr id="4" name="Segnaposto numero diapositiva 3"/>
          <p:cNvSpPr>
            <a:spLocks noGrp="1"/>
          </p:cNvSpPr>
          <p:nvPr>
            <p:ph type="sldNum" sz="quarter" idx="10"/>
          </p:nvPr>
        </p:nvSpPr>
        <p:spPr/>
        <p:txBody>
          <a:bodyPr/>
          <a:lstStyle/>
          <a:p>
            <a:fld id="{BC64A7E4-C929-43B6-B3A4-D72D633D8841}" type="slidenum">
              <a:rPr lang="it-IT" smtClean="0"/>
              <a:t>94</a:t>
            </a:fld>
            <a:endParaRPr lang="it-IT"/>
          </a:p>
        </p:txBody>
      </p:sp>
    </p:spTree>
    <p:extLst>
      <p:ext uri="{BB962C8B-B14F-4D97-AF65-F5344CB8AC3E}">
        <p14:creationId xmlns:p14="http://schemas.microsoft.com/office/powerpoint/2010/main" val="33291770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Una slide ricca di contenuti deve essere necessariamente schematizzata, non possiamo presentare slide con troppo testo.</a:t>
            </a:r>
          </a:p>
          <a:p>
            <a:r>
              <a:rPr lang="it-IT" dirty="0"/>
              <a:t>Al fine di snellire l’immagine, è necessario suddividere in più caselle di testo i contenuti.</a:t>
            </a:r>
          </a:p>
          <a:p>
            <a:r>
              <a:rPr lang="it-IT" dirty="0"/>
              <a:t>Anche in questo caso abbiamo usato colori diversi e utilizzato le frecce; qui non abbiamo inserito ombreggiature o altri effetti per non appesantire l’immagine, visto che la slide risulta già «piena». </a:t>
            </a:r>
          </a:p>
        </p:txBody>
      </p:sp>
      <p:sp>
        <p:nvSpPr>
          <p:cNvPr id="4" name="Segnaposto numero diapositiva 3"/>
          <p:cNvSpPr>
            <a:spLocks noGrp="1"/>
          </p:cNvSpPr>
          <p:nvPr>
            <p:ph type="sldNum" sz="quarter" idx="10"/>
          </p:nvPr>
        </p:nvSpPr>
        <p:spPr/>
        <p:txBody>
          <a:bodyPr/>
          <a:lstStyle/>
          <a:p>
            <a:fld id="{BC64A7E4-C929-43B6-B3A4-D72D633D8841}" type="slidenum">
              <a:rPr lang="it-IT" smtClean="0"/>
              <a:t>95</a:t>
            </a:fld>
            <a:endParaRPr lang="it-IT"/>
          </a:p>
        </p:txBody>
      </p:sp>
    </p:spTree>
    <p:extLst>
      <p:ext uri="{BB962C8B-B14F-4D97-AF65-F5344CB8AC3E}">
        <p14:creationId xmlns:p14="http://schemas.microsoft.com/office/powerpoint/2010/main" val="3668953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p:sp>
      <p:sp>
        <p:nvSpPr>
          <p:cNvPr id="54275"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t>9</a:t>
            </a:fld>
            <a:endParaRPr lang="it-IT" altLang="it-IT">
              <a:solidFill>
                <a:srgbClr val="000000"/>
              </a:solidFill>
            </a:endParaRPr>
          </a:p>
        </p:txBody>
      </p:sp>
    </p:spTree>
    <p:extLst>
      <p:ext uri="{BB962C8B-B14F-4D97-AF65-F5344CB8AC3E}">
        <p14:creationId xmlns:p14="http://schemas.microsoft.com/office/powerpoint/2010/main" val="1460425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p:sp>
      <p:sp>
        <p:nvSpPr>
          <p:cNvPr id="54275"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t>10</a:t>
            </a:fld>
            <a:endParaRPr lang="it-IT" altLang="it-IT">
              <a:solidFill>
                <a:srgbClr val="000000"/>
              </a:solidFill>
            </a:endParaRPr>
          </a:p>
        </p:txBody>
      </p:sp>
    </p:spTree>
    <p:extLst>
      <p:ext uri="{BB962C8B-B14F-4D97-AF65-F5344CB8AC3E}">
        <p14:creationId xmlns:p14="http://schemas.microsoft.com/office/powerpoint/2010/main" val="3686661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086FC8DB-2BCC-4FA9-AE55-ACDB016A631B}" type="slidenum">
              <a:rPr lang="it-IT" smtClean="0"/>
              <a:t>11</a:t>
            </a:fld>
            <a:endParaRPr lang="it-IT" dirty="0"/>
          </a:p>
        </p:txBody>
      </p:sp>
    </p:spTree>
    <p:extLst>
      <p:ext uri="{BB962C8B-B14F-4D97-AF65-F5344CB8AC3E}">
        <p14:creationId xmlns:p14="http://schemas.microsoft.com/office/powerpoint/2010/main" val="2052292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p:sp>
      <p:sp>
        <p:nvSpPr>
          <p:cNvPr id="54275"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t>12</a:t>
            </a:fld>
            <a:endParaRPr lang="it-IT" altLang="it-IT">
              <a:solidFill>
                <a:srgbClr val="000000"/>
              </a:solidFill>
            </a:endParaRPr>
          </a:p>
        </p:txBody>
      </p:sp>
    </p:spTree>
    <p:extLst>
      <p:ext uri="{BB962C8B-B14F-4D97-AF65-F5344CB8AC3E}">
        <p14:creationId xmlns:p14="http://schemas.microsoft.com/office/powerpoint/2010/main" val="84977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a:t>
            </a:r>
            <a:endParaRPr lang="en-US" dirty="0"/>
          </a:p>
        </p:txBody>
      </p:sp>
      <p:sp>
        <p:nvSpPr>
          <p:cNvPr id="3" name="Subtitle 2"/>
          <p:cNvSpPr>
            <a:spLocks noGrp="1"/>
          </p:cNvSpPr>
          <p:nvPr>
            <p:ph type="subTitle" idx="1" hasCustomPrompt="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pPr>
              <a:defRPr/>
            </a:pPr>
            <a:endParaRPr lang="it-IT">
              <a:solidFill>
                <a:srgbClr val="000000"/>
              </a:solidFill>
            </a:endParaRPr>
          </a:p>
        </p:txBody>
      </p:sp>
      <p:sp>
        <p:nvSpPr>
          <p:cNvPr id="5" name="Footer Placeholder 4"/>
          <p:cNvSpPr>
            <a:spLocks noGrp="1"/>
          </p:cNvSpPr>
          <p:nvPr>
            <p:ph type="ftr" sz="quarter" idx="11"/>
          </p:nvPr>
        </p:nvSpPr>
        <p:spPr/>
        <p:txBody>
          <a:bodyPr/>
          <a:lstStyle/>
          <a:p>
            <a:pPr>
              <a:defRPr/>
            </a:pPr>
            <a:endParaRPr lang="it-IT">
              <a:solidFill>
                <a:srgbClr val="000000"/>
              </a:solidFill>
            </a:endParaRPr>
          </a:p>
        </p:txBody>
      </p:sp>
      <p:sp>
        <p:nvSpPr>
          <p:cNvPr id="6" name="Slide Number Placeholder 5"/>
          <p:cNvSpPr>
            <a:spLocks noGrp="1"/>
          </p:cNvSpPr>
          <p:nvPr>
            <p:ph type="sldNum" sz="quarter" idx="12"/>
          </p:nvPr>
        </p:nvSpPr>
        <p:spPr/>
        <p:txBody>
          <a:bodyPr/>
          <a:lstStyle/>
          <a:p>
            <a:pPr>
              <a:defRPr/>
            </a:pPr>
            <a:fld id="{D97816E9-9A2F-4703-B40E-4453E42AC2AC}" type="slidenum">
              <a:rPr lang="it-IT" altLang="it-IT" smtClean="0">
                <a:solidFill>
                  <a:srgbClr val="000000"/>
                </a:solidFill>
              </a:rPr>
              <a:t>‹N›</a:t>
            </a:fld>
            <a:endParaRPr lang="it-IT" altLang="it-IT">
              <a:solidFill>
                <a:srgbClr val="000000"/>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hasCustomPrompt="1"/>
          </p:nvPr>
        </p:nvSpPr>
        <p:spPr/>
        <p:txBody>
          <a:bodyPr vert="eaVert" lIns="45720" tIns="0" rIns="45720" bIns="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endParaRPr lang="it-IT">
              <a:solidFill>
                <a:srgbClr val="000000"/>
              </a:solidFill>
            </a:endParaRPr>
          </a:p>
        </p:txBody>
      </p:sp>
      <p:sp>
        <p:nvSpPr>
          <p:cNvPr id="5" name="Footer Placeholder 4"/>
          <p:cNvSpPr>
            <a:spLocks noGrp="1"/>
          </p:cNvSpPr>
          <p:nvPr>
            <p:ph type="ftr" sz="quarter" idx="11"/>
          </p:nvPr>
        </p:nvSpPr>
        <p:spPr/>
        <p:txBody>
          <a:bodyPr/>
          <a:lstStyle/>
          <a:p>
            <a:pPr>
              <a:defRPr/>
            </a:pPr>
            <a:endParaRPr lang="it-IT">
              <a:solidFill>
                <a:srgbClr val="000000"/>
              </a:solidFill>
            </a:endParaRPr>
          </a:p>
        </p:txBody>
      </p:sp>
      <p:sp>
        <p:nvSpPr>
          <p:cNvPr id="6" name="Slide Number Placeholder 5"/>
          <p:cNvSpPr>
            <a:spLocks noGrp="1"/>
          </p:cNvSpPr>
          <p:nvPr>
            <p:ph type="sldNum" sz="quarter" idx="12"/>
          </p:nvPr>
        </p:nvSpPr>
        <p:spPr/>
        <p:txBody>
          <a:bodyPr/>
          <a:lstStyle/>
          <a:p>
            <a:pPr>
              <a:defRPr/>
            </a:pPr>
            <a:fld id="{7AFF8328-F443-460F-8225-1062094FF252}" type="slidenum">
              <a:rPr lang="it-IT" altLang="it-IT" smtClean="0">
                <a:solidFill>
                  <a:srgbClr val="000000"/>
                </a:solidFill>
              </a:rPr>
              <a:t>‹N›</a:t>
            </a:fld>
            <a:endParaRPr lang="it-IT" altLang="it-IT">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hasCustomPrompt="1"/>
          </p:nvPr>
        </p:nvSpPr>
        <p:spPr>
          <a:xfrm>
            <a:off x="6543675" y="412302"/>
            <a:ext cx="1971675" cy="575989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hasCustomPrompt="1"/>
          </p:nvPr>
        </p:nvSpPr>
        <p:spPr>
          <a:xfrm>
            <a:off x="628650" y="412302"/>
            <a:ext cx="5800725" cy="5759898"/>
          </a:xfrm>
        </p:spPr>
        <p:txBody>
          <a:bodyPr vert="eaVert" lIns="45720" tIns="0" rIns="45720" bIns="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endParaRPr lang="it-IT">
              <a:solidFill>
                <a:srgbClr val="000000"/>
              </a:solidFill>
            </a:endParaRPr>
          </a:p>
        </p:txBody>
      </p:sp>
      <p:sp>
        <p:nvSpPr>
          <p:cNvPr id="5" name="Footer Placeholder 4"/>
          <p:cNvSpPr>
            <a:spLocks noGrp="1"/>
          </p:cNvSpPr>
          <p:nvPr>
            <p:ph type="ftr" sz="quarter" idx="11"/>
          </p:nvPr>
        </p:nvSpPr>
        <p:spPr/>
        <p:txBody>
          <a:bodyPr/>
          <a:lstStyle/>
          <a:p>
            <a:pPr>
              <a:defRPr/>
            </a:pPr>
            <a:endParaRPr lang="it-IT">
              <a:solidFill>
                <a:srgbClr val="000000"/>
              </a:solidFill>
            </a:endParaRPr>
          </a:p>
        </p:txBody>
      </p:sp>
      <p:sp>
        <p:nvSpPr>
          <p:cNvPr id="6" name="Slide Number Placeholder 5"/>
          <p:cNvSpPr>
            <a:spLocks noGrp="1"/>
          </p:cNvSpPr>
          <p:nvPr>
            <p:ph type="sldNum" sz="quarter" idx="12"/>
          </p:nvPr>
        </p:nvSpPr>
        <p:spPr/>
        <p:txBody>
          <a:bodyPr/>
          <a:lstStyle/>
          <a:p>
            <a:pPr>
              <a:defRPr/>
            </a:pPr>
            <a:fld id="{73A3BC03-1E45-4276-9686-F20FE872840C}" type="slidenum">
              <a:rPr lang="it-IT" altLang="it-IT" smtClean="0">
                <a:solidFill>
                  <a:srgbClr val="000000"/>
                </a:solidFill>
              </a:rPr>
              <a:t>‹N›</a:t>
            </a:fld>
            <a:endParaRPr lang="it-IT" altLang="it-IT">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olo e contenuto">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
        <p:nvSpPr>
          <p:cNvPr id="3" name="Segnaposto contenuto 2"/>
          <p:cNvSpPr>
            <a:spLocks noGrp="1"/>
          </p:cNvSpPr>
          <p:nvPr>
            <p:ph idx="1" hasCustomPrompt="1"/>
          </p:nvPr>
        </p:nvSpPr>
        <p:spPr>
          <a:xfrm>
            <a:off x="457200" y="1600202"/>
            <a:ext cx="8229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086AA269-6BE4-4833-BDC2-ED72B915B579}" type="slidenum">
              <a:rPr lang="it-IT" altLang="it-IT">
                <a:solidFill>
                  <a:srgbClr val="000000"/>
                </a:solidFill>
              </a:rPr>
              <a:t>‹N›</a:t>
            </a:fld>
            <a:endParaRPr lang="it-IT" altLang="it-IT">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sz="quarter" idx="1"/>
          </p:nvPr>
        </p:nvSpPr>
        <p:spPr>
          <a:xfrm>
            <a:off x="457200" y="1600200"/>
            <a:ext cx="4038600" cy="2185988"/>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8200" y="1600200"/>
            <a:ext cx="4038600" cy="2185988"/>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57200" y="3938588"/>
            <a:ext cx="4038600" cy="2187575"/>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contenuto 5"/>
          <p:cNvSpPr>
            <a:spLocks noGrp="1"/>
          </p:cNvSpPr>
          <p:nvPr>
            <p:ph sz="quarter" idx="4"/>
          </p:nvPr>
        </p:nvSpPr>
        <p:spPr>
          <a:xfrm>
            <a:off x="4648200" y="3938588"/>
            <a:ext cx="4038600" cy="2187575"/>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71"/>
          <p:cNvSpPr>
            <a:spLocks noGrp="1" noChangeArrowheads="1"/>
          </p:cNvSpPr>
          <p:nvPr>
            <p:ph type="sldNum" sz="quarter" idx="10"/>
          </p:nvPr>
        </p:nvSpPr>
        <p:spPr>
          <a:xfrm>
            <a:off x="6553200" y="6356350"/>
            <a:ext cx="2133600" cy="365125"/>
          </a:xfrm>
        </p:spPr>
        <p:txBody>
          <a:bodyPr/>
          <a:lstStyle>
            <a:lvl1pPr eaLnBrk="1" hangingPunct="1">
              <a:defRPr/>
            </a:lvl1pPr>
          </a:lstStyle>
          <a:p>
            <a:pPr>
              <a:defRPr/>
            </a:pPr>
            <a:fld id="{F908E326-E026-4E99-AA3C-A4C157F9F58A}" type="slidenum">
              <a:rPr lang="it-IT"/>
              <a:pPr>
                <a:defRPr/>
              </a:pPr>
              <a:t>‹N›</a:t>
            </a:fld>
            <a:endParaRPr lang="it-IT"/>
          </a:p>
        </p:txBody>
      </p:sp>
    </p:spTree>
    <p:extLst>
      <p:ext uri="{BB962C8B-B14F-4D97-AF65-F5344CB8AC3E}">
        <p14:creationId xmlns:p14="http://schemas.microsoft.com/office/powerpoint/2010/main" val="772165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it-IT"/>
              <a:t>Fare clic per modificare lo stile del titolo</a:t>
            </a:r>
            <a:endParaRPr lang="en-US" dirty="0"/>
          </a:p>
        </p:txBody>
      </p:sp>
      <p:sp>
        <p:nvSpPr>
          <p:cNvPr id="3" name="Content Placeholder 2"/>
          <p:cNvSpPr>
            <a:spLocks noGrp="1"/>
          </p:cNvSpPr>
          <p:nvPr>
            <p:ph idx="1" hasCustomPrompt="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endParaRPr lang="it-IT">
              <a:solidFill>
                <a:srgbClr val="000000"/>
              </a:solidFill>
            </a:endParaRPr>
          </a:p>
        </p:txBody>
      </p:sp>
      <p:sp>
        <p:nvSpPr>
          <p:cNvPr id="5" name="Footer Placeholder 4"/>
          <p:cNvSpPr>
            <a:spLocks noGrp="1"/>
          </p:cNvSpPr>
          <p:nvPr>
            <p:ph type="ftr" sz="quarter" idx="11"/>
          </p:nvPr>
        </p:nvSpPr>
        <p:spPr/>
        <p:txBody>
          <a:bodyPr/>
          <a:lstStyle/>
          <a:p>
            <a:pPr>
              <a:defRPr/>
            </a:pPr>
            <a:endParaRPr lang="it-IT">
              <a:solidFill>
                <a:srgbClr val="000000"/>
              </a:solidFill>
            </a:endParaRPr>
          </a:p>
        </p:txBody>
      </p:sp>
      <p:sp>
        <p:nvSpPr>
          <p:cNvPr id="6" name="Slide Number Placeholder 5"/>
          <p:cNvSpPr>
            <a:spLocks noGrp="1"/>
          </p:cNvSpPr>
          <p:nvPr>
            <p:ph type="sldNum" sz="quarter" idx="12"/>
          </p:nvPr>
        </p:nvSpPr>
        <p:spPr/>
        <p:txBody>
          <a:bodyPr/>
          <a:lstStyle/>
          <a:p>
            <a:pPr>
              <a:defRPr/>
            </a:pPr>
            <a:fld id="{086AA269-6BE4-4833-BDC2-ED72B915B579}" type="slidenum">
              <a:rPr lang="it-IT" altLang="it-IT" smtClean="0">
                <a:solidFill>
                  <a:srgbClr val="000000"/>
                </a:solidFill>
              </a:rPr>
              <a:t>‹N›</a:t>
            </a:fld>
            <a:endParaRPr lang="it-IT" altLang="it-IT">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a:t>
            </a:r>
            <a:endParaRPr lang="en-US" dirty="0"/>
          </a:p>
        </p:txBody>
      </p:sp>
      <p:sp>
        <p:nvSpPr>
          <p:cNvPr id="3" name="Text Placeholder 2"/>
          <p:cNvSpPr>
            <a:spLocks noGrp="1"/>
          </p:cNvSpPr>
          <p:nvPr>
            <p:ph type="body" idx="1" hasCustomPrompt="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pPr>
              <a:defRPr/>
            </a:pPr>
            <a:endParaRPr lang="it-IT">
              <a:solidFill>
                <a:srgbClr val="000000"/>
              </a:solidFill>
            </a:endParaRPr>
          </a:p>
        </p:txBody>
      </p:sp>
      <p:sp>
        <p:nvSpPr>
          <p:cNvPr id="5" name="Footer Placeholder 4"/>
          <p:cNvSpPr>
            <a:spLocks noGrp="1"/>
          </p:cNvSpPr>
          <p:nvPr>
            <p:ph type="ftr" sz="quarter" idx="11"/>
          </p:nvPr>
        </p:nvSpPr>
        <p:spPr/>
        <p:txBody>
          <a:bodyPr/>
          <a:lstStyle/>
          <a:p>
            <a:pPr>
              <a:defRPr/>
            </a:pPr>
            <a:endParaRPr lang="it-IT">
              <a:solidFill>
                <a:srgbClr val="000000"/>
              </a:solidFill>
            </a:endParaRPr>
          </a:p>
        </p:txBody>
      </p:sp>
      <p:sp>
        <p:nvSpPr>
          <p:cNvPr id="6" name="Slide Number Placeholder 5"/>
          <p:cNvSpPr>
            <a:spLocks noGrp="1"/>
          </p:cNvSpPr>
          <p:nvPr>
            <p:ph type="sldNum" sz="quarter" idx="12"/>
          </p:nvPr>
        </p:nvSpPr>
        <p:spPr/>
        <p:txBody>
          <a:bodyPr/>
          <a:lstStyle/>
          <a:p>
            <a:pPr>
              <a:defRPr/>
            </a:pPr>
            <a:fld id="{7AE644CE-6EE3-45AC-816E-859DCF8B7E50}" type="slidenum">
              <a:rPr lang="it-IT" altLang="it-IT" smtClean="0">
                <a:solidFill>
                  <a:srgbClr val="000000"/>
                </a:solidFill>
              </a:rPr>
              <a:t>‹N›</a:t>
            </a:fld>
            <a:endParaRPr lang="it-IT" altLang="it-IT">
              <a:solidFill>
                <a:srgbClr val="000000"/>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822960" y="286604"/>
            <a:ext cx="7543800" cy="1450757"/>
          </a:xfrm>
        </p:spPr>
        <p:txBody>
          <a:bodyPr/>
          <a:lstStyle/>
          <a:p>
            <a:r>
              <a:rPr lang="it-IT"/>
              <a:t>Fare clic per modificare lo stile del titolo</a:t>
            </a:r>
            <a:endParaRPr lang="en-US" dirty="0"/>
          </a:p>
        </p:txBody>
      </p:sp>
      <p:sp>
        <p:nvSpPr>
          <p:cNvPr id="3" name="Content Placeholder 2"/>
          <p:cNvSpPr>
            <a:spLocks noGrp="1"/>
          </p:cNvSpPr>
          <p:nvPr>
            <p:ph sz="half" idx="1" hasCustomPrompt="1"/>
          </p:nvPr>
        </p:nvSpPr>
        <p:spPr>
          <a:xfrm>
            <a:off x="822960" y="1845734"/>
            <a:ext cx="3703320" cy="402336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hasCustomPrompt="1"/>
          </p:nvPr>
        </p:nvSpPr>
        <p:spPr>
          <a:xfrm>
            <a:off x="4663440" y="1845735"/>
            <a:ext cx="3703320" cy="402336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pPr>
              <a:defRPr/>
            </a:pPr>
            <a:endParaRPr lang="it-IT">
              <a:solidFill>
                <a:srgbClr val="000000"/>
              </a:solidFill>
            </a:endParaRPr>
          </a:p>
        </p:txBody>
      </p:sp>
      <p:sp>
        <p:nvSpPr>
          <p:cNvPr id="6" name="Footer Placeholder 5"/>
          <p:cNvSpPr>
            <a:spLocks noGrp="1"/>
          </p:cNvSpPr>
          <p:nvPr>
            <p:ph type="ftr" sz="quarter" idx="11"/>
          </p:nvPr>
        </p:nvSpPr>
        <p:spPr/>
        <p:txBody>
          <a:bodyPr/>
          <a:lstStyle/>
          <a:p>
            <a:pPr>
              <a:defRPr/>
            </a:pPr>
            <a:endParaRPr lang="it-IT">
              <a:solidFill>
                <a:srgbClr val="000000"/>
              </a:solidFill>
            </a:endParaRPr>
          </a:p>
        </p:txBody>
      </p:sp>
      <p:sp>
        <p:nvSpPr>
          <p:cNvPr id="7" name="Slide Number Placeholder 6"/>
          <p:cNvSpPr>
            <a:spLocks noGrp="1"/>
          </p:cNvSpPr>
          <p:nvPr>
            <p:ph type="sldNum" sz="quarter" idx="12"/>
          </p:nvPr>
        </p:nvSpPr>
        <p:spPr/>
        <p:txBody>
          <a:bodyPr/>
          <a:lstStyle/>
          <a:p>
            <a:pPr>
              <a:defRPr/>
            </a:pPr>
            <a:fld id="{261C2432-2266-41B8-BB2B-D85C870E68FB}" type="slidenum">
              <a:rPr lang="it-IT" altLang="it-IT" smtClean="0">
                <a:solidFill>
                  <a:srgbClr val="000000"/>
                </a:solidFill>
              </a:rPr>
              <a:t>‹N›</a:t>
            </a:fld>
            <a:endParaRPr lang="it-IT" altLang="it-IT">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822960" y="286604"/>
            <a:ext cx="7543800" cy="1450757"/>
          </a:xfrm>
        </p:spPr>
        <p:txBody>
          <a:bodyPr/>
          <a:lstStyle/>
          <a:p>
            <a:r>
              <a:rPr lang="it-IT"/>
              <a:t>Fare clic per modificare lo stile del titolo</a:t>
            </a:r>
            <a:endParaRPr lang="en-US" dirty="0"/>
          </a:p>
        </p:txBody>
      </p:sp>
      <p:sp>
        <p:nvSpPr>
          <p:cNvPr id="3" name="Text Placeholder 2"/>
          <p:cNvSpPr>
            <a:spLocks noGrp="1"/>
          </p:cNvSpPr>
          <p:nvPr>
            <p:ph type="body" idx="1" hasCustomPrompt="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hasCustomPrompt="1"/>
          </p:nvPr>
        </p:nvSpPr>
        <p:spPr>
          <a:xfrm>
            <a:off x="822960" y="2582334"/>
            <a:ext cx="3703320" cy="33782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hasCustomPrompt="1"/>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hasCustomPrompt="1"/>
          </p:nvPr>
        </p:nvSpPr>
        <p:spPr>
          <a:xfrm>
            <a:off x="4663440" y="2582334"/>
            <a:ext cx="3703320" cy="33782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pPr>
              <a:defRPr/>
            </a:pPr>
            <a:endParaRPr lang="it-IT">
              <a:solidFill>
                <a:srgbClr val="000000"/>
              </a:solidFill>
            </a:endParaRPr>
          </a:p>
        </p:txBody>
      </p:sp>
      <p:sp>
        <p:nvSpPr>
          <p:cNvPr id="8" name="Footer Placeholder 7"/>
          <p:cNvSpPr>
            <a:spLocks noGrp="1"/>
          </p:cNvSpPr>
          <p:nvPr>
            <p:ph type="ftr" sz="quarter" idx="11"/>
          </p:nvPr>
        </p:nvSpPr>
        <p:spPr/>
        <p:txBody>
          <a:bodyPr/>
          <a:lstStyle/>
          <a:p>
            <a:pPr>
              <a:defRPr/>
            </a:pPr>
            <a:endParaRPr lang="it-IT">
              <a:solidFill>
                <a:srgbClr val="000000"/>
              </a:solidFill>
            </a:endParaRPr>
          </a:p>
        </p:txBody>
      </p:sp>
      <p:sp>
        <p:nvSpPr>
          <p:cNvPr id="9" name="Slide Number Placeholder 8"/>
          <p:cNvSpPr>
            <a:spLocks noGrp="1"/>
          </p:cNvSpPr>
          <p:nvPr>
            <p:ph type="sldNum" sz="quarter" idx="12"/>
          </p:nvPr>
        </p:nvSpPr>
        <p:spPr/>
        <p:txBody>
          <a:bodyPr/>
          <a:lstStyle/>
          <a:p>
            <a:pPr>
              <a:defRPr/>
            </a:pPr>
            <a:fld id="{D321B367-E7BD-4012-809B-7B814D51E40B}" type="slidenum">
              <a:rPr lang="it-IT" altLang="it-IT" smtClean="0">
                <a:solidFill>
                  <a:srgbClr val="000000"/>
                </a:solidFill>
              </a:rPr>
              <a:t>‹N›</a:t>
            </a:fld>
            <a:endParaRPr lang="it-IT" altLang="it-IT">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pPr>
              <a:defRPr/>
            </a:pPr>
            <a:endParaRPr lang="it-IT">
              <a:solidFill>
                <a:srgbClr val="000000"/>
              </a:solidFill>
            </a:endParaRPr>
          </a:p>
        </p:txBody>
      </p:sp>
      <p:sp>
        <p:nvSpPr>
          <p:cNvPr id="4" name="Footer Placeholder 3"/>
          <p:cNvSpPr>
            <a:spLocks noGrp="1"/>
          </p:cNvSpPr>
          <p:nvPr>
            <p:ph type="ftr" sz="quarter" idx="11"/>
          </p:nvPr>
        </p:nvSpPr>
        <p:spPr/>
        <p:txBody>
          <a:bodyPr/>
          <a:lstStyle/>
          <a:p>
            <a:pPr>
              <a:defRPr/>
            </a:pPr>
            <a:endParaRPr lang="it-IT">
              <a:solidFill>
                <a:srgbClr val="000000"/>
              </a:solidFill>
            </a:endParaRPr>
          </a:p>
        </p:txBody>
      </p:sp>
      <p:sp>
        <p:nvSpPr>
          <p:cNvPr id="5" name="Slide Number Placeholder 4"/>
          <p:cNvSpPr>
            <a:spLocks noGrp="1"/>
          </p:cNvSpPr>
          <p:nvPr>
            <p:ph type="sldNum" sz="quarter" idx="12"/>
          </p:nvPr>
        </p:nvSpPr>
        <p:spPr/>
        <p:txBody>
          <a:bodyPr/>
          <a:lstStyle/>
          <a:p>
            <a:pPr>
              <a:defRPr/>
            </a:pPr>
            <a:fld id="{CFFA23A9-A316-4D33-9666-A8B89BFD5DC9}" type="slidenum">
              <a:rPr lang="it-IT" altLang="it-IT" smtClean="0">
                <a:solidFill>
                  <a:srgbClr val="000000"/>
                </a:solidFill>
              </a:rPr>
              <a:t>‹N›</a:t>
            </a:fld>
            <a:endParaRPr lang="it-IT" altLang="it-IT">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it-IT">
              <a:solidFill>
                <a:srgbClr val="000000"/>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it-IT">
              <a:solidFill>
                <a:srgbClr val="000000"/>
              </a:solidFill>
            </a:endParaRPr>
          </a:p>
        </p:txBody>
      </p:sp>
      <p:sp>
        <p:nvSpPr>
          <p:cNvPr id="9" name="Slide Number Placeholder 8"/>
          <p:cNvSpPr>
            <a:spLocks noGrp="1"/>
          </p:cNvSpPr>
          <p:nvPr>
            <p:ph type="sldNum" sz="quarter" idx="12"/>
          </p:nvPr>
        </p:nvSpPr>
        <p:spPr/>
        <p:txBody>
          <a:bodyPr/>
          <a:lstStyle/>
          <a:p>
            <a:pPr>
              <a:defRPr/>
            </a:pPr>
            <a:fld id="{B212E531-3402-4894-B166-4F977AB96EC9}" type="slidenum">
              <a:rPr lang="it-IT" altLang="it-IT" smtClean="0">
                <a:solidFill>
                  <a:srgbClr val="000000"/>
                </a:solidFill>
              </a:rPr>
              <a:t>‹N›</a:t>
            </a:fld>
            <a:endParaRPr lang="it-IT" altLang="it-IT">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342900" y="594359"/>
            <a:ext cx="2400300" cy="2286000"/>
          </a:xfrm>
        </p:spPr>
        <p:txBody>
          <a:bodyPr anchor="b">
            <a:normAutofit/>
          </a:bodyPr>
          <a:lstStyle>
            <a:lvl1pPr>
              <a:defRPr sz="3600" b="0">
                <a:solidFill>
                  <a:srgbClr val="FFFFFF"/>
                </a:solidFill>
              </a:defRPr>
            </a:lvl1pPr>
          </a:lstStyle>
          <a:p>
            <a:r>
              <a:rPr lang="it-IT"/>
              <a:t>Fare clic per modificare lo stile del titolo</a:t>
            </a:r>
            <a:endParaRPr lang="en-US" dirty="0"/>
          </a:p>
        </p:txBody>
      </p:sp>
      <p:sp>
        <p:nvSpPr>
          <p:cNvPr id="3" name="Content Placeholder 2"/>
          <p:cNvSpPr>
            <a:spLocks noGrp="1"/>
          </p:cNvSpPr>
          <p:nvPr>
            <p:ph idx="1" hasCustomPrompt="1"/>
          </p:nvPr>
        </p:nvSpPr>
        <p:spPr>
          <a:xfrm>
            <a:off x="3600450" y="731520"/>
            <a:ext cx="4869180" cy="52578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hasCustomPrompt="1"/>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it-IT">
              <a:solidFill>
                <a:srgbClr val="000000"/>
              </a:solidFill>
            </a:endParaRP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it-IT">
              <a:solidFill>
                <a:srgbClr val="000000"/>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1FDCD5A5-3BDD-4434-A9F8-318716149FB9}" type="slidenum">
              <a:rPr lang="it-IT" altLang="it-IT" smtClean="0">
                <a:solidFill>
                  <a:srgbClr val="000000"/>
                </a:solidFill>
              </a:rPr>
              <a:t>‹N›</a:t>
            </a:fld>
            <a:endParaRPr lang="it-IT" altLang="it-IT">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822960" y="5074920"/>
            <a:ext cx="7585234" cy="822960"/>
          </a:xfrm>
        </p:spPr>
        <p:txBody>
          <a:bodyPr tIns="0" bIns="0" anchor="b">
            <a:noAutofit/>
          </a:bodyPr>
          <a:lstStyle>
            <a:lvl1pPr>
              <a:defRPr sz="3600" b="0">
                <a:solidFill>
                  <a:srgbClr val="FFFFFF"/>
                </a:solidFill>
              </a:defRPr>
            </a:lvl1pPr>
          </a:lstStyle>
          <a:p>
            <a:r>
              <a:rPr lang="it-IT"/>
              <a:t>Fare clic per modificare lo stile del titolo</a:t>
            </a:r>
            <a:endParaRPr lang="en-US" dirty="0"/>
          </a:p>
        </p:txBody>
      </p:sp>
      <p:sp>
        <p:nvSpPr>
          <p:cNvPr id="3" name="Picture Placeholder 2"/>
          <p:cNvSpPr>
            <a:spLocks noGrp="1" noChangeAspect="1"/>
          </p:cNvSpPr>
          <p:nvPr>
            <p:ph type="pic" idx="1" hasCustomPrompt="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hasCustomPrompt="1"/>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pPr>
              <a:defRPr/>
            </a:pPr>
            <a:endParaRPr lang="it-IT">
              <a:solidFill>
                <a:srgbClr val="000000"/>
              </a:solidFill>
            </a:endParaRPr>
          </a:p>
        </p:txBody>
      </p:sp>
      <p:sp>
        <p:nvSpPr>
          <p:cNvPr id="6" name="Footer Placeholder 5"/>
          <p:cNvSpPr>
            <a:spLocks noGrp="1"/>
          </p:cNvSpPr>
          <p:nvPr>
            <p:ph type="ftr" sz="quarter" idx="11"/>
          </p:nvPr>
        </p:nvSpPr>
        <p:spPr/>
        <p:txBody>
          <a:bodyPr/>
          <a:lstStyle/>
          <a:p>
            <a:pPr>
              <a:defRPr/>
            </a:pPr>
            <a:endParaRPr lang="it-IT">
              <a:solidFill>
                <a:srgbClr val="000000"/>
              </a:solidFill>
            </a:endParaRPr>
          </a:p>
        </p:txBody>
      </p:sp>
      <p:sp>
        <p:nvSpPr>
          <p:cNvPr id="7" name="Slide Number Placeholder 6"/>
          <p:cNvSpPr>
            <a:spLocks noGrp="1"/>
          </p:cNvSpPr>
          <p:nvPr>
            <p:ph type="sldNum" sz="quarter" idx="12"/>
          </p:nvPr>
        </p:nvSpPr>
        <p:spPr/>
        <p:txBody>
          <a:bodyPr/>
          <a:lstStyle/>
          <a:p>
            <a:pPr>
              <a:defRPr/>
            </a:pPr>
            <a:fld id="{215400C6-395D-432A-BEEA-2DD565895976}" type="slidenum">
              <a:rPr lang="it-IT" altLang="it-IT" smtClean="0">
                <a:solidFill>
                  <a:srgbClr val="000000"/>
                </a:solidFill>
              </a:rPr>
              <a:t>‹N›</a:t>
            </a:fld>
            <a:endParaRPr lang="it-IT" altLang="it-IT">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fontAlgn="base">
              <a:spcBef>
                <a:spcPct val="0"/>
              </a:spcBef>
              <a:spcAft>
                <a:spcPct val="0"/>
              </a:spcAft>
              <a:defRPr/>
            </a:pPr>
            <a:endParaRPr lang="it-IT">
              <a:solidFill>
                <a:srgbClr val="000000"/>
              </a:solidFill>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fontAlgn="base">
              <a:spcBef>
                <a:spcPct val="0"/>
              </a:spcBef>
              <a:spcAft>
                <a:spcPct val="0"/>
              </a:spcAft>
              <a:defRPr/>
            </a:pPr>
            <a:endParaRPr lang="it-IT">
              <a:solidFill>
                <a:srgbClr val="000000"/>
              </a:solidFill>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fontAlgn="base">
              <a:spcBef>
                <a:spcPct val="0"/>
              </a:spcBef>
              <a:spcAft>
                <a:spcPct val="0"/>
              </a:spcAft>
              <a:defRPr/>
            </a:pPr>
            <a:fld id="{1C20885E-6A2C-4D2B-9538-DF2922BC1AFC}" type="slidenum">
              <a:rPr lang="it-IT" altLang="it-IT" smtClean="0">
                <a:solidFill>
                  <a:srgbClr val="000000"/>
                </a:solidFill>
              </a:rPr>
              <a:t>‹N›</a:t>
            </a:fld>
            <a:endParaRPr lang="it-IT" altLang="it-IT">
              <a:solidFill>
                <a:srgbClr val="000000"/>
              </a:solidFill>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9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01390" y="3086434"/>
            <a:ext cx="6402998" cy="1102519"/>
          </a:xfrm>
        </p:spPr>
        <p:txBody>
          <a:bodyPr>
            <a:normAutofit/>
          </a:bodyPr>
          <a:lstStyle/>
          <a:p>
            <a:r>
              <a:rPr lang="it-IT" sz="3600" b="1" dirty="0">
                <a:latin typeface="Calibri" panose="020F0502020204030204" pitchFamily="34" charset="0"/>
              </a:rPr>
              <a:t>REDDITI 2019 </a:t>
            </a:r>
            <a:br>
              <a:rPr lang="it-IT" sz="3600" b="1" dirty="0">
                <a:latin typeface="Calibri" panose="020F0502020204030204" pitchFamily="34" charset="0"/>
              </a:rPr>
            </a:br>
            <a:endParaRPr lang="it-IT" sz="3600" b="1" dirty="0">
              <a:latin typeface="Calibri" panose="020F0502020204030204" pitchFamily="34" charset="0"/>
            </a:endParaRPr>
          </a:p>
        </p:txBody>
      </p:sp>
      <p:sp>
        <p:nvSpPr>
          <p:cNvPr id="3" name="Titolo 1">
            <a:extLst>
              <a:ext uri="{FF2B5EF4-FFF2-40B4-BE49-F238E27FC236}">
                <a16:creationId xmlns:a16="http://schemas.microsoft.com/office/drawing/2014/main" xmlns="" id="{C8821B06-CF6C-4319-8011-AE5DA19EABCD}"/>
              </a:ext>
            </a:extLst>
          </p:cNvPr>
          <p:cNvSpPr txBox="1">
            <a:spLocks/>
          </p:cNvSpPr>
          <p:nvPr/>
        </p:nvSpPr>
        <p:spPr>
          <a:xfrm>
            <a:off x="901390" y="5484884"/>
            <a:ext cx="6402998" cy="110251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r>
              <a:rPr lang="it-IT" sz="2800" b="1" dirty="0">
                <a:latin typeface="Calibri" panose="020F0502020204030204" pitchFamily="34" charset="0"/>
              </a:rPr>
              <a:t>BENEVENTO, 20 GIUGNO 2019</a:t>
            </a:r>
            <a:r>
              <a:rPr lang="it-IT" sz="3600" b="1" dirty="0">
                <a:latin typeface="Calibri" panose="020F0502020204030204" pitchFamily="34" charset="0"/>
              </a:rPr>
              <a:t/>
            </a:r>
            <a:br>
              <a:rPr lang="it-IT" sz="3600" b="1" dirty="0">
                <a:latin typeface="Calibri" panose="020F0502020204030204" pitchFamily="34" charset="0"/>
              </a:rPr>
            </a:br>
            <a:endParaRPr lang="it-IT" sz="3600" b="1" dirty="0">
              <a:latin typeface="Calibri" panose="020F0502020204030204" pitchFamily="34" charset="0"/>
            </a:endParaRPr>
          </a:p>
        </p:txBody>
      </p:sp>
    </p:spTree>
    <p:extLst>
      <p:ext uri="{BB962C8B-B14F-4D97-AF65-F5344CB8AC3E}">
        <p14:creationId xmlns:p14="http://schemas.microsoft.com/office/powerpoint/2010/main" val="1798338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olo 1"/>
          <p:cNvSpPr>
            <a:spLocks noGrp="1"/>
          </p:cNvSpPr>
          <p:nvPr>
            <p:ph type="title" idx="4294967295"/>
          </p:nvPr>
        </p:nvSpPr>
        <p:spPr>
          <a:xfrm>
            <a:off x="93991" y="1103350"/>
            <a:ext cx="6858000" cy="409575"/>
          </a:xfrm>
          <a:prstGeom prst="rect">
            <a:avLst/>
          </a:prstGeom>
        </p:spPr>
        <p:txBody>
          <a:bodyPr>
            <a:normAutofit fontScale="90000"/>
          </a:bodyPr>
          <a:lstStyle/>
          <a:p>
            <a:r>
              <a:rPr lang="it-IT" altLang="it-IT" sz="2400" b="1" dirty="0">
                <a:latin typeface="Calibri" panose="020F0502020204030204" pitchFamily="34" charset="0"/>
              </a:rPr>
              <a:t>PRESENTO DIRETTAMENTE UNA DICHIARAZIONE TARDIVA</a:t>
            </a:r>
          </a:p>
        </p:txBody>
      </p:sp>
      <p:sp>
        <p:nvSpPr>
          <p:cNvPr id="4" name="Callout con freccia in giù 3"/>
          <p:cNvSpPr/>
          <p:nvPr/>
        </p:nvSpPr>
        <p:spPr>
          <a:xfrm>
            <a:off x="1691265" y="2283578"/>
            <a:ext cx="5724525" cy="1025561"/>
          </a:xfrm>
          <a:prstGeom prst="downArrowCallout">
            <a:avLst/>
          </a:prstGeom>
          <a:solidFill>
            <a:schemeClr val="accent3">
              <a:lumMod val="65000"/>
            </a:schemeClr>
          </a:solidFill>
          <a:ln>
            <a:solidFill>
              <a:schemeClr val="tx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b="1" dirty="0">
                <a:solidFill>
                  <a:srgbClr val="FFFFFF"/>
                </a:solidFill>
                <a:latin typeface="Calibri" panose="020F0502020204030204" pitchFamily="34" charset="0"/>
              </a:rPr>
              <a:t>PRESENTATA ENTRO I 90 GIORNI SUCCESSIVI ALLA SCADENZA</a:t>
            </a:r>
          </a:p>
        </p:txBody>
      </p:sp>
      <p:sp>
        <p:nvSpPr>
          <p:cNvPr id="15" name="Rettangolo 14"/>
          <p:cNvSpPr/>
          <p:nvPr/>
        </p:nvSpPr>
        <p:spPr>
          <a:xfrm>
            <a:off x="4904486" y="4939947"/>
            <a:ext cx="2511304" cy="410865"/>
          </a:xfrm>
          <a:prstGeom prst="rect">
            <a:avLst/>
          </a:prstGeom>
          <a:solidFill>
            <a:schemeClr val="bg1"/>
          </a:solidFill>
          <a:ln>
            <a:solidFill>
              <a:schemeClr val="accent6"/>
            </a:solidFill>
          </a:ln>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b="1" dirty="0">
                <a:latin typeface="Calibri" panose="020F0502020204030204" pitchFamily="34" charset="0"/>
              </a:rPr>
              <a:t>RAVVEDIBILE A 25 €</a:t>
            </a:r>
            <a:endParaRPr lang="it-IT" dirty="0">
              <a:solidFill>
                <a:srgbClr val="000000"/>
              </a:solidFill>
              <a:latin typeface="Calibri" panose="020F0502020204030204" pitchFamily="34" charset="0"/>
            </a:endParaRPr>
          </a:p>
        </p:txBody>
      </p:sp>
      <p:sp>
        <p:nvSpPr>
          <p:cNvPr id="8" name="Rettangolo 7"/>
          <p:cNvSpPr/>
          <p:nvPr/>
        </p:nvSpPr>
        <p:spPr>
          <a:xfrm>
            <a:off x="1691265" y="3433246"/>
            <a:ext cx="2511304" cy="993176"/>
          </a:xfrm>
          <a:prstGeom prst="rect">
            <a:avLst/>
          </a:prstGeom>
          <a:solidFill>
            <a:schemeClr val="bg2">
              <a:lumMod val="40000"/>
              <a:lumOff val="60000"/>
            </a:schemeClr>
          </a:solidFill>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b="1" dirty="0">
                <a:latin typeface="Calibri" panose="020F0502020204030204" pitchFamily="34" charset="0"/>
              </a:rPr>
              <a:t>VERSAMENTI ORDINARI CON RAVVEDIMENTO</a:t>
            </a:r>
            <a:endParaRPr lang="it-IT" dirty="0">
              <a:solidFill>
                <a:srgbClr val="000000"/>
              </a:solidFill>
              <a:latin typeface="Calibri" panose="020F0502020204030204" pitchFamily="34" charset="0"/>
            </a:endParaRPr>
          </a:p>
        </p:txBody>
      </p:sp>
      <p:sp>
        <p:nvSpPr>
          <p:cNvPr id="9" name="Rettangolo 8"/>
          <p:cNvSpPr/>
          <p:nvPr/>
        </p:nvSpPr>
        <p:spPr>
          <a:xfrm>
            <a:off x="4904486" y="3433246"/>
            <a:ext cx="2511304" cy="993176"/>
          </a:xfrm>
          <a:prstGeom prst="rect">
            <a:avLst/>
          </a:prstGeom>
          <a:solidFill>
            <a:schemeClr val="bg2">
              <a:lumMod val="40000"/>
              <a:lumOff val="60000"/>
            </a:schemeClr>
          </a:solidFill>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b="1" dirty="0">
                <a:latin typeface="Calibri" panose="020F0502020204030204" pitchFamily="34" charset="0"/>
              </a:rPr>
              <a:t>DOVUTA SANZIONE FISSA DI 250 €</a:t>
            </a:r>
            <a:endParaRPr lang="it-IT" dirty="0">
              <a:solidFill>
                <a:srgbClr val="000000"/>
              </a:solidFill>
              <a:latin typeface="Calibri" panose="020F0502020204030204" pitchFamily="34" charset="0"/>
            </a:endParaRPr>
          </a:p>
        </p:txBody>
      </p:sp>
      <p:sp>
        <p:nvSpPr>
          <p:cNvPr id="10" name="Rettangolo 9"/>
          <p:cNvSpPr/>
          <p:nvPr/>
        </p:nvSpPr>
        <p:spPr>
          <a:xfrm>
            <a:off x="1691265" y="4939946"/>
            <a:ext cx="2511304" cy="410865"/>
          </a:xfrm>
          <a:prstGeom prst="rect">
            <a:avLst/>
          </a:prstGeom>
          <a:solidFill>
            <a:schemeClr val="bg1"/>
          </a:solidFill>
          <a:ln>
            <a:solidFill>
              <a:schemeClr val="accent6"/>
            </a:solidFill>
          </a:ln>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b="1" dirty="0">
                <a:latin typeface="Calibri" panose="020F0502020204030204" pitchFamily="34" charset="0"/>
              </a:rPr>
              <a:t>SANZIONE ART. 13</a:t>
            </a:r>
            <a:endParaRPr lang="it-IT" dirty="0">
              <a:solidFill>
                <a:srgbClr val="000000"/>
              </a:solidFill>
              <a:latin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half" idx="1"/>
          </p:nvPr>
        </p:nvSpPr>
        <p:spPr>
          <a:xfrm>
            <a:off x="1218473" y="2199687"/>
            <a:ext cx="6660869" cy="3305186"/>
          </a:xfrm>
          <a:ln>
            <a:noFill/>
          </a:ln>
          <a:effectLst>
            <a:outerShdw blurRad="76200" dir="13500000" sy="23000" kx="1200000" algn="br" rotWithShape="0">
              <a:prstClr val="black">
                <a:alpha val="20000"/>
              </a:prstClr>
            </a:outerShdw>
          </a:effectLst>
        </p:spPr>
        <p:txBody>
          <a:bodyPr anchor="ctr">
            <a:noAutofit/>
          </a:bodyPr>
          <a:lstStyle/>
          <a:p>
            <a:pPr marL="0" indent="0" algn="just">
              <a:spcBef>
                <a:spcPts val="0"/>
              </a:spcBef>
              <a:buNone/>
            </a:pPr>
            <a:endParaRPr lang="it-IT" sz="2400" b="1" dirty="0">
              <a:latin typeface="Calibri" panose="020F0502020204030204" pitchFamily="34" charset="0"/>
            </a:endParaRPr>
          </a:p>
          <a:p>
            <a:pPr marL="342900" indent="-342900" algn="just">
              <a:spcBef>
                <a:spcPts val="0"/>
              </a:spcBef>
              <a:buAutoNum type="arabicParenR"/>
            </a:pPr>
            <a:r>
              <a:rPr lang="it-IT" sz="2400" b="1" dirty="0">
                <a:latin typeface="Calibri" panose="020F0502020204030204" pitchFamily="34" charset="0"/>
              </a:rPr>
              <a:t>DICHIARAZIONE PRODOTTA AL 3/12</a:t>
            </a:r>
          </a:p>
          <a:p>
            <a:pPr marL="342900" indent="-342900" algn="just">
              <a:spcBef>
                <a:spcPts val="0"/>
              </a:spcBef>
              <a:buAutoNum type="arabicParenR"/>
            </a:pPr>
            <a:r>
              <a:rPr lang="it-IT" sz="2400" b="1" dirty="0">
                <a:latin typeface="Calibri" panose="020F0502020204030204" pitchFamily="34" charset="0"/>
              </a:rPr>
              <a:t>OMESSO VERSAMENTO A GIUGNO/LUGLIO PER 1.000,00 EURO</a:t>
            </a:r>
          </a:p>
          <a:p>
            <a:pPr marL="342900" indent="-342900" algn="just">
              <a:spcBef>
                <a:spcPts val="0"/>
              </a:spcBef>
              <a:buAutoNum type="arabicParenR"/>
            </a:pPr>
            <a:r>
              <a:rPr lang="it-IT" sz="2400" b="1" dirty="0">
                <a:latin typeface="Calibri" panose="020F0502020204030204" pitchFamily="34" charset="0"/>
              </a:rPr>
              <a:t>VERSAMENTO DA OPERARE IL 3/12</a:t>
            </a:r>
          </a:p>
          <a:p>
            <a:pPr marL="342900" indent="-342900" algn="just">
              <a:spcBef>
                <a:spcPts val="0"/>
              </a:spcBef>
              <a:buAutoNum type="arabicParenR"/>
            </a:pPr>
            <a:r>
              <a:rPr lang="it-IT" sz="2400" b="1" dirty="0">
                <a:latin typeface="Calibri" panose="020F0502020204030204" pitchFamily="34" charset="0"/>
              </a:rPr>
              <a:t>SANZIONE PARI A 30% (RITARDO OLTRE 90 GG)</a:t>
            </a:r>
          </a:p>
          <a:p>
            <a:pPr marL="342900" indent="-342900" algn="just">
              <a:spcBef>
                <a:spcPts val="0"/>
              </a:spcBef>
              <a:buAutoNum type="arabicParenR"/>
            </a:pPr>
            <a:r>
              <a:rPr lang="it-IT" sz="2400" b="1" dirty="0">
                <a:latin typeface="Calibri" panose="020F0502020204030204" pitchFamily="34" charset="0"/>
              </a:rPr>
              <a:t>CON RAVVEDIMENTO, SANZIONE PARI A 3,75% (RITARDO OLTRE 90 GG)</a:t>
            </a:r>
          </a:p>
          <a:p>
            <a:pPr marL="0" indent="0" algn="just">
              <a:spcBef>
                <a:spcPts val="0"/>
              </a:spcBef>
              <a:buNone/>
            </a:pPr>
            <a:r>
              <a:rPr lang="it-IT" sz="2400" b="1" dirty="0">
                <a:solidFill>
                  <a:srgbClr val="FF0000"/>
                </a:solidFill>
                <a:latin typeface="Calibri" panose="020F0502020204030204" pitchFamily="34" charset="0"/>
              </a:rPr>
              <a:t>ATTENZIONE: DOVUTA SANZIONE 250 EURO PER RITARDO DICHIARAZIONE, RAVVEDIBILE CON RIDUZIONE AD 1/10, DUNQUE 25 EURO</a:t>
            </a:r>
          </a:p>
        </p:txBody>
      </p:sp>
      <p:sp>
        <p:nvSpPr>
          <p:cNvPr id="10" name="Titolo 1"/>
          <p:cNvSpPr txBox="1"/>
          <p:nvPr/>
        </p:nvSpPr>
        <p:spPr bwMode="auto">
          <a:xfrm>
            <a:off x="267854" y="1297314"/>
            <a:ext cx="8562109" cy="409575"/>
          </a:xfrm>
          <a:prstGeom prst="rect">
            <a:avLst/>
          </a:prstGeom>
          <a:noFill/>
          <a:ln>
            <a:noFill/>
          </a:ln>
        </p:spPr>
        <p:txBody>
          <a:bodyPr vert="horz" wrap="square" lIns="68580" tIns="34290" rIns="68580" bIns="34290" numCol="1" anchor="ctr" anchorCtr="0" compatLnSpc="1"/>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algn="l"/>
            <a:r>
              <a:rPr lang="it-IT" sz="2400" b="1" dirty="0">
                <a:latin typeface="Calibri" panose="020F0502020204030204" pitchFamily="34" charset="0"/>
              </a:rPr>
              <a:t>ESEMPIO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olo 1"/>
          <p:cNvSpPr>
            <a:spLocks noGrp="1"/>
          </p:cNvSpPr>
          <p:nvPr>
            <p:ph type="title" idx="4294967295"/>
          </p:nvPr>
        </p:nvSpPr>
        <p:spPr>
          <a:xfrm>
            <a:off x="93991" y="1103350"/>
            <a:ext cx="6858000" cy="409575"/>
          </a:xfrm>
          <a:prstGeom prst="rect">
            <a:avLst/>
          </a:prstGeom>
        </p:spPr>
        <p:txBody>
          <a:bodyPr>
            <a:normAutofit/>
          </a:bodyPr>
          <a:lstStyle/>
          <a:p>
            <a:r>
              <a:rPr lang="it-IT" altLang="it-IT" sz="2400" b="1" dirty="0">
                <a:latin typeface="Calibri" panose="020F0502020204030204" pitchFamily="34" charset="0"/>
              </a:rPr>
              <a:t>PRESENTO REGOLARMENTE E POI INTEGRO</a:t>
            </a:r>
          </a:p>
        </p:txBody>
      </p:sp>
      <p:sp>
        <p:nvSpPr>
          <p:cNvPr id="4" name="Callout con freccia in giù 3"/>
          <p:cNvSpPr/>
          <p:nvPr/>
        </p:nvSpPr>
        <p:spPr>
          <a:xfrm>
            <a:off x="1691265" y="2283578"/>
            <a:ext cx="5724525" cy="1025561"/>
          </a:xfrm>
          <a:prstGeom prst="downArrowCallout">
            <a:avLst/>
          </a:prstGeom>
          <a:solidFill>
            <a:schemeClr val="accent3">
              <a:lumMod val="65000"/>
            </a:schemeClr>
          </a:solidFill>
          <a:ln>
            <a:solidFill>
              <a:schemeClr val="tx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b="1" dirty="0">
                <a:solidFill>
                  <a:srgbClr val="FFFFFF"/>
                </a:solidFill>
                <a:latin typeface="Calibri" panose="020F0502020204030204" pitchFamily="34" charset="0"/>
              </a:rPr>
              <a:t>INTEGRATIVA PRESENTATA ENTRO I 90 GIORNI SUCCESSIVI ALLA SCADENZA</a:t>
            </a:r>
          </a:p>
        </p:txBody>
      </p:sp>
      <p:sp>
        <p:nvSpPr>
          <p:cNvPr id="15" name="Rettangolo 14"/>
          <p:cNvSpPr/>
          <p:nvPr/>
        </p:nvSpPr>
        <p:spPr>
          <a:xfrm>
            <a:off x="4904486" y="4939947"/>
            <a:ext cx="2511304" cy="410865"/>
          </a:xfrm>
          <a:prstGeom prst="rect">
            <a:avLst/>
          </a:prstGeom>
          <a:solidFill>
            <a:schemeClr val="bg1"/>
          </a:solidFill>
          <a:ln>
            <a:solidFill>
              <a:schemeClr val="accent6"/>
            </a:solidFill>
          </a:ln>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b="1" dirty="0">
                <a:latin typeface="Calibri" panose="020F0502020204030204" pitchFamily="34" charset="0"/>
              </a:rPr>
              <a:t>RAVVEDIBILE A 27,78 €</a:t>
            </a:r>
            <a:endParaRPr lang="it-IT" dirty="0">
              <a:solidFill>
                <a:srgbClr val="000000"/>
              </a:solidFill>
              <a:latin typeface="Calibri" panose="020F0502020204030204" pitchFamily="34" charset="0"/>
            </a:endParaRPr>
          </a:p>
        </p:txBody>
      </p:sp>
      <p:sp>
        <p:nvSpPr>
          <p:cNvPr id="8" name="Rettangolo 7"/>
          <p:cNvSpPr/>
          <p:nvPr/>
        </p:nvSpPr>
        <p:spPr>
          <a:xfrm>
            <a:off x="1691265" y="3433246"/>
            <a:ext cx="2511304" cy="993176"/>
          </a:xfrm>
          <a:prstGeom prst="rect">
            <a:avLst/>
          </a:prstGeom>
          <a:solidFill>
            <a:schemeClr val="bg2">
              <a:lumMod val="40000"/>
              <a:lumOff val="60000"/>
            </a:schemeClr>
          </a:solidFill>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b="1" dirty="0">
                <a:latin typeface="Calibri" panose="020F0502020204030204" pitchFamily="34" charset="0"/>
              </a:rPr>
              <a:t>VERSAMENTI ORDINARI CON RAVVEDIMENTO</a:t>
            </a:r>
            <a:endParaRPr lang="it-IT" dirty="0">
              <a:solidFill>
                <a:srgbClr val="000000"/>
              </a:solidFill>
              <a:latin typeface="Calibri" panose="020F0502020204030204" pitchFamily="34" charset="0"/>
            </a:endParaRPr>
          </a:p>
        </p:txBody>
      </p:sp>
      <p:sp>
        <p:nvSpPr>
          <p:cNvPr id="9" name="Rettangolo 8"/>
          <p:cNvSpPr/>
          <p:nvPr/>
        </p:nvSpPr>
        <p:spPr>
          <a:xfrm>
            <a:off x="4904486" y="3433246"/>
            <a:ext cx="2511304" cy="993176"/>
          </a:xfrm>
          <a:prstGeom prst="rect">
            <a:avLst/>
          </a:prstGeom>
          <a:solidFill>
            <a:schemeClr val="bg2">
              <a:lumMod val="40000"/>
              <a:lumOff val="60000"/>
            </a:schemeClr>
          </a:solidFill>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b="1" dirty="0">
                <a:latin typeface="Calibri" panose="020F0502020204030204" pitchFamily="34" charset="0"/>
              </a:rPr>
              <a:t>DOVUTA SANZIONE FISSA DI 250 €</a:t>
            </a:r>
            <a:endParaRPr lang="it-IT" dirty="0">
              <a:solidFill>
                <a:srgbClr val="000000"/>
              </a:solidFill>
              <a:latin typeface="Calibri" panose="020F0502020204030204" pitchFamily="34" charset="0"/>
            </a:endParaRPr>
          </a:p>
        </p:txBody>
      </p:sp>
      <p:sp>
        <p:nvSpPr>
          <p:cNvPr id="10" name="Rettangolo 9"/>
          <p:cNvSpPr/>
          <p:nvPr/>
        </p:nvSpPr>
        <p:spPr>
          <a:xfrm>
            <a:off x="1691265" y="4939946"/>
            <a:ext cx="2511304" cy="410865"/>
          </a:xfrm>
          <a:prstGeom prst="rect">
            <a:avLst/>
          </a:prstGeom>
          <a:solidFill>
            <a:schemeClr val="bg1"/>
          </a:solidFill>
          <a:ln>
            <a:solidFill>
              <a:schemeClr val="accent6"/>
            </a:solidFill>
          </a:ln>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b="1" dirty="0">
                <a:latin typeface="Calibri" panose="020F0502020204030204" pitchFamily="34" charset="0"/>
              </a:rPr>
              <a:t>SANZIONE ART. 13</a:t>
            </a:r>
            <a:endParaRPr lang="it-IT" dirty="0">
              <a:solidFill>
                <a:srgbClr val="000000"/>
              </a:solidFill>
              <a:latin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half" idx="1"/>
          </p:nvPr>
        </p:nvSpPr>
        <p:spPr>
          <a:xfrm>
            <a:off x="1218473" y="2199687"/>
            <a:ext cx="6660869" cy="3305186"/>
          </a:xfrm>
          <a:ln>
            <a:noFill/>
          </a:ln>
          <a:effectLst>
            <a:outerShdw blurRad="76200" dir="13500000" sy="23000" kx="1200000" algn="br" rotWithShape="0">
              <a:prstClr val="black">
                <a:alpha val="20000"/>
              </a:prstClr>
            </a:outerShdw>
          </a:effectLst>
        </p:spPr>
        <p:txBody>
          <a:bodyPr anchor="ctr">
            <a:noAutofit/>
          </a:bodyPr>
          <a:lstStyle/>
          <a:p>
            <a:pPr marL="0" indent="0" algn="just">
              <a:spcBef>
                <a:spcPts val="0"/>
              </a:spcBef>
              <a:buNone/>
            </a:pPr>
            <a:endParaRPr lang="it-IT" sz="2400" b="1" dirty="0">
              <a:latin typeface="Calibri" panose="020F0502020204030204" pitchFamily="34" charset="0"/>
            </a:endParaRPr>
          </a:p>
          <a:p>
            <a:pPr marL="342900" indent="-342900" algn="just">
              <a:spcBef>
                <a:spcPts val="0"/>
              </a:spcBef>
              <a:buAutoNum type="arabicParenR"/>
            </a:pPr>
            <a:r>
              <a:rPr lang="it-IT" sz="2400" b="1" dirty="0">
                <a:latin typeface="Calibri" panose="020F0502020204030204" pitchFamily="34" charset="0"/>
              </a:rPr>
              <a:t>DICHIARAZIONE PRODOTTA AL 30/9 E INTEGRATA AL 3/12</a:t>
            </a:r>
          </a:p>
          <a:p>
            <a:pPr marL="342900" indent="-342900" algn="just">
              <a:spcBef>
                <a:spcPts val="0"/>
              </a:spcBef>
              <a:buAutoNum type="arabicParenR"/>
            </a:pPr>
            <a:r>
              <a:rPr lang="it-IT" sz="2400" b="1" dirty="0">
                <a:latin typeface="Calibri" panose="020F0502020204030204" pitchFamily="34" charset="0"/>
              </a:rPr>
              <a:t>OMESSO VERSAMENTO A SALDO PER 1.000,00 EURO</a:t>
            </a:r>
          </a:p>
          <a:p>
            <a:pPr marL="342900" indent="-342900" algn="just">
              <a:spcBef>
                <a:spcPts val="0"/>
              </a:spcBef>
              <a:buAutoNum type="arabicParenR"/>
            </a:pPr>
            <a:r>
              <a:rPr lang="it-IT" sz="2400" b="1" dirty="0">
                <a:latin typeface="Calibri" panose="020F0502020204030204" pitchFamily="34" charset="0"/>
              </a:rPr>
              <a:t>VERSAMENTO DA OPERARE IL 3/12</a:t>
            </a:r>
          </a:p>
          <a:p>
            <a:pPr marL="342900" indent="-342900" algn="just">
              <a:spcBef>
                <a:spcPts val="0"/>
              </a:spcBef>
              <a:buAutoNum type="arabicParenR"/>
            </a:pPr>
            <a:r>
              <a:rPr lang="it-IT" sz="2400" b="1" dirty="0">
                <a:latin typeface="Calibri" panose="020F0502020204030204" pitchFamily="34" charset="0"/>
              </a:rPr>
              <a:t>SANZIONE PARI A 30% (RITARDO OLTRE 90 GG)</a:t>
            </a:r>
          </a:p>
          <a:p>
            <a:pPr marL="342900" indent="-342900" algn="just">
              <a:spcBef>
                <a:spcPts val="0"/>
              </a:spcBef>
              <a:buAutoNum type="arabicParenR"/>
            </a:pPr>
            <a:r>
              <a:rPr lang="it-IT" sz="2400" b="1" dirty="0">
                <a:latin typeface="Calibri" panose="020F0502020204030204" pitchFamily="34" charset="0"/>
              </a:rPr>
              <a:t>CON RAVVEDIMENTO, SANZIONE PARI A 3,75% (RITARDO OLTRE 90 GG)</a:t>
            </a:r>
          </a:p>
          <a:p>
            <a:pPr marL="0" indent="0" algn="just">
              <a:spcBef>
                <a:spcPts val="0"/>
              </a:spcBef>
              <a:buNone/>
            </a:pPr>
            <a:r>
              <a:rPr lang="it-IT" sz="2400" b="1" dirty="0">
                <a:solidFill>
                  <a:srgbClr val="FF0000"/>
                </a:solidFill>
                <a:latin typeface="Calibri" panose="020F0502020204030204" pitchFamily="34" charset="0"/>
              </a:rPr>
              <a:t>ATTENZIONE: DOVUTA SANZIONE 250 EURO PER RITARDO DICHIARAZIONE, RAVVEDIBILE CON RIDUZIONE AD 1/9, DUNQUE 27,78 EURO</a:t>
            </a:r>
          </a:p>
        </p:txBody>
      </p:sp>
      <p:sp>
        <p:nvSpPr>
          <p:cNvPr id="10" name="Titolo 1"/>
          <p:cNvSpPr txBox="1"/>
          <p:nvPr/>
        </p:nvSpPr>
        <p:spPr bwMode="auto">
          <a:xfrm>
            <a:off x="267854" y="1297314"/>
            <a:ext cx="8562109" cy="409575"/>
          </a:xfrm>
          <a:prstGeom prst="rect">
            <a:avLst/>
          </a:prstGeom>
          <a:noFill/>
          <a:ln>
            <a:noFill/>
          </a:ln>
        </p:spPr>
        <p:txBody>
          <a:bodyPr vert="horz" wrap="square" lIns="68580" tIns="34290" rIns="68580" bIns="34290" numCol="1" anchor="ctr" anchorCtr="0" compatLnSpc="1"/>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algn="l"/>
            <a:r>
              <a:rPr lang="it-IT" sz="2400" b="1" dirty="0">
                <a:latin typeface="Calibri" panose="020F0502020204030204" pitchFamily="34" charset="0"/>
              </a:rPr>
              <a:t>ESEMPIO</a:t>
            </a:r>
          </a:p>
        </p:txBody>
      </p:sp>
    </p:spTree>
    <p:extLst>
      <p:ext uri="{BB962C8B-B14F-4D97-AF65-F5344CB8AC3E}">
        <p14:creationId xmlns:p14="http://schemas.microsoft.com/office/powerpoint/2010/main" val="2622866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olo 1"/>
          <p:cNvSpPr>
            <a:spLocks noGrp="1"/>
          </p:cNvSpPr>
          <p:nvPr>
            <p:ph type="title" idx="4294967295"/>
          </p:nvPr>
        </p:nvSpPr>
        <p:spPr>
          <a:xfrm>
            <a:off x="93991" y="1103350"/>
            <a:ext cx="6858000" cy="409575"/>
          </a:xfrm>
          <a:prstGeom prst="rect">
            <a:avLst/>
          </a:prstGeom>
        </p:spPr>
        <p:txBody>
          <a:bodyPr>
            <a:normAutofit/>
          </a:bodyPr>
          <a:lstStyle/>
          <a:p>
            <a:r>
              <a:rPr lang="it-IT" altLang="it-IT" sz="2400" b="1" dirty="0">
                <a:latin typeface="Calibri" panose="020F0502020204030204" pitchFamily="34" charset="0"/>
              </a:rPr>
              <a:t>PRESENTO REGOLARMENTE E POI INTEGRO</a:t>
            </a:r>
          </a:p>
        </p:txBody>
      </p:sp>
      <p:sp>
        <p:nvSpPr>
          <p:cNvPr id="4" name="Callout con freccia in giù 3"/>
          <p:cNvSpPr/>
          <p:nvPr/>
        </p:nvSpPr>
        <p:spPr>
          <a:xfrm>
            <a:off x="1691265" y="2283578"/>
            <a:ext cx="5724525" cy="1025561"/>
          </a:xfrm>
          <a:prstGeom prst="downArrowCallout">
            <a:avLst/>
          </a:prstGeom>
          <a:solidFill>
            <a:schemeClr val="accent3">
              <a:lumMod val="65000"/>
            </a:schemeClr>
          </a:solidFill>
          <a:ln>
            <a:solidFill>
              <a:schemeClr val="tx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b="1" dirty="0">
                <a:solidFill>
                  <a:srgbClr val="FFFFFF"/>
                </a:solidFill>
                <a:latin typeface="Calibri" panose="020F0502020204030204" pitchFamily="34" charset="0"/>
              </a:rPr>
              <a:t>INTEGRATIVA PRESENTATA DOPO I 90 GIORNI SUCCESSIVI ALLA SCADENZA</a:t>
            </a:r>
          </a:p>
        </p:txBody>
      </p:sp>
      <p:sp>
        <p:nvSpPr>
          <p:cNvPr id="8" name="Rettangolo 7"/>
          <p:cNvSpPr/>
          <p:nvPr/>
        </p:nvSpPr>
        <p:spPr>
          <a:xfrm>
            <a:off x="1691265" y="3433246"/>
            <a:ext cx="2511304" cy="993176"/>
          </a:xfrm>
          <a:prstGeom prst="rect">
            <a:avLst/>
          </a:prstGeom>
          <a:solidFill>
            <a:schemeClr val="bg2">
              <a:lumMod val="40000"/>
              <a:lumOff val="60000"/>
            </a:schemeClr>
          </a:solidFill>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b="1" dirty="0">
                <a:latin typeface="Calibri" panose="020F0502020204030204" pitchFamily="34" charset="0"/>
              </a:rPr>
              <a:t>VERSAMENTI ORDINARI CON RAVVEDIMENTO</a:t>
            </a:r>
            <a:endParaRPr lang="it-IT" dirty="0">
              <a:solidFill>
                <a:srgbClr val="000000"/>
              </a:solidFill>
              <a:latin typeface="Calibri" panose="020F0502020204030204" pitchFamily="34" charset="0"/>
            </a:endParaRPr>
          </a:p>
        </p:txBody>
      </p:sp>
      <p:sp>
        <p:nvSpPr>
          <p:cNvPr id="9" name="Rettangolo 8"/>
          <p:cNvSpPr/>
          <p:nvPr/>
        </p:nvSpPr>
        <p:spPr>
          <a:xfrm>
            <a:off x="4904486" y="3433246"/>
            <a:ext cx="2511304" cy="993176"/>
          </a:xfrm>
          <a:prstGeom prst="rect">
            <a:avLst/>
          </a:prstGeom>
          <a:solidFill>
            <a:schemeClr val="bg2">
              <a:lumMod val="40000"/>
              <a:lumOff val="60000"/>
            </a:schemeClr>
          </a:solidFill>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b="1" dirty="0">
                <a:latin typeface="Calibri" panose="020F0502020204030204" pitchFamily="34" charset="0"/>
              </a:rPr>
              <a:t>NON DOVUTA SANZIONE FISSA </a:t>
            </a:r>
          </a:p>
          <a:p>
            <a:pPr algn="ctr" fontAlgn="base">
              <a:spcBef>
                <a:spcPct val="0"/>
              </a:spcBef>
              <a:spcAft>
                <a:spcPct val="0"/>
              </a:spcAft>
              <a:defRPr/>
            </a:pPr>
            <a:r>
              <a:rPr lang="it-IT" b="1" dirty="0">
                <a:latin typeface="Calibri" panose="020F0502020204030204" pitchFamily="34" charset="0"/>
              </a:rPr>
              <a:t>DI 250 €</a:t>
            </a:r>
            <a:endParaRPr lang="it-IT" dirty="0">
              <a:solidFill>
                <a:srgbClr val="000000"/>
              </a:solidFill>
              <a:latin typeface="Calibri" panose="020F0502020204030204" pitchFamily="34" charset="0"/>
            </a:endParaRPr>
          </a:p>
        </p:txBody>
      </p:sp>
      <p:sp>
        <p:nvSpPr>
          <p:cNvPr id="10" name="Rettangolo 9"/>
          <p:cNvSpPr/>
          <p:nvPr/>
        </p:nvSpPr>
        <p:spPr>
          <a:xfrm>
            <a:off x="1691265" y="4939946"/>
            <a:ext cx="2511304" cy="410865"/>
          </a:xfrm>
          <a:prstGeom prst="rect">
            <a:avLst/>
          </a:prstGeom>
          <a:solidFill>
            <a:schemeClr val="bg1"/>
          </a:solidFill>
          <a:ln>
            <a:solidFill>
              <a:schemeClr val="accent6"/>
            </a:solidFill>
          </a:ln>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b="1" dirty="0">
                <a:latin typeface="Calibri" panose="020F0502020204030204" pitchFamily="34" charset="0"/>
              </a:rPr>
              <a:t>SANZIONE DA INFEDELE</a:t>
            </a:r>
            <a:endParaRPr lang="it-IT" dirty="0">
              <a:solidFill>
                <a:srgbClr val="000000"/>
              </a:solidFill>
              <a:latin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half" idx="1"/>
          </p:nvPr>
        </p:nvSpPr>
        <p:spPr>
          <a:xfrm>
            <a:off x="1218473" y="2199687"/>
            <a:ext cx="6660869" cy="3305186"/>
          </a:xfrm>
          <a:ln>
            <a:noFill/>
          </a:ln>
          <a:effectLst>
            <a:outerShdw blurRad="76200" dir="13500000" sy="23000" kx="1200000" algn="br" rotWithShape="0">
              <a:prstClr val="black">
                <a:alpha val="20000"/>
              </a:prstClr>
            </a:outerShdw>
          </a:effectLst>
        </p:spPr>
        <p:txBody>
          <a:bodyPr anchor="ctr">
            <a:noAutofit/>
          </a:bodyPr>
          <a:lstStyle/>
          <a:p>
            <a:pPr marL="0" indent="0" algn="just">
              <a:spcBef>
                <a:spcPts val="0"/>
              </a:spcBef>
              <a:buNone/>
            </a:pPr>
            <a:endParaRPr lang="it-IT" sz="2400" b="1" dirty="0">
              <a:latin typeface="Calibri" panose="020F0502020204030204" pitchFamily="34" charset="0"/>
            </a:endParaRPr>
          </a:p>
          <a:p>
            <a:pPr marL="342900" indent="-342900" algn="just">
              <a:spcBef>
                <a:spcPts val="0"/>
              </a:spcBef>
              <a:buAutoNum type="arabicParenR"/>
            </a:pPr>
            <a:r>
              <a:rPr lang="it-IT" sz="2400" b="1" dirty="0">
                <a:latin typeface="Calibri" panose="020F0502020204030204" pitchFamily="34" charset="0"/>
              </a:rPr>
              <a:t>DICHIARAZIONE PRODOTTA AL 30/9 E INTEGRATA AL 3/2 ANNO SUCCESSIVO</a:t>
            </a:r>
          </a:p>
          <a:p>
            <a:pPr marL="342900" indent="-342900" algn="just">
              <a:spcBef>
                <a:spcPts val="0"/>
              </a:spcBef>
              <a:buAutoNum type="arabicParenR"/>
            </a:pPr>
            <a:r>
              <a:rPr lang="it-IT" sz="2400" b="1" dirty="0">
                <a:latin typeface="Calibri" panose="020F0502020204030204" pitchFamily="34" charset="0"/>
              </a:rPr>
              <a:t>OMESSO VERSAMENTO A SALDO PER 1.000,00 EURO</a:t>
            </a:r>
          </a:p>
          <a:p>
            <a:pPr marL="342900" indent="-342900" algn="just">
              <a:spcBef>
                <a:spcPts val="0"/>
              </a:spcBef>
              <a:buAutoNum type="arabicParenR"/>
            </a:pPr>
            <a:r>
              <a:rPr lang="it-IT" sz="2400" b="1" dirty="0">
                <a:latin typeface="Calibri" panose="020F0502020204030204" pitchFamily="34" charset="0"/>
              </a:rPr>
              <a:t>VERSAMENTO DA OPERARE IL 3/2</a:t>
            </a:r>
          </a:p>
          <a:p>
            <a:pPr marL="342900" indent="-342900" algn="just">
              <a:spcBef>
                <a:spcPts val="0"/>
              </a:spcBef>
              <a:buAutoNum type="arabicParenR"/>
            </a:pPr>
            <a:r>
              <a:rPr lang="it-IT" sz="2400" b="1" dirty="0">
                <a:latin typeface="Calibri" panose="020F0502020204030204" pitchFamily="34" charset="0"/>
              </a:rPr>
              <a:t>SANZIONE PARI A 90% (SANZIONE SOLITAMENTE PREVISTA PER I CASI DA INFEDELE)</a:t>
            </a:r>
          </a:p>
          <a:p>
            <a:pPr marL="342900" indent="-342900" algn="just">
              <a:spcBef>
                <a:spcPts val="0"/>
              </a:spcBef>
              <a:buAutoNum type="arabicParenR"/>
            </a:pPr>
            <a:r>
              <a:rPr lang="it-IT" sz="2400" b="1" dirty="0">
                <a:latin typeface="Calibri" panose="020F0502020204030204" pitchFamily="34" charset="0"/>
              </a:rPr>
              <a:t>CON RAVVEDIMENTO, SANZIONE PARI A 11,25% (RITARDO OLTRE 90 GG)</a:t>
            </a:r>
          </a:p>
          <a:p>
            <a:pPr marL="0" indent="0" algn="just">
              <a:spcBef>
                <a:spcPts val="0"/>
              </a:spcBef>
              <a:buNone/>
            </a:pPr>
            <a:r>
              <a:rPr lang="it-IT" sz="2400" b="1" dirty="0">
                <a:solidFill>
                  <a:srgbClr val="FF0000"/>
                </a:solidFill>
                <a:latin typeface="Calibri" panose="020F0502020204030204" pitchFamily="34" charset="0"/>
              </a:rPr>
              <a:t>ATTENZIONE: NON DOVUTE ALTRE SANZIONI</a:t>
            </a:r>
          </a:p>
        </p:txBody>
      </p:sp>
      <p:sp>
        <p:nvSpPr>
          <p:cNvPr id="10" name="Titolo 1"/>
          <p:cNvSpPr txBox="1"/>
          <p:nvPr/>
        </p:nvSpPr>
        <p:spPr bwMode="auto">
          <a:xfrm>
            <a:off x="267854" y="1297314"/>
            <a:ext cx="8562109" cy="409575"/>
          </a:xfrm>
          <a:prstGeom prst="rect">
            <a:avLst/>
          </a:prstGeom>
          <a:noFill/>
          <a:ln>
            <a:noFill/>
          </a:ln>
        </p:spPr>
        <p:txBody>
          <a:bodyPr vert="horz" wrap="square" lIns="68580" tIns="34290" rIns="68580" bIns="34290" numCol="1" anchor="ctr" anchorCtr="0" compatLnSpc="1"/>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algn="l"/>
            <a:r>
              <a:rPr lang="it-IT" sz="2400" b="1" dirty="0">
                <a:latin typeface="Calibri" panose="020F0502020204030204" pitchFamily="34" charset="0"/>
              </a:rPr>
              <a:t>ESEMPIO</a:t>
            </a:r>
          </a:p>
        </p:txBody>
      </p:sp>
    </p:spTree>
    <p:extLst>
      <p:ext uri="{BB962C8B-B14F-4D97-AF65-F5344CB8AC3E}">
        <p14:creationId xmlns:p14="http://schemas.microsoft.com/office/powerpoint/2010/main" val="642000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ttangolo arrotondato 5"/>
          <p:cNvSpPr>
            <a:spLocks noChangeArrowheads="1"/>
          </p:cNvSpPr>
          <p:nvPr/>
        </p:nvSpPr>
        <p:spPr bwMode="auto">
          <a:xfrm>
            <a:off x="918828" y="1179683"/>
            <a:ext cx="6642738" cy="540544"/>
          </a:xfrm>
          <a:prstGeom prst="roundRect">
            <a:avLst>
              <a:gd name="adj" fmla="val 16667"/>
            </a:avLst>
          </a:prstGeom>
          <a:noFill/>
          <a:ln w="25400" algn="ctr">
            <a:noFill/>
            <a:round/>
          </a:ln>
        </p:spPr>
        <p:txBody>
          <a:bodyPr anchor="ctr"/>
          <a:lstStyle/>
          <a:p>
            <a:pPr>
              <a:defRPr/>
            </a:pPr>
            <a:r>
              <a:rPr lang="it-IT" sz="2250" b="1" dirty="0">
                <a:effectLst>
                  <a:outerShdw blurRad="38100" dist="38100" dir="2700000" algn="tl">
                    <a:srgbClr val="000000">
                      <a:alpha val="43137"/>
                    </a:srgbClr>
                  </a:outerShdw>
                </a:effectLst>
              </a:rPr>
              <a:t>DA RICORDARE</a:t>
            </a:r>
          </a:p>
        </p:txBody>
      </p:sp>
      <p:sp>
        <p:nvSpPr>
          <p:cNvPr id="14" name="Text Box 4"/>
          <p:cNvSpPr txBox="1">
            <a:spLocks noChangeArrowheads="1"/>
          </p:cNvSpPr>
          <p:nvPr/>
        </p:nvSpPr>
        <p:spPr bwMode="auto">
          <a:xfrm>
            <a:off x="3113838" y="2483837"/>
            <a:ext cx="4752528" cy="1107182"/>
          </a:xfrm>
          <a:prstGeom prst="rect">
            <a:avLst/>
          </a:prstGeom>
        </p:spPr>
        <p:style>
          <a:lnRef idx="2">
            <a:schemeClr val="accent6"/>
          </a:lnRef>
          <a:fillRef idx="1">
            <a:schemeClr val="lt1"/>
          </a:fillRef>
          <a:effectRef idx="0">
            <a:schemeClr val="accent6"/>
          </a:effectRef>
          <a:fontRef idx="minor">
            <a:schemeClr val="dk1"/>
          </a:fontRef>
        </p:style>
        <p:txBody>
          <a:bodyPr wrap="square" anchor="ctr">
            <a:noAutofit/>
          </a:bodyPr>
          <a:lstStyle/>
          <a:p>
            <a:pPr algn="just"/>
            <a:r>
              <a:rPr lang="it-IT" sz="1425" dirty="0"/>
              <a:t>Ris. 67 del 2011 -&gt; il ravvedimento operoso può essere anche parziale, fermi restando i termini previsti dall’art. 13 del D.Lgs. 472/97 -&gt; “</a:t>
            </a:r>
            <a:r>
              <a:rPr lang="it-IT" sz="1425" i="1" dirty="0"/>
              <a:t>è necessario che siano corrisposti interessi e sanzioni commisurati alla frazione del debito d’imposta versato tardivamente</a:t>
            </a:r>
            <a:r>
              <a:rPr lang="it-IT" sz="1425" dirty="0"/>
              <a:t>”.</a:t>
            </a:r>
            <a:endParaRPr lang="it-IT" sz="1425" dirty="0">
              <a:solidFill>
                <a:srgbClr val="FF0000"/>
              </a:solidFill>
            </a:endParaRPr>
          </a:p>
        </p:txBody>
      </p:sp>
      <p:sp>
        <p:nvSpPr>
          <p:cNvPr id="12" name="Text Box 2"/>
          <p:cNvSpPr txBox="1">
            <a:spLocks noChangeArrowheads="1"/>
          </p:cNvSpPr>
          <p:nvPr/>
        </p:nvSpPr>
        <p:spPr bwMode="auto">
          <a:xfrm>
            <a:off x="1223627" y="2493863"/>
            <a:ext cx="1512170" cy="1097156"/>
          </a:xfrm>
          <a:prstGeom prst="rect">
            <a:avLst/>
          </a:prstGeom>
        </p:spPr>
        <p:style>
          <a:lnRef idx="2">
            <a:schemeClr val="accent6"/>
          </a:lnRef>
          <a:fillRef idx="1">
            <a:schemeClr val="lt1"/>
          </a:fillRef>
          <a:effectRef idx="0">
            <a:schemeClr val="accent6"/>
          </a:effectRef>
          <a:fontRef idx="minor">
            <a:schemeClr val="dk1"/>
          </a:fontRef>
        </p:style>
        <p:txBody>
          <a:bodyPr wrap="square" anchor="ctr">
            <a:noAutofit/>
          </a:bodyPr>
          <a:lstStyle/>
          <a:p>
            <a:pPr algn="ctr"/>
            <a:r>
              <a:rPr lang="it-IT" sz="1500" b="1" dirty="0"/>
              <a:t>RAVVEDIMENTO PARZIALE</a:t>
            </a:r>
            <a:endParaRPr lang="it-IT" sz="600" b="1" dirty="0"/>
          </a:p>
        </p:txBody>
      </p:sp>
      <p:sp>
        <p:nvSpPr>
          <p:cNvPr id="6" name="Freccia in giù 5"/>
          <p:cNvSpPr/>
          <p:nvPr/>
        </p:nvSpPr>
        <p:spPr>
          <a:xfrm rot="16200000">
            <a:off x="2672113" y="2929415"/>
            <a:ext cx="363474" cy="216024"/>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it-IT" sz="1500"/>
          </a:p>
        </p:txBody>
      </p:sp>
      <p:sp>
        <p:nvSpPr>
          <p:cNvPr id="8" name="Text Box 4"/>
          <p:cNvSpPr txBox="1">
            <a:spLocks noChangeArrowheads="1"/>
          </p:cNvSpPr>
          <p:nvPr/>
        </p:nvSpPr>
        <p:spPr bwMode="auto">
          <a:xfrm>
            <a:off x="3113838" y="3833987"/>
            <a:ext cx="4752528" cy="1107182"/>
          </a:xfrm>
          <a:prstGeom prst="rect">
            <a:avLst/>
          </a:prstGeom>
        </p:spPr>
        <p:style>
          <a:lnRef idx="2">
            <a:schemeClr val="accent6"/>
          </a:lnRef>
          <a:fillRef idx="1">
            <a:schemeClr val="lt1"/>
          </a:fillRef>
          <a:effectRef idx="0">
            <a:schemeClr val="accent6"/>
          </a:effectRef>
          <a:fontRef idx="minor">
            <a:schemeClr val="dk1"/>
          </a:fontRef>
        </p:style>
        <p:txBody>
          <a:bodyPr wrap="square" anchor="ctr">
            <a:noAutofit/>
          </a:bodyPr>
          <a:lstStyle/>
          <a:p>
            <a:pPr algn="just"/>
            <a:r>
              <a:rPr lang="it-IT" sz="1425" dirty="0"/>
              <a:t>Circ. 27 del 2013 -&gt; il ravvedimento operoso è ritenuto comunque valido, essendo sufficiente l’indicazione del relativo codice di versamento. Sarà poi l’amministrazione finanziaria a ricalcolare gli esatti importi del ravvedimento che si è inteso effettuare</a:t>
            </a:r>
            <a:endParaRPr lang="it-IT" sz="1425" dirty="0">
              <a:solidFill>
                <a:srgbClr val="FF0000"/>
              </a:solidFill>
            </a:endParaRPr>
          </a:p>
        </p:txBody>
      </p:sp>
      <p:sp>
        <p:nvSpPr>
          <p:cNvPr id="9" name="Text Box 2"/>
          <p:cNvSpPr txBox="1">
            <a:spLocks noChangeArrowheads="1"/>
          </p:cNvSpPr>
          <p:nvPr/>
        </p:nvSpPr>
        <p:spPr bwMode="auto">
          <a:xfrm>
            <a:off x="1223627" y="3844013"/>
            <a:ext cx="1512170" cy="1097156"/>
          </a:xfrm>
          <a:prstGeom prst="rect">
            <a:avLst/>
          </a:prstGeom>
        </p:spPr>
        <p:style>
          <a:lnRef idx="2">
            <a:schemeClr val="accent6"/>
          </a:lnRef>
          <a:fillRef idx="1">
            <a:schemeClr val="lt1"/>
          </a:fillRef>
          <a:effectRef idx="0">
            <a:schemeClr val="accent6"/>
          </a:effectRef>
          <a:fontRef idx="minor">
            <a:schemeClr val="dk1"/>
          </a:fontRef>
        </p:style>
        <p:txBody>
          <a:bodyPr wrap="square" anchor="ctr">
            <a:noAutofit/>
          </a:bodyPr>
          <a:lstStyle/>
          <a:p>
            <a:pPr algn="ctr"/>
            <a:r>
              <a:rPr lang="it-IT" sz="1500" b="1" dirty="0"/>
              <a:t>RAVVEDIMENTO ERRATO</a:t>
            </a:r>
            <a:endParaRPr lang="it-IT" sz="600" b="1" dirty="0"/>
          </a:p>
        </p:txBody>
      </p:sp>
      <p:sp>
        <p:nvSpPr>
          <p:cNvPr id="10" name="Freccia in giù 9"/>
          <p:cNvSpPr/>
          <p:nvPr/>
        </p:nvSpPr>
        <p:spPr>
          <a:xfrm rot="16200000">
            <a:off x="2672113" y="4279565"/>
            <a:ext cx="363474" cy="216024"/>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it-IT" sz="15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01390" y="3086434"/>
            <a:ext cx="6402998" cy="1102519"/>
          </a:xfrm>
        </p:spPr>
        <p:txBody>
          <a:bodyPr>
            <a:normAutofit/>
          </a:bodyPr>
          <a:lstStyle/>
          <a:p>
            <a:r>
              <a:rPr lang="it-IT" sz="3600" b="1" dirty="0">
                <a:latin typeface="Calibri" panose="020F0502020204030204" pitchFamily="34" charset="0"/>
              </a:rPr>
              <a:t>DICHIARAZIONI PERSONE FISICHE</a:t>
            </a:r>
          </a:p>
        </p:txBody>
      </p:sp>
    </p:spTree>
    <p:extLst>
      <p:ext uri="{BB962C8B-B14F-4D97-AF65-F5344CB8AC3E}">
        <p14:creationId xmlns:p14="http://schemas.microsoft.com/office/powerpoint/2010/main" val="1590850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ttangolo arrotondato 5"/>
          <p:cNvSpPr>
            <a:spLocks noChangeArrowheads="1"/>
          </p:cNvSpPr>
          <p:nvPr/>
        </p:nvSpPr>
        <p:spPr bwMode="auto">
          <a:xfrm>
            <a:off x="918828" y="1179683"/>
            <a:ext cx="6642738" cy="540544"/>
          </a:xfrm>
          <a:prstGeom prst="roundRect">
            <a:avLst>
              <a:gd name="adj" fmla="val 16667"/>
            </a:avLst>
          </a:prstGeom>
          <a:noFill/>
          <a:ln w="25400" algn="ctr">
            <a:noFill/>
            <a:round/>
          </a:ln>
        </p:spPr>
        <p:txBody>
          <a:bodyPr anchor="ctr"/>
          <a:lstStyle/>
          <a:p>
            <a:pPr>
              <a:defRPr/>
            </a:pPr>
            <a:r>
              <a:rPr lang="it-IT" sz="2250" b="1" dirty="0">
                <a:effectLst>
                  <a:outerShdw blurRad="38100" dist="38100" dir="2700000" algn="tl">
                    <a:srgbClr val="000000">
                      <a:alpha val="43137"/>
                    </a:srgbClr>
                  </a:outerShdw>
                </a:effectLst>
              </a:rPr>
              <a:t>SCOMPUTO RITENUTE</a:t>
            </a:r>
          </a:p>
        </p:txBody>
      </p:sp>
      <p:sp>
        <p:nvSpPr>
          <p:cNvPr id="14" name="Text Box 4"/>
          <p:cNvSpPr txBox="1">
            <a:spLocks noChangeArrowheads="1"/>
          </p:cNvSpPr>
          <p:nvPr/>
        </p:nvSpPr>
        <p:spPr bwMode="auto">
          <a:xfrm>
            <a:off x="3113837" y="2104008"/>
            <a:ext cx="5293315" cy="1487011"/>
          </a:xfrm>
          <a:prstGeom prst="rect">
            <a:avLst/>
          </a:prstGeom>
        </p:spPr>
        <p:style>
          <a:lnRef idx="2">
            <a:schemeClr val="accent6"/>
          </a:lnRef>
          <a:fillRef idx="1">
            <a:schemeClr val="lt1"/>
          </a:fillRef>
          <a:effectRef idx="0">
            <a:schemeClr val="accent6"/>
          </a:effectRef>
          <a:fontRef idx="minor">
            <a:schemeClr val="dk1"/>
          </a:fontRef>
        </p:style>
        <p:txBody>
          <a:bodyPr wrap="square" anchor="ctr">
            <a:noAutofit/>
          </a:bodyPr>
          <a:lstStyle/>
          <a:p>
            <a:pPr algn="just"/>
            <a:r>
              <a:rPr lang="it-IT" sz="1600" dirty="0"/>
              <a:t>in tema di imposte sui redditi, ai fini dello scomputo della ritenuta d'acconto, l'omessa esibizione del certificato del sostituto d'imposta attestante la ritenuta operata non preclude al contribuente sostituito di provare la ritenuta stessa con mezzi equipollenti, onde evitare un duplice prelievo</a:t>
            </a:r>
            <a:endParaRPr lang="it-IT" sz="1600" dirty="0">
              <a:solidFill>
                <a:srgbClr val="FF0000"/>
              </a:solidFill>
            </a:endParaRPr>
          </a:p>
        </p:txBody>
      </p:sp>
      <p:sp>
        <p:nvSpPr>
          <p:cNvPr id="12" name="Text Box 2"/>
          <p:cNvSpPr txBox="1">
            <a:spLocks noChangeArrowheads="1"/>
          </p:cNvSpPr>
          <p:nvPr/>
        </p:nvSpPr>
        <p:spPr bwMode="auto">
          <a:xfrm>
            <a:off x="736848" y="2104008"/>
            <a:ext cx="1998949" cy="1487011"/>
          </a:xfrm>
          <a:prstGeom prst="rect">
            <a:avLst/>
          </a:prstGeom>
        </p:spPr>
        <p:style>
          <a:lnRef idx="2">
            <a:schemeClr val="accent6"/>
          </a:lnRef>
          <a:fillRef idx="1">
            <a:schemeClr val="lt1"/>
          </a:fillRef>
          <a:effectRef idx="0">
            <a:schemeClr val="accent6"/>
          </a:effectRef>
          <a:fontRef idx="minor">
            <a:schemeClr val="dk1"/>
          </a:fontRef>
        </p:style>
        <p:txBody>
          <a:bodyPr wrap="square" anchor="ctr">
            <a:noAutofit/>
          </a:bodyPr>
          <a:lstStyle/>
          <a:p>
            <a:pPr algn="ctr"/>
            <a:r>
              <a:rPr lang="it-IT" sz="1500" b="1" dirty="0"/>
              <a:t>CASSAZIONE, SENTENZA 18910/2018</a:t>
            </a:r>
            <a:endParaRPr lang="it-IT" sz="600" b="1" dirty="0"/>
          </a:p>
        </p:txBody>
      </p:sp>
      <p:sp>
        <p:nvSpPr>
          <p:cNvPr id="6" name="Freccia in giù 5"/>
          <p:cNvSpPr/>
          <p:nvPr/>
        </p:nvSpPr>
        <p:spPr>
          <a:xfrm rot="16200000">
            <a:off x="2743080" y="2725885"/>
            <a:ext cx="363474" cy="216024"/>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it-IT" sz="1500"/>
          </a:p>
        </p:txBody>
      </p:sp>
      <p:sp>
        <p:nvSpPr>
          <p:cNvPr id="8" name="Text Box 4"/>
          <p:cNvSpPr txBox="1">
            <a:spLocks noChangeArrowheads="1"/>
          </p:cNvSpPr>
          <p:nvPr/>
        </p:nvSpPr>
        <p:spPr bwMode="auto">
          <a:xfrm>
            <a:off x="3113838" y="3833987"/>
            <a:ext cx="5293314" cy="1616902"/>
          </a:xfrm>
          <a:prstGeom prst="rect">
            <a:avLst/>
          </a:prstGeom>
        </p:spPr>
        <p:style>
          <a:lnRef idx="2">
            <a:schemeClr val="accent6"/>
          </a:lnRef>
          <a:fillRef idx="1">
            <a:schemeClr val="lt1"/>
          </a:fillRef>
          <a:effectRef idx="0">
            <a:schemeClr val="accent6"/>
          </a:effectRef>
          <a:fontRef idx="minor">
            <a:schemeClr val="dk1"/>
          </a:fontRef>
        </p:style>
        <p:txBody>
          <a:bodyPr wrap="square" anchor="ctr">
            <a:noAutofit/>
          </a:bodyPr>
          <a:lstStyle/>
          <a:p>
            <a:pPr algn="just"/>
            <a:r>
              <a:rPr lang="it-IT" sz="1600" dirty="0"/>
              <a:t>Nel caso in cui il sostituto ometta di versare le somme, per le quali ha però operato le ritenute d’acconto, il sostituito non è tenuto in solido in sede di riscossione, atteso che la responsabilità solidale prevista dall’art. 35 D.P.R. n. 602 cit. è espressamente condizionata alla circostanza che non siano state effettuate le ritenute</a:t>
            </a:r>
            <a:endParaRPr lang="it-IT" sz="1600" dirty="0">
              <a:solidFill>
                <a:srgbClr val="FF0000"/>
              </a:solidFill>
            </a:endParaRPr>
          </a:p>
        </p:txBody>
      </p:sp>
      <p:sp>
        <p:nvSpPr>
          <p:cNvPr id="9" name="Text Box 2"/>
          <p:cNvSpPr txBox="1">
            <a:spLocks noChangeArrowheads="1"/>
          </p:cNvSpPr>
          <p:nvPr/>
        </p:nvSpPr>
        <p:spPr bwMode="auto">
          <a:xfrm>
            <a:off x="736848" y="3844013"/>
            <a:ext cx="1998949" cy="1606876"/>
          </a:xfrm>
          <a:prstGeom prst="rect">
            <a:avLst/>
          </a:prstGeom>
        </p:spPr>
        <p:style>
          <a:lnRef idx="2">
            <a:schemeClr val="accent6"/>
          </a:lnRef>
          <a:fillRef idx="1">
            <a:schemeClr val="lt1"/>
          </a:fillRef>
          <a:effectRef idx="0">
            <a:schemeClr val="accent6"/>
          </a:effectRef>
          <a:fontRef idx="minor">
            <a:schemeClr val="dk1"/>
          </a:fontRef>
        </p:style>
        <p:txBody>
          <a:bodyPr wrap="square" anchor="ctr">
            <a:noAutofit/>
          </a:bodyPr>
          <a:lstStyle/>
          <a:p>
            <a:pPr algn="ctr"/>
            <a:r>
              <a:rPr lang="it-IT" sz="1500" b="1" dirty="0"/>
              <a:t>CASSAZIONE SS.UU.</a:t>
            </a:r>
          </a:p>
          <a:p>
            <a:pPr algn="ctr"/>
            <a:r>
              <a:rPr lang="it-IT" sz="1500" b="1" dirty="0"/>
              <a:t>SENTENZA</a:t>
            </a:r>
          </a:p>
          <a:p>
            <a:pPr algn="ctr"/>
            <a:r>
              <a:rPr lang="it-IT" sz="1500" b="1" dirty="0"/>
              <a:t>10378/2019</a:t>
            </a:r>
            <a:endParaRPr lang="it-IT" sz="600" b="1" dirty="0"/>
          </a:p>
        </p:txBody>
      </p:sp>
      <p:sp>
        <p:nvSpPr>
          <p:cNvPr id="10" name="Freccia in giù 9"/>
          <p:cNvSpPr/>
          <p:nvPr/>
        </p:nvSpPr>
        <p:spPr>
          <a:xfrm rot="16200000">
            <a:off x="2743080" y="4534426"/>
            <a:ext cx="363474" cy="216024"/>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it-IT" sz="1500"/>
          </a:p>
        </p:txBody>
      </p:sp>
    </p:spTree>
    <p:extLst>
      <p:ext uri="{BB962C8B-B14F-4D97-AF65-F5344CB8AC3E}">
        <p14:creationId xmlns:p14="http://schemas.microsoft.com/office/powerpoint/2010/main" val="1853400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01390" y="3086434"/>
            <a:ext cx="6402998" cy="1102519"/>
          </a:xfrm>
        </p:spPr>
        <p:txBody>
          <a:bodyPr>
            <a:normAutofit/>
          </a:bodyPr>
          <a:lstStyle/>
          <a:p>
            <a:r>
              <a:rPr lang="it-IT" sz="3600" b="1" dirty="0">
                <a:latin typeface="Calibri" panose="020F0502020204030204" pitchFamily="34" charset="0"/>
              </a:rPr>
              <a:t>Fabbricati – locazioni brevi - QUADRI RB E RL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01390" y="3086434"/>
            <a:ext cx="6402998" cy="1102519"/>
          </a:xfrm>
        </p:spPr>
        <p:txBody>
          <a:bodyPr>
            <a:normAutofit/>
          </a:bodyPr>
          <a:lstStyle/>
          <a:p>
            <a:r>
              <a:rPr lang="it-IT" sz="3600" b="1" dirty="0">
                <a:latin typeface="Calibri" panose="020F0502020204030204" pitchFamily="34" charset="0"/>
              </a:rPr>
              <a:t>ADEMPIMENTI COMUNI: GESTIONE DELLE INTEGRATIVE</a:t>
            </a:r>
          </a:p>
        </p:txBody>
      </p:sp>
      <p:pic>
        <p:nvPicPr>
          <p:cNvPr id="3" name="Immagine 2">
            <a:extLst>
              <a:ext uri="{FF2B5EF4-FFF2-40B4-BE49-F238E27FC236}">
                <a16:creationId xmlns:a16="http://schemas.microsoft.com/office/drawing/2014/main" xmlns="" id="{E8C20AD9-D707-4989-AAED-2EAEF87409E9}"/>
              </a:ext>
            </a:extLst>
          </p:cNvPr>
          <p:cNvPicPr>
            <a:picLocks noChangeAspect="1"/>
          </p:cNvPicPr>
          <p:nvPr/>
        </p:nvPicPr>
        <p:blipFill>
          <a:blip r:embed="rId2"/>
          <a:stretch>
            <a:fillRect/>
          </a:stretch>
        </p:blipFill>
        <p:spPr>
          <a:xfrm>
            <a:off x="340799" y="4726113"/>
            <a:ext cx="8462401" cy="814800"/>
          </a:xfrm>
          <a:prstGeom prst="rect">
            <a:avLst/>
          </a:prstGeom>
        </p:spPr>
      </p:pic>
      <p:sp>
        <p:nvSpPr>
          <p:cNvPr id="5" name="Ovale 4">
            <a:extLst>
              <a:ext uri="{FF2B5EF4-FFF2-40B4-BE49-F238E27FC236}">
                <a16:creationId xmlns:a16="http://schemas.microsoft.com/office/drawing/2014/main" xmlns="" id="{ECC81152-159A-46C4-AE48-9CAD0E55D9C0}"/>
              </a:ext>
            </a:extLst>
          </p:cNvPr>
          <p:cNvSpPr/>
          <p:nvPr/>
        </p:nvSpPr>
        <p:spPr>
          <a:xfrm>
            <a:off x="6285389" y="4856085"/>
            <a:ext cx="1766657"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olo 1"/>
          <p:cNvSpPr>
            <a:spLocks noGrp="1"/>
          </p:cNvSpPr>
          <p:nvPr>
            <p:ph type="title"/>
          </p:nvPr>
        </p:nvSpPr>
        <p:spPr>
          <a:xfrm>
            <a:off x="1143000" y="1084660"/>
            <a:ext cx="6858000" cy="409575"/>
          </a:xfrm>
        </p:spPr>
        <p:txBody>
          <a:bodyPr>
            <a:normAutofit/>
          </a:bodyPr>
          <a:lstStyle/>
          <a:p>
            <a:r>
              <a:rPr lang="it-IT" altLang="it-IT" sz="2400" b="1" dirty="0">
                <a:latin typeface="Calibri" panose="020F0502020204030204" pitchFamily="34" charset="0"/>
              </a:rPr>
              <a:t>LOCAZIONI BREVI</a:t>
            </a:r>
          </a:p>
        </p:txBody>
      </p:sp>
      <p:sp>
        <p:nvSpPr>
          <p:cNvPr id="4" name="Callout con freccia in giù 3"/>
          <p:cNvSpPr/>
          <p:nvPr/>
        </p:nvSpPr>
        <p:spPr>
          <a:xfrm>
            <a:off x="1709738" y="2264842"/>
            <a:ext cx="5724525" cy="756047"/>
          </a:xfrm>
          <a:prstGeom prst="downArrowCallout">
            <a:avLst/>
          </a:prstGeom>
          <a:solidFill>
            <a:srgbClr val="19194D">
              <a:alpha val="41176"/>
            </a:srgbClr>
          </a:solidFill>
          <a:ln>
            <a:solidFill>
              <a:schemeClr val="accent2">
                <a:lumMod val="50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altLang="it-IT" b="1" dirty="0">
                <a:latin typeface="Calibri" panose="020F0502020204030204" pitchFamily="34" charset="0"/>
              </a:rPr>
              <a:t>ATTENZIONE</a:t>
            </a:r>
          </a:p>
        </p:txBody>
      </p:sp>
      <p:sp>
        <p:nvSpPr>
          <p:cNvPr id="5" name="Rettangolo 4"/>
          <p:cNvSpPr/>
          <p:nvPr/>
        </p:nvSpPr>
        <p:spPr>
          <a:xfrm>
            <a:off x="1709738" y="3064345"/>
            <a:ext cx="5724525" cy="2468814"/>
          </a:xfrm>
          <a:prstGeom prst="rect">
            <a:avLst/>
          </a:prstGeom>
          <a:solidFill>
            <a:schemeClr val="bg2">
              <a:lumMod val="40000"/>
              <a:lumOff val="60000"/>
            </a:schemeClr>
          </a:solidFill>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algn="just" fontAlgn="base"/>
            <a:r>
              <a:rPr lang="it-IT" sz="1600" dirty="0"/>
              <a:t>La compilazione può riguardare:</a:t>
            </a:r>
          </a:p>
          <a:p>
            <a:pPr marL="257175" indent="-257175" algn="just" fontAlgn="base">
              <a:buFont typeface="Arial" panose="020B0604020202020204" pitchFamily="34" charset="0"/>
              <a:buChar char="•"/>
            </a:pPr>
            <a:r>
              <a:rPr lang="it-IT" sz="1600" dirty="0"/>
              <a:t>- quadro RB - Redditi dei fabbricati: se si è in presenza di una locazione breve «ordinaria»;</a:t>
            </a:r>
          </a:p>
          <a:p>
            <a:pPr marL="257175" indent="-257175" algn="just" fontAlgn="base">
              <a:buFont typeface="Arial" panose="020B0604020202020204" pitchFamily="34" charset="0"/>
              <a:buChar char="•"/>
            </a:pPr>
            <a:r>
              <a:rPr lang="it-IT" sz="1600" dirty="0"/>
              <a:t>- quadro RL- Redditi diversi: se si tratta di una sublocazione breve o una concessione in godimento dell’immobile stipulata dal comodatario.</a:t>
            </a:r>
          </a:p>
          <a:p>
            <a:pPr algn="just" fontAlgn="base"/>
            <a:endParaRPr lang="it-IT" sz="1600" dirty="0"/>
          </a:p>
          <a:p>
            <a:pPr algn="ctr" fontAlgn="base"/>
            <a:r>
              <a:rPr lang="it-IT" sz="1600" b="1" dirty="0">
                <a:solidFill>
                  <a:srgbClr val="FF0000"/>
                </a:solidFill>
              </a:rPr>
              <a:t>POSSIBILE LA CEDOLARE SECCA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olo 1"/>
          <p:cNvSpPr txBox="1"/>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it-IT" altLang="it-IT" sz="3200" b="1" kern="0" dirty="0">
                <a:latin typeface="Calibri" panose="020F0502020204030204" pitchFamily="34" charset="0"/>
                <a:cs typeface="Calibri" panose="020F0502020204030204" pitchFamily="34" charset="0"/>
              </a:rPr>
              <a:t>OPZIONE PER SOSTITUTIVA</a:t>
            </a:r>
          </a:p>
        </p:txBody>
      </p:sp>
      <p:sp>
        <p:nvSpPr>
          <p:cNvPr id="30" name="Callout con freccia in giù 29"/>
          <p:cNvSpPr/>
          <p:nvPr/>
        </p:nvSpPr>
        <p:spPr>
          <a:xfrm>
            <a:off x="765776" y="1990947"/>
            <a:ext cx="7632700" cy="1008062"/>
          </a:xfrm>
          <a:prstGeom prst="downArrowCallout">
            <a:avLst/>
          </a:prstGeom>
          <a:solidFill>
            <a:srgbClr val="0070C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400" b="1" dirty="0">
                <a:solidFill>
                  <a:srgbClr val="FFFFFF"/>
                </a:solidFill>
                <a:latin typeface="Calibri" panose="020F0502020204030204" pitchFamily="34" charset="0"/>
              </a:rPr>
              <a:t>CIRCOLARE 24/E/2017</a:t>
            </a:r>
          </a:p>
        </p:txBody>
      </p:sp>
      <p:sp>
        <p:nvSpPr>
          <p:cNvPr id="2" name="Rettangolo 1"/>
          <p:cNvSpPr/>
          <p:nvPr/>
        </p:nvSpPr>
        <p:spPr bwMode="auto">
          <a:xfrm>
            <a:off x="2570672" y="3066601"/>
            <a:ext cx="5827804" cy="553998"/>
          </a:xfrm>
          <a:prstGeom prst="rect">
            <a:avLst/>
          </a:prstGeom>
          <a:solidFill>
            <a:schemeClr val="bg1">
              <a:lumMod val="85000"/>
            </a:schemeClr>
          </a:solidFill>
          <a:ln w="28575">
            <a:solidFill>
              <a:schemeClr val="accent2"/>
            </a:solidFill>
          </a:ln>
          <a:effectLst>
            <a:outerShdw blurRad="76200" dir="13500000" sy="23000" kx="1200000" algn="br" rotWithShape="0">
              <a:prstClr val="black">
                <a:alpha val="20000"/>
              </a:prstClr>
            </a:outerShdw>
          </a:effectLst>
        </p:spPr>
        <p:txBody>
          <a:bodyPr lIns="72000" tIns="0" rIns="72000" bIns="0" rtlCol="0" anchor="ctr">
            <a:spAutoFit/>
          </a:bodyPr>
          <a:lstStyle/>
          <a:p>
            <a:pPr marL="285750" indent="-285750" algn="just">
              <a:buFont typeface="Arial" panose="020B0604020202020204" pitchFamily="34" charset="0"/>
              <a:buChar char="•"/>
            </a:pPr>
            <a:r>
              <a:rPr lang="it-IT" b="1" cap="small" dirty="0">
                <a:solidFill>
                  <a:prstClr val="black"/>
                </a:solidFill>
                <a:latin typeface="Calibri" panose="020F0502020204030204" pitchFamily="34" charset="0"/>
                <a:cs typeface="Calibri" panose="020F0502020204030204" pitchFamily="34" charset="0"/>
              </a:rPr>
              <a:t>OPZIONE IN DICHIARAZIONE</a:t>
            </a:r>
          </a:p>
          <a:p>
            <a:pPr marL="285750" indent="-285750" algn="just">
              <a:buFont typeface="Arial" panose="020B0604020202020204" pitchFamily="34" charset="0"/>
              <a:buChar char="•"/>
            </a:pPr>
            <a:r>
              <a:rPr lang="it-IT" b="1" cap="small" dirty="0">
                <a:solidFill>
                  <a:prstClr val="black"/>
                </a:solidFill>
                <a:latin typeface="Calibri" panose="020F0502020204030204" pitchFamily="34" charset="0"/>
                <a:cs typeface="Calibri" panose="020F0502020204030204" pitchFamily="34" charset="0"/>
              </a:rPr>
              <a:t>OPZIONE ALLA REGISTRAZIONE</a:t>
            </a:r>
          </a:p>
        </p:txBody>
      </p:sp>
      <p:sp>
        <p:nvSpPr>
          <p:cNvPr id="17" name="Rettangolo 16"/>
          <p:cNvSpPr/>
          <p:nvPr/>
        </p:nvSpPr>
        <p:spPr bwMode="auto">
          <a:xfrm>
            <a:off x="2570672" y="3696848"/>
            <a:ext cx="5827804" cy="1107996"/>
          </a:xfrm>
          <a:prstGeom prst="rect">
            <a:avLst/>
          </a:prstGeom>
          <a:solidFill>
            <a:schemeClr val="bg1">
              <a:lumMod val="85000"/>
            </a:schemeClr>
          </a:solidFill>
          <a:ln w="28575">
            <a:solidFill>
              <a:schemeClr val="accent2"/>
            </a:solidFill>
          </a:ln>
          <a:effectLst>
            <a:outerShdw blurRad="76200" dir="13500000" sy="23000" kx="1200000" algn="br" rotWithShape="0">
              <a:prstClr val="black">
                <a:alpha val="20000"/>
              </a:prstClr>
            </a:outerShdw>
          </a:effectLst>
        </p:spPr>
        <p:txBody>
          <a:bodyPr lIns="72000" tIns="0" rIns="72000" bIns="0" rtlCol="0" anchor="ctr">
            <a:spAutoFit/>
          </a:bodyPr>
          <a:lstStyle/>
          <a:p>
            <a:pPr marL="285750" indent="-285750" algn="just">
              <a:buFont typeface="Arial" panose="020B0604020202020204" pitchFamily="34" charset="0"/>
              <a:buChar char="•"/>
            </a:pPr>
            <a:r>
              <a:rPr lang="it-IT" b="1" cap="small" dirty="0">
                <a:solidFill>
                  <a:prstClr val="black"/>
                </a:solidFill>
                <a:latin typeface="Calibri" panose="020F0502020204030204" pitchFamily="34" charset="0"/>
                <a:cs typeface="Calibri" panose="020F0502020204030204" pitchFamily="34" charset="0"/>
              </a:rPr>
              <a:t>REGOLA: </a:t>
            </a:r>
            <a:r>
              <a:rPr lang="it-IT" cap="small" dirty="0">
                <a:solidFill>
                  <a:prstClr val="black"/>
                </a:solidFill>
                <a:latin typeface="Calibri" panose="020F0502020204030204" pitchFamily="34" charset="0"/>
                <a:cs typeface="Calibri" panose="020F0502020204030204" pitchFamily="34" charset="0"/>
              </a:rPr>
              <a:t>PER OGNI CONTRATTO OPZIONE È AUTONOMA </a:t>
            </a:r>
          </a:p>
          <a:p>
            <a:pPr marL="285750" indent="-285750" algn="just">
              <a:buFont typeface="Arial" panose="020B0604020202020204" pitchFamily="34" charset="0"/>
              <a:buChar char="•"/>
            </a:pPr>
            <a:r>
              <a:rPr lang="it-IT" b="1" cap="small" dirty="0">
                <a:solidFill>
                  <a:prstClr val="black"/>
                </a:solidFill>
                <a:latin typeface="Calibri" panose="020F0502020204030204" pitchFamily="34" charset="0"/>
                <a:cs typeface="Calibri" panose="020F0502020204030204" pitchFamily="34" charset="0"/>
              </a:rPr>
              <a:t>DEROGA: </a:t>
            </a:r>
            <a:r>
              <a:rPr lang="it-IT" cap="small" dirty="0">
                <a:solidFill>
                  <a:prstClr val="black"/>
                </a:solidFill>
                <a:latin typeface="Calibri" panose="020F0502020204030204" pitchFamily="34" charset="0"/>
                <a:cs typeface="Calibri" panose="020F0502020204030204" pitchFamily="34" charset="0"/>
              </a:rPr>
              <a:t>SCELTA UNICA VINCOLANTE NEL CASO DI LOCAZIONE BREVE DI SINGOLE STANZE PER PERIODI IN TUTTO O IN PARTE COINCIDENTI</a:t>
            </a:r>
            <a:endParaRPr lang="it-IT" dirty="0">
              <a:solidFill>
                <a:prstClr val="black"/>
              </a:solidFill>
              <a:cs typeface="Arial" panose="020B0604020202020204" pitchFamily="34" charset="0"/>
            </a:endParaRPr>
          </a:p>
        </p:txBody>
      </p:sp>
      <p:sp>
        <p:nvSpPr>
          <p:cNvPr id="4" name="Freccia a destra 3"/>
          <p:cNvSpPr/>
          <p:nvPr/>
        </p:nvSpPr>
        <p:spPr bwMode="auto">
          <a:xfrm>
            <a:off x="765775" y="3094718"/>
            <a:ext cx="1705575" cy="550247"/>
          </a:xfrm>
          <a:prstGeom prst="rightArrow">
            <a:avLst/>
          </a:prstGeom>
          <a:solidFill>
            <a:schemeClr val="bg1"/>
          </a:solidFill>
          <a:ln>
            <a:solidFill>
              <a:schemeClr val="accent2"/>
            </a:solidFill>
          </a:ln>
        </p:spPr>
        <p:style>
          <a:lnRef idx="2">
            <a:schemeClr val="dk1"/>
          </a:lnRef>
          <a:fillRef idx="1">
            <a:schemeClr val="lt1"/>
          </a:fillRef>
          <a:effectRef idx="0">
            <a:schemeClr val="dk1"/>
          </a:effectRef>
          <a:fontRef idx="minor">
            <a:schemeClr val="dk1"/>
          </a:fontRef>
        </p:style>
        <p:txBody>
          <a:bodyPr anchor="ctr"/>
          <a:lstStyle/>
          <a:p>
            <a:pPr algn="ctr"/>
            <a:r>
              <a:rPr lang="it-IT" b="1" cap="small" dirty="0">
                <a:solidFill>
                  <a:schemeClr val="dk1"/>
                </a:solidFill>
                <a:latin typeface="Calibri" panose="020F0502020204030204" pitchFamily="34" charset="0"/>
                <a:cs typeface="Calibri" panose="020F0502020204030204" pitchFamily="34" charset="0"/>
              </a:rPr>
              <a:t>MODALITÀ</a:t>
            </a:r>
          </a:p>
        </p:txBody>
      </p:sp>
      <p:sp>
        <p:nvSpPr>
          <p:cNvPr id="22" name="Freccia a destra 21"/>
          <p:cNvSpPr/>
          <p:nvPr/>
        </p:nvSpPr>
        <p:spPr bwMode="auto">
          <a:xfrm>
            <a:off x="765775" y="3975284"/>
            <a:ext cx="1705575" cy="550247"/>
          </a:xfrm>
          <a:prstGeom prst="rightArrow">
            <a:avLst/>
          </a:prstGeom>
          <a:solidFill>
            <a:schemeClr val="bg1"/>
          </a:solidFill>
          <a:ln>
            <a:solidFill>
              <a:schemeClr val="accent2"/>
            </a:solidFill>
          </a:ln>
        </p:spPr>
        <p:style>
          <a:lnRef idx="2">
            <a:schemeClr val="dk1"/>
          </a:lnRef>
          <a:fillRef idx="1">
            <a:schemeClr val="lt1"/>
          </a:fillRef>
          <a:effectRef idx="0">
            <a:schemeClr val="dk1"/>
          </a:effectRef>
          <a:fontRef idx="minor">
            <a:schemeClr val="dk1"/>
          </a:fontRef>
        </p:style>
        <p:txBody>
          <a:bodyPr anchor="ctr"/>
          <a:lstStyle/>
          <a:p>
            <a:pPr algn="ctr"/>
            <a:r>
              <a:rPr lang="it-IT" b="1" cap="small" dirty="0">
                <a:solidFill>
                  <a:schemeClr val="dk1"/>
                </a:solidFill>
                <a:latin typeface="Calibri" panose="020F0502020204030204" pitchFamily="34" charset="0"/>
                <a:cs typeface="Calibri" panose="020F0502020204030204" pitchFamily="34" charset="0"/>
              </a:rPr>
              <a:t>AUTONOMIA</a:t>
            </a:r>
          </a:p>
        </p:txBody>
      </p:sp>
      <p:sp>
        <p:nvSpPr>
          <p:cNvPr id="9" name="Rettangolo 8"/>
          <p:cNvSpPr/>
          <p:nvPr/>
        </p:nvSpPr>
        <p:spPr bwMode="auto">
          <a:xfrm>
            <a:off x="2570672" y="4881093"/>
            <a:ext cx="5827804" cy="1107996"/>
          </a:xfrm>
          <a:prstGeom prst="rect">
            <a:avLst/>
          </a:prstGeom>
          <a:solidFill>
            <a:schemeClr val="bg1">
              <a:lumMod val="85000"/>
            </a:schemeClr>
          </a:solidFill>
          <a:ln w="28575">
            <a:solidFill>
              <a:schemeClr val="accent2"/>
            </a:solidFill>
          </a:ln>
          <a:effectLst>
            <a:outerShdw blurRad="76200" dir="13500000" sy="23000" kx="1200000" algn="br" rotWithShape="0">
              <a:prstClr val="black">
                <a:alpha val="20000"/>
              </a:prstClr>
            </a:outerShdw>
          </a:effectLst>
        </p:spPr>
        <p:txBody>
          <a:bodyPr lIns="72000" tIns="0" rIns="72000" bIns="0" rtlCol="0" anchor="ctr">
            <a:spAutoFit/>
          </a:bodyPr>
          <a:lstStyle/>
          <a:p>
            <a:pPr algn="just"/>
            <a:r>
              <a:rPr lang="it-IT" b="1" cap="small" dirty="0">
                <a:solidFill>
                  <a:prstClr val="black"/>
                </a:solidFill>
                <a:latin typeface="Calibri" panose="020F0502020204030204" pitchFamily="34" charset="0"/>
                <a:cs typeface="Calibri" panose="020F0502020204030204" pitchFamily="34" charset="0"/>
              </a:rPr>
              <a:t>CONTRATTO STIPULATO DA UNO</a:t>
            </a:r>
            <a:r>
              <a:rPr lang="it-IT" cap="small" dirty="0">
                <a:solidFill>
                  <a:prstClr val="black"/>
                </a:solidFill>
                <a:latin typeface="Calibri" panose="020F0502020204030204" pitchFamily="34" charset="0"/>
                <a:cs typeface="Calibri" panose="020F0502020204030204" pitchFamily="34" charset="0"/>
              </a:rPr>
              <a:t>: </a:t>
            </a:r>
          </a:p>
          <a:p>
            <a:pPr marL="285750" indent="-285750" algn="just">
              <a:buFont typeface="Arial" panose="020B0604020202020204" pitchFamily="34" charset="0"/>
              <a:buChar char="•"/>
            </a:pPr>
            <a:r>
              <a:rPr lang="it-IT" b="1" cap="small" dirty="0">
                <a:solidFill>
                  <a:prstClr val="black"/>
                </a:solidFill>
                <a:latin typeface="Calibri" panose="020F0502020204030204" pitchFamily="34" charset="0"/>
                <a:cs typeface="Calibri" panose="020F0502020204030204" pitchFamily="34" charset="0"/>
              </a:rPr>
              <a:t>RITENUTA </a:t>
            </a:r>
            <a:r>
              <a:rPr lang="it-IT" cap="small" dirty="0">
                <a:solidFill>
                  <a:prstClr val="black"/>
                </a:solidFill>
                <a:latin typeface="Calibri" panose="020F0502020204030204" pitchFamily="34" charset="0"/>
                <a:cs typeface="Calibri" panose="020F0502020204030204" pitchFamily="34" charset="0"/>
              </a:rPr>
              <a:t>OPERATA DA INTERMEDIARI </a:t>
            </a:r>
            <a:r>
              <a:rPr lang="it-IT" b="1" cap="small" dirty="0">
                <a:solidFill>
                  <a:prstClr val="black"/>
                </a:solidFill>
                <a:latin typeface="Calibri" panose="020F0502020204030204" pitchFamily="34" charset="0"/>
                <a:cs typeface="Calibri" panose="020F0502020204030204" pitchFamily="34" charset="0"/>
              </a:rPr>
              <a:t>SCOMPUTATA SOLO DA LUI </a:t>
            </a:r>
            <a:r>
              <a:rPr lang="it-IT" cap="small" dirty="0">
                <a:solidFill>
                  <a:prstClr val="black"/>
                </a:solidFill>
                <a:latin typeface="Calibri" panose="020F0502020204030204" pitchFamily="34" charset="0"/>
                <a:cs typeface="Calibri" panose="020F0502020204030204" pitchFamily="34" charset="0"/>
              </a:rPr>
              <a:t>(TAX SOLO QUOTA PARTE DEL CANONE)</a:t>
            </a:r>
          </a:p>
          <a:p>
            <a:pPr marL="285750" indent="-285750" algn="just">
              <a:buFont typeface="Arial" panose="020B0604020202020204" pitchFamily="34" charset="0"/>
              <a:buChar char="•"/>
            </a:pPr>
            <a:r>
              <a:rPr lang="it-IT" b="1" cap="small" dirty="0">
                <a:solidFill>
                  <a:prstClr val="black"/>
                </a:solidFill>
                <a:latin typeface="Calibri" panose="020F0502020204030204" pitchFamily="34" charset="0"/>
                <a:cs typeface="Calibri" panose="020F0502020204030204" pitchFamily="34" charset="0"/>
              </a:rPr>
              <a:t>ALTRI COMPROPRIETARI </a:t>
            </a:r>
            <a:r>
              <a:rPr lang="it-IT" cap="small" dirty="0">
                <a:solidFill>
                  <a:prstClr val="black"/>
                </a:solidFill>
                <a:latin typeface="Calibri" panose="020F0502020204030204" pitchFamily="34" charset="0"/>
                <a:cs typeface="Calibri" panose="020F0502020204030204" pitchFamily="34" charset="0"/>
              </a:rPr>
              <a:t>TAX QUOTA PARTE CANONE</a:t>
            </a:r>
            <a:endParaRPr lang="it-IT" dirty="0">
              <a:solidFill>
                <a:prstClr val="black"/>
              </a:solidFill>
              <a:cs typeface="Arial" panose="020B0604020202020204" pitchFamily="34" charset="0"/>
            </a:endParaRPr>
          </a:p>
        </p:txBody>
      </p:sp>
      <p:sp>
        <p:nvSpPr>
          <p:cNvPr id="10" name="Freccia a destra 9"/>
          <p:cNvSpPr/>
          <p:nvPr/>
        </p:nvSpPr>
        <p:spPr bwMode="auto">
          <a:xfrm>
            <a:off x="765776" y="5159967"/>
            <a:ext cx="1705575" cy="550247"/>
          </a:xfrm>
          <a:prstGeom prst="rightArrow">
            <a:avLst/>
          </a:prstGeom>
          <a:solidFill>
            <a:schemeClr val="bg1"/>
          </a:solidFill>
          <a:ln>
            <a:solidFill>
              <a:schemeClr val="accent2"/>
            </a:solidFill>
          </a:ln>
        </p:spPr>
        <p:style>
          <a:lnRef idx="2">
            <a:schemeClr val="dk1"/>
          </a:lnRef>
          <a:fillRef idx="1">
            <a:schemeClr val="lt1"/>
          </a:fillRef>
          <a:effectRef idx="0">
            <a:schemeClr val="dk1"/>
          </a:effectRef>
          <a:fontRef idx="minor">
            <a:schemeClr val="dk1"/>
          </a:fontRef>
        </p:style>
        <p:txBody>
          <a:bodyPr anchor="ctr"/>
          <a:lstStyle/>
          <a:p>
            <a:pPr algn="ctr"/>
            <a:r>
              <a:rPr lang="it-IT" sz="1700" b="1" cap="small" dirty="0">
                <a:solidFill>
                  <a:schemeClr val="dk1"/>
                </a:solidFill>
                <a:latin typeface="Calibri" panose="020F0502020204030204" pitchFamily="34" charset="0"/>
                <a:cs typeface="Calibri" panose="020F0502020204030204" pitchFamily="34" charset="0"/>
              </a:rPr>
              <a:t>+ PROPRIETARI</a:t>
            </a:r>
          </a:p>
        </p:txBody>
      </p:sp>
      <p:sp>
        <p:nvSpPr>
          <p:cNvPr id="11" name="Rettangolo 10"/>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131 dispensa</a:t>
            </a:r>
          </a:p>
        </p:txBody>
      </p:sp>
      <p:sp>
        <p:nvSpPr>
          <p:cNvPr id="12" name="Text Box 7"/>
          <p:cNvSpPr txBox="1">
            <a:spLocks noChangeArrowheads="1"/>
          </p:cNvSpPr>
          <p:nvPr/>
        </p:nvSpPr>
        <p:spPr bwMode="auto">
          <a:xfrm>
            <a:off x="360946" y="236362"/>
            <a:ext cx="3814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ts val="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Slide n. 45 </a:t>
            </a:r>
            <a:r>
              <a:rPr lang="it-IT" altLang="it-IT" sz="2200" b="1" i="1" dirty="0">
                <a:solidFill>
                  <a:srgbClr val="FFFFFF"/>
                </a:solidFill>
                <a:latin typeface="Calibri" panose="020F0502020204030204" pitchFamily="34" charset="0"/>
                <a:cs typeface="Arial" panose="020B0604020202020204" pitchFamily="34" charset="0"/>
              </a:rPr>
              <a:t>Ec App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it-IT" altLang="it-IT" sz="3200" b="1" kern="0" dirty="0">
                <a:latin typeface="Calibri" panose="020F0502020204030204" pitchFamily="34" charset="0"/>
                <a:cs typeface="Calibri" panose="020F0502020204030204" pitchFamily="34" charset="0"/>
              </a:rPr>
              <a:t>IMPATTO IN DICHIARAZIONE: I GIORNI</a:t>
            </a:r>
          </a:p>
        </p:txBody>
      </p:sp>
      <p:pic>
        <p:nvPicPr>
          <p:cNvPr id="3" name="Immagine 2">
            <a:extLst>
              <a:ext uri="{FF2B5EF4-FFF2-40B4-BE49-F238E27FC236}">
                <a16:creationId xmlns:a16="http://schemas.microsoft.com/office/drawing/2014/main" xmlns="" id="{3C349D61-2551-4D72-A7E7-35DD950C578F}"/>
              </a:ext>
            </a:extLst>
          </p:cNvPr>
          <p:cNvPicPr>
            <a:picLocks noChangeAspect="1"/>
          </p:cNvPicPr>
          <p:nvPr/>
        </p:nvPicPr>
        <p:blipFill>
          <a:blip r:embed="rId2"/>
          <a:stretch>
            <a:fillRect/>
          </a:stretch>
        </p:blipFill>
        <p:spPr>
          <a:xfrm>
            <a:off x="547199" y="2024050"/>
            <a:ext cx="8049601" cy="2590197"/>
          </a:xfrm>
          <a:prstGeom prst="rect">
            <a:avLst/>
          </a:prstGeom>
        </p:spPr>
      </p:pic>
      <p:pic>
        <p:nvPicPr>
          <p:cNvPr id="5" name="Immagine 4">
            <a:extLst>
              <a:ext uri="{FF2B5EF4-FFF2-40B4-BE49-F238E27FC236}">
                <a16:creationId xmlns:a16="http://schemas.microsoft.com/office/drawing/2014/main" xmlns="" id="{CA9CA7A4-9F22-4802-8978-39E474C80787}"/>
              </a:ext>
            </a:extLst>
          </p:cNvPr>
          <p:cNvPicPr>
            <a:picLocks noChangeAspect="1"/>
          </p:cNvPicPr>
          <p:nvPr/>
        </p:nvPicPr>
        <p:blipFill>
          <a:blip r:embed="rId3"/>
          <a:stretch>
            <a:fillRect/>
          </a:stretch>
        </p:blipFill>
        <p:spPr>
          <a:xfrm>
            <a:off x="683581" y="4865059"/>
            <a:ext cx="7785715" cy="892400"/>
          </a:xfrm>
          <a:prstGeom prst="rect">
            <a:avLst/>
          </a:prstGeom>
        </p:spPr>
      </p:pic>
      <p:cxnSp>
        <p:nvCxnSpPr>
          <p:cNvPr id="7" name="Connettore 2 6">
            <a:extLst>
              <a:ext uri="{FF2B5EF4-FFF2-40B4-BE49-F238E27FC236}">
                <a16:creationId xmlns:a16="http://schemas.microsoft.com/office/drawing/2014/main" xmlns="" id="{89E871E1-B77C-48C5-87A0-7B76387CC02C}"/>
              </a:ext>
            </a:extLst>
          </p:cNvPr>
          <p:cNvCxnSpPr/>
          <p:nvPr/>
        </p:nvCxnSpPr>
        <p:spPr>
          <a:xfrm flipH="1">
            <a:off x="3080551" y="4003829"/>
            <a:ext cx="585927" cy="11097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CasellaDiTesto 7">
            <a:extLst>
              <a:ext uri="{FF2B5EF4-FFF2-40B4-BE49-F238E27FC236}">
                <a16:creationId xmlns:a16="http://schemas.microsoft.com/office/drawing/2014/main" xmlns="" id="{C5DF7D7F-84A1-4AB9-90A4-3AE9376DEA7F}"/>
              </a:ext>
            </a:extLst>
          </p:cNvPr>
          <p:cNvSpPr txBox="1"/>
          <p:nvPr/>
        </p:nvSpPr>
        <p:spPr>
          <a:xfrm>
            <a:off x="2858610" y="5051394"/>
            <a:ext cx="507480" cy="369332"/>
          </a:xfrm>
          <a:prstGeom prst="rect">
            <a:avLst/>
          </a:prstGeom>
          <a:noFill/>
        </p:spPr>
        <p:txBody>
          <a:bodyPr wrap="square" rtlCol="0">
            <a:spAutoFit/>
          </a:bodyPr>
          <a:lstStyle/>
          <a:p>
            <a:r>
              <a:rPr lang="it-IT" b="1" dirty="0"/>
              <a:t>20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olo 1"/>
          <p:cNvSpPr txBox="1"/>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it-IT" altLang="it-IT" sz="3200" b="1" kern="0" dirty="0">
                <a:latin typeface="Calibri" panose="020F0502020204030204" pitchFamily="34" charset="0"/>
                <a:cs typeface="Calibri" panose="020F0502020204030204" pitchFamily="34" charset="0"/>
              </a:rPr>
              <a:t>LOCAZIONE BREVE E QUADRO RL</a:t>
            </a:r>
          </a:p>
        </p:txBody>
      </p:sp>
      <p:sp>
        <p:nvSpPr>
          <p:cNvPr id="30" name="Callout con freccia in giù 29"/>
          <p:cNvSpPr/>
          <p:nvPr/>
        </p:nvSpPr>
        <p:spPr>
          <a:xfrm>
            <a:off x="765776" y="1990947"/>
            <a:ext cx="7632700" cy="1008062"/>
          </a:xfrm>
          <a:prstGeom prst="downArrowCallout">
            <a:avLst/>
          </a:prstGeom>
          <a:solidFill>
            <a:srgbClr val="0070C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400" b="1" dirty="0">
                <a:solidFill>
                  <a:srgbClr val="FFFFFF"/>
                </a:solidFill>
                <a:latin typeface="Calibri" panose="020F0502020204030204" pitchFamily="34" charset="0"/>
              </a:rPr>
              <a:t>CIRCOLARE 24/E/2017</a:t>
            </a:r>
          </a:p>
        </p:txBody>
      </p:sp>
      <p:sp>
        <p:nvSpPr>
          <p:cNvPr id="2" name="Rettangolo 1"/>
          <p:cNvSpPr/>
          <p:nvPr/>
        </p:nvSpPr>
        <p:spPr bwMode="auto">
          <a:xfrm>
            <a:off x="2677295" y="3023433"/>
            <a:ext cx="5721179" cy="1107996"/>
          </a:xfrm>
          <a:prstGeom prst="rect">
            <a:avLst/>
          </a:prstGeom>
          <a:solidFill>
            <a:schemeClr val="bg1">
              <a:lumMod val="85000"/>
            </a:schemeClr>
          </a:solidFill>
          <a:ln w="28575">
            <a:solidFill>
              <a:schemeClr val="accent6">
                <a:lumMod val="60000"/>
                <a:lumOff val="40000"/>
              </a:schemeClr>
            </a:solidFill>
          </a:ln>
          <a:effectLst>
            <a:outerShdw blurRad="76200" dir="13500000" sy="23000" kx="1200000" algn="br" rotWithShape="0">
              <a:prstClr val="black">
                <a:alpha val="20000"/>
              </a:prstClr>
            </a:outerShdw>
          </a:effectLst>
        </p:spPr>
        <p:txBody>
          <a:bodyPr wrap="square" lIns="72000" tIns="0" rIns="72000" bIns="0" rtlCol="0" anchor="ctr">
            <a:spAutoFit/>
          </a:bodyPr>
          <a:lstStyle/>
          <a:p>
            <a:pPr marL="285750" indent="-285750" algn="just">
              <a:buFont typeface="Arial" panose="020B0604020202020204" pitchFamily="34" charset="0"/>
              <a:buChar char="•"/>
            </a:pPr>
            <a:r>
              <a:rPr lang="it-IT" cap="small" dirty="0">
                <a:solidFill>
                  <a:prstClr val="black"/>
                </a:solidFill>
                <a:latin typeface="Calibri" panose="020F0502020204030204" pitchFamily="34" charset="0"/>
                <a:cs typeface="Calibri" panose="020F0502020204030204" pitchFamily="34" charset="0"/>
              </a:rPr>
              <a:t>APPLICAZIONE CEDOLARE SECCA </a:t>
            </a:r>
            <a:r>
              <a:rPr lang="it-IT" b="1" cap="small" dirty="0">
                <a:solidFill>
                  <a:prstClr val="black"/>
                </a:solidFill>
                <a:latin typeface="Calibri" panose="020F0502020204030204" pitchFamily="34" charset="0"/>
                <a:cs typeface="Calibri" panose="020F0502020204030204" pitchFamily="34" charset="0"/>
              </a:rPr>
              <a:t>NON MODIFICA QUALIFICAZIONE REDDITUALE </a:t>
            </a:r>
          </a:p>
          <a:p>
            <a:pPr marL="285750" indent="-285750" algn="just">
              <a:buFont typeface="Arial" panose="020B0604020202020204" pitchFamily="34" charset="0"/>
              <a:buChar char="•"/>
            </a:pPr>
            <a:r>
              <a:rPr lang="it-IT" cap="small" dirty="0">
                <a:solidFill>
                  <a:prstClr val="black"/>
                </a:solidFill>
                <a:latin typeface="Calibri" panose="020F0502020204030204" pitchFamily="34" charset="0"/>
                <a:cs typeface="Calibri" panose="020F0502020204030204" pitchFamily="34" charset="0"/>
              </a:rPr>
              <a:t>RESTA </a:t>
            </a:r>
            <a:r>
              <a:rPr lang="it-IT" b="1" cap="small" dirty="0">
                <a:solidFill>
                  <a:prstClr val="black"/>
                </a:solidFill>
                <a:latin typeface="Calibri" panose="020F0502020204030204" pitchFamily="34" charset="0"/>
                <a:cs typeface="Calibri" panose="020F0502020204030204" pitchFamily="34" charset="0"/>
              </a:rPr>
              <a:t>REDDITO DIVERSO </a:t>
            </a:r>
            <a:r>
              <a:rPr lang="it-IT" cap="small" dirty="0">
                <a:solidFill>
                  <a:prstClr val="black"/>
                </a:solidFill>
                <a:latin typeface="Calibri" panose="020F0502020204030204" pitchFamily="34" charset="0"/>
                <a:cs typeface="Calibri" panose="020F0502020204030204" pitchFamily="34" charset="0"/>
              </a:rPr>
              <a:t>CON OPZIONE PER CEDOLARE SECCA</a:t>
            </a:r>
          </a:p>
        </p:txBody>
      </p:sp>
      <p:sp>
        <p:nvSpPr>
          <p:cNvPr id="17" name="Rettangolo 16"/>
          <p:cNvSpPr/>
          <p:nvPr/>
        </p:nvSpPr>
        <p:spPr bwMode="auto">
          <a:xfrm>
            <a:off x="2677295" y="4184044"/>
            <a:ext cx="5721179" cy="1107996"/>
          </a:xfrm>
          <a:prstGeom prst="rect">
            <a:avLst/>
          </a:prstGeom>
          <a:solidFill>
            <a:schemeClr val="bg1">
              <a:lumMod val="85000"/>
            </a:schemeClr>
          </a:solidFill>
          <a:ln w="28575">
            <a:solidFill>
              <a:schemeClr val="accent6">
                <a:lumMod val="60000"/>
                <a:lumOff val="40000"/>
              </a:schemeClr>
            </a:solidFill>
          </a:ln>
          <a:effectLst>
            <a:outerShdw blurRad="76200" dir="13500000" sy="23000" kx="1200000" algn="br" rotWithShape="0">
              <a:prstClr val="black">
                <a:alpha val="20000"/>
              </a:prstClr>
            </a:outerShdw>
          </a:effectLst>
        </p:spPr>
        <p:txBody>
          <a:bodyPr wrap="square" lIns="72000" tIns="0" rIns="72000" bIns="0" rtlCol="0" anchor="ctr">
            <a:spAutoFit/>
          </a:bodyPr>
          <a:lstStyle/>
          <a:p>
            <a:pPr marL="285750" indent="-285750" algn="just">
              <a:buFont typeface="Arial" panose="020B0604020202020204" pitchFamily="34" charset="0"/>
              <a:buChar char="•"/>
            </a:pPr>
            <a:r>
              <a:rPr lang="it-IT" cap="small" dirty="0">
                <a:solidFill>
                  <a:prstClr val="black"/>
                </a:solidFill>
                <a:latin typeface="Calibri" panose="020F0502020204030204" pitchFamily="34" charset="0"/>
                <a:cs typeface="Calibri" panose="020F0502020204030204" pitchFamily="34" charset="0"/>
              </a:rPr>
              <a:t>COMODANTE TITOLARE DEL REDDITO FONDIARIO DA POSSESSO IMMOBILE </a:t>
            </a:r>
          </a:p>
          <a:p>
            <a:pPr marL="285750" indent="-285750" algn="just">
              <a:buFont typeface="Arial" panose="020B0604020202020204" pitchFamily="34" charset="0"/>
              <a:buChar char="•"/>
            </a:pPr>
            <a:r>
              <a:rPr lang="it-IT" cap="small" dirty="0">
                <a:solidFill>
                  <a:prstClr val="black"/>
                </a:solidFill>
                <a:latin typeface="Calibri" panose="020F0502020204030204" pitchFamily="34" charset="0"/>
                <a:cs typeface="Calibri" panose="020F0502020204030204" pitchFamily="34" charset="0"/>
              </a:rPr>
              <a:t>COMODATARIO/LOCATORE TITOLARE DEL REDDITO DIVERSO ASSIMILABILE A SUBLOCAZIONE</a:t>
            </a:r>
            <a:endParaRPr lang="it-IT" dirty="0">
              <a:solidFill>
                <a:prstClr val="black"/>
              </a:solidFill>
              <a:cs typeface="Arial" panose="020B0604020202020204" pitchFamily="34" charset="0"/>
            </a:endParaRPr>
          </a:p>
        </p:txBody>
      </p:sp>
      <p:sp>
        <p:nvSpPr>
          <p:cNvPr id="4" name="Freccia a destra 3"/>
          <p:cNvSpPr/>
          <p:nvPr/>
        </p:nvSpPr>
        <p:spPr bwMode="auto">
          <a:xfrm>
            <a:off x="765777" y="3072057"/>
            <a:ext cx="1837582" cy="550247"/>
          </a:xfrm>
          <a:prstGeom prst="rightArrow">
            <a:avLst/>
          </a:prstGeom>
          <a:solidFill>
            <a:schemeClr val="bg1"/>
          </a:solidFill>
          <a:ln>
            <a:solidFill>
              <a:schemeClr val="accent2"/>
            </a:solidFill>
          </a:ln>
        </p:spPr>
        <p:style>
          <a:lnRef idx="2">
            <a:schemeClr val="dk1"/>
          </a:lnRef>
          <a:fillRef idx="1">
            <a:schemeClr val="lt1"/>
          </a:fillRef>
          <a:effectRef idx="0">
            <a:schemeClr val="dk1"/>
          </a:effectRef>
          <a:fontRef idx="minor">
            <a:schemeClr val="dk1"/>
          </a:fontRef>
        </p:style>
        <p:txBody>
          <a:bodyPr anchor="ctr"/>
          <a:lstStyle/>
          <a:p>
            <a:pPr algn="ctr"/>
            <a:r>
              <a:rPr lang="it-IT" b="1" cap="small" dirty="0">
                <a:solidFill>
                  <a:schemeClr val="dk1"/>
                </a:solidFill>
                <a:latin typeface="Calibri" panose="020F0502020204030204" pitchFamily="34" charset="0"/>
                <a:cs typeface="Calibri" panose="020F0502020204030204" pitchFamily="34" charset="0"/>
              </a:rPr>
              <a:t>SUBLOCAZIONE</a:t>
            </a:r>
          </a:p>
        </p:txBody>
      </p:sp>
      <p:sp>
        <p:nvSpPr>
          <p:cNvPr id="22" name="Freccia a destra 21"/>
          <p:cNvSpPr/>
          <p:nvPr/>
        </p:nvSpPr>
        <p:spPr bwMode="auto">
          <a:xfrm>
            <a:off x="765777" y="4295013"/>
            <a:ext cx="1837582" cy="550247"/>
          </a:xfrm>
          <a:prstGeom prst="rightArrow">
            <a:avLst/>
          </a:prstGeom>
          <a:solidFill>
            <a:schemeClr val="bg1"/>
          </a:solidFill>
          <a:ln>
            <a:solidFill>
              <a:schemeClr val="accent2"/>
            </a:solidFill>
          </a:ln>
        </p:spPr>
        <p:style>
          <a:lnRef idx="2">
            <a:schemeClr val="dk1"/>
          </a:lnRef>
          <a:fillRef idx="1">
            <a:schemeClr val="lt1"/>
          </a:fillRef>
          <a:effectRef idx="0">
            <a:schemeClr val="dk1"/>
          </a:effectRef>
          <a:fontRef idx="minor">
            <a:schemeClr val="dk1"/>
          </a:fontRef>
        </p:style>
        <p:txBody>
          <a:bodyPr anchor="ctr"/>
          <a:lstStyle/>
          <a:p>
            <a:pPr algn="ctr"/>
            <a:r>
              <a:rPr lang="it-IT" b="1" cap="small" dirty="0">
                <a:solidFill>
                  <a:schemeClr val="dk1"/>
                </a:solidFill>
                <a:latin typeface="Calibri" panose="020F0502020204030204" pitchFamily="34" charset="0"/>
                <a:cs typeface="Calibri" panose="020F0502020204030204" pitchFamily="34" charset="0"/>
              </a:rPr>
              <a:t>COMODATO</a:t>
            </a:r>
          </a:p>
        </p:txBody>
      </p:sp>
      <p:sp>
        <p:nvSpPr>
          <p:cNvPr id="23" name="Rettangolo 22"/>
          <p:cNvSpPr/>
          <p:nvPr/>
        </p:nvSpPr>
        <p:spPr bwMode="auto">
          <a:xfrm>
            <a:off x="765776" y="5434386"/>
            <a:ext cx="7632700" cy="553998"/>
          </a:xfrm>
          <a:prstGeom prst="rect">
            <a:avLst/>
          </a:prstGeom>
          <a:solidFill>
            <a:schemeClr val="bg1">
              <a:lumMod val="75000"/>
            </a:schemeClr>
          </a:solidFill>
          <a:ln w="28575">
            <a:solidFill>
              <a:schemeClr val="tx1"/>
            </a:solidFill>
          </a:ln>
          <a:effectLst>
            <a:outerShdw blurRad="76200" dir="13500000" sy="23000" kx="1200000" algn="br" rotWithShape="0">
              <a:prstClr val="black">
                <a:alpha val="20000"/>
              </a:prstClr>
            </a:outerShdw>
          </a:effectLst>
        </p:spPr>
        <p:txBody>
          <a:bodyPr lIns="72000" tIns="0" rIns="72000" bIns="0" rtlCol="0" anchor="ctr">
            <a:spAutoFit/>
          </a:bodyPr>
          <a:lstStyle/>
          <a:p>
            <a:pPr algn="ctr"/>
            <a:r>
              <a:rPr lang="it-IT" b="1" cap="small" dirty="0">
                <a:solidFill>
                  <a:prstClr val="black"/>
                </a:solidFill>
                <a:latin typeface="Calibri" panose="020F0502020204030204" pitchFamily="34" charset="0"/>
                <a:cs typeface="Calibri" panose="020F0502020204030204" pitchFamily="34" charset="0"/>
              </a:rPr>
              <a:t>PER LOCAZIONI BREVI → </a:t>
            </a:r>
            <a:r>
              <a:rPr lang="it-IT" b="1" cap="small" dirty="0">
                <a:solidFill>
                  <a:srgbClr val="FF0000"/>
                </a:solidFill>
                <a:latin typeface="Calibri" panose="020F0502020204030204" pitchFamily="34" charset="0"/>
                <a:cs typeface="Calibri" panose="020F0502020204030204" pitchFamily="34" charset="0"/>
              </a:rPr>
              <a:t>SUPERATI</a:t>
            </a:r>
            <a:r>
              <a:rPr lang="it-IT" b="1" cap="small" dirty="0">
                <a:solidFill>
                  <a:prstClr val="black"/>
                </a:solidFill>
                <a:latin typeface="Calibri" panose="020F0502020204030204" pitchFamily="34" charset="0"/>
                <a:cs typeface="Calibri" panose="020F0502020204030204" pitchFamily="34" charset="0"/>
              </a:rPr>
              <a:t> PRECEDENTI ORIENTAMENTI DI PRASSI (RISOLUZIONE 381 E 394 DEL 2008)</a:t>
            </a:r>
          </a:p>
        </p:txBody>
      </p:sp>
      <p:sp>
        <p:nvSpPr>
          <p:cNvPr id="9" name="Rettangolo 8"/>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131 dispensa</a:t>
            </a:r>
          </a:p>
        </p:txBody>
      </p:sp>
      <p:sp>
        <p:nvSpPr>
          <p:cNvPr id="10" name="Text Box 7"/>
          <p:cNvSpPr txBox="1">
            <a:spLocks noChangeArrowheads="1"/>
          </p:cNvSpPr>
          <p:nvPr/>
        </p:nvSpPr>
        <p:spPr bwMode="auto">
          <a:xfrm>
            <a:off x="360946" y="236362"/>
            <a:ext cx="3814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ts val="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Slide n. 44 </a:t>
            </a:r>
            <a:r>
              <a:rPr lang="it-IT" altLang="it-IT" sz="2200" b="1" i="1" dirty="0">
                <a:solidFill>
                  <a:srgbClr val="FFFFFF"/>
                </a:solidFill>
                <a:latin typeface="Calibri" panose="020F0502020204030204" pitchFamily="34" charset="0"/>
                <a:cs typeface="Arial" panose="020B0604020202020204" pitchFamily="34" charset="0"/>
              </a:rPr>
              <a:t>Ec App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it-IT" altLang="it-IT" sz="3200" b="1" kern="0" dirty="0">
                <a:latin typeface="Calibri" panose="020F0502020204030204" pitchFamily="34" charset="0"/>
                <a:cs typeface="Calibri" panose="020F0502020204030204" pitchFamily="34" charset="0"/>
              </a:rPr>
              <a:t>LA COMPILAZIONE DEL QUADRO RL –RIGO RL10</a:t>
            </a:r>
          </a:p>
        </p:txBody>
      </p:sp>
      <p:sp>
        <p:nvSpPr>
          <p:cNvPr id="9" name="Sottotitolo 2"/>
          <p:cNvSpPr txBox="1"/>
          <p:nvPr/>
        </p:nvSpPr>
        <p:spPr>
          <a:xfrm>
            <a:off x="1143000" y="2121763"/>
            <a:ext cx="6858000" cy="361321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a:lstStyle>
          <a:p>
            <a:pPr algn="just" fontAlgn="base"/>
            <a:endParaRPr lang="it-IT" b="1" dirty="0"/>
          </a:p>
        </p:txBody>
      </p:sp>
      <p:sp>
        <p:nvSpPr>
          <p:cNvPr id="12" name="CasellaDiTesto 11"/>
          <p:cNvSpPr txBox="1"/>
          <p:nvPr/>
        </p:nvSpPr>
        <p:spPr>
          <a:xfrm>
            <a:off x="3433067" y="3139456"/>
            <a:ext cx="2082558" cy="369332"/>
          </a:xfrm>
          <a:prstGeom prst="rect">
            <a:avLst/>
          </a:prstGeom>
          <a:noFill/>
          <a:ln>
            <a:solidFill>
              <a:schemeClr val="accent1"/>
            </a:solidFill>
          </a:ln>
        </p:spPr>
        <p:txBody>
          <a:bodyPr wrap="none" rtlCol="0">
            <a:spAutoFit/>
          </a:bodyPr>
          <a:lstStyle/>
          <a:p>
            <a:r>
              <a:rPr lang="it-IT" dirty="0"/>
              <a:t>OPZIONE CEDOLARE</a:t>
            </a:r>
          </a:p>
        </p:txBody>
      </p:sp>
      <p:sp>
        <p:nvSpPr>
          <p:cNvPr id="18" name="CasellaDiTesto 17"/>
          <p:cNvSpPr txBox="1"/>
          <p:nvPr/>
        </p:nvSpPr>
        <p:spPr>
          <a:xfrm>
            <a:off x="3296544" y="5303258"/>
            <a:ext cx="4143955" cy="369332"/>
          </a:xfrm>
          <a:prstGeom prst="rect">
            <a:avLst/>
          </a:prstGeom>
          <a:noFill/>
          <a:ln>
            <a:solidFill>
              <a:schemeClr val="accent1"/>
            </a:solidFill>
          </a:ln>
        </p:spPr>
        <p:txBody>
          <a:bodyPr wrap="none" rtlCol="0">
            <a:spAutoFit/>
          </a:bodyPr>
          <a:lstStyle/>
          <a:p>
            <a:r>
              <a:rPr lang="it-IT" dirty="0"/>
              <a:t>TASSAZIONE ORDINARIA: SPESE AMMESSE</a:t>
            </a:r>
          </a:p>
        </p:txBody>
      </p:sp>
      <p:pic>
        <p:nvPicPr>
          <p:cNvPr id="7" name="Immagine 6">
            <a:extLst>
              <a:ext uri="{FF2B5EF4-FFF2-40B4-BE49-F238E27FC236}">
                <a16:creationId xmlns:a16="http://schemas.microsoft.com/office/drawing/2014/main" xmlns="" id="{D2071626-3133-4C4B-80BC-BF6E22D77802}"/>
              </a:ext>
            </a:extLst>
          </p:cNvPr>
          <p:cNvPicPr>
            <a:picLocks noChangeAspect="1"/>
          </p:cNvPicPr>
          <p:nvPr/>
        </p:nvPicPr>
        <p:blipFill>
          <a:blip r:embed="rId2"/>
          <a:stretch>
            <a:fillRect/>
          </a:stretch>
        </p:blipFill>
        <p:spPr>
          <a:xfrm>
            <a:off x="603683" y="2216947"/>
            <a:ext cx="7741327" cy="795400"/>
          </a:xfrm>
          <a:prstGeom prst="rect">
            <a:avLst/>
          </a:prstGeom>
        </p:spPr>
      </p:pic>
      <p:cxnSp>
        <p:nvCxnSpPr>
          <p:cNvPr id="14" name="Connettore 2 13">
            <a:extLst>
              <a:ext uri="{FF2B5EF4-FFF2-40B4-BE49-F238E27FC236}">
                <a16:creationId xmlns:a16="http://schemas.microsoft.com/office/drawing/2014/main" xmlns="" id="{77463655-7E2A-4E26-A69C-EE5F7B65F12E}"/>
              </a:ext>
            </a:extLst>
          </p:cNvPr>
          <p:cNvCxnSpPr>
            <a:cxnSpLocks/>
          </p:cNvCxnSpPr>
          <p:nvPr/>
        </p:nvCxnSpPr>
        <p:spPr>
          <a:xfrm flipV="1">
            <a:off x="4647688" y="2752078"/>
            <a:ext cx="79899" cy="369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CasellaDiTesto 18">
            <a:extLst>
              <a:ext uri="{FF2B5EF4-FFF2-40B4-BE49-F238E27FC236}">
                <a16:creationId xmlns:a16="http://schemas.microsoft.com/office/drawing/2014/main" xmlns="" id="{9E775731-5D41-4489-9EC0-B68B111B92F7}"/>
              </a:ext>
            </a:extLst>
          </p:cNvPr>
          <p:cNvSpPr txBox="1"/>
          <p:nvPr/>
        </p:nvSpPr>
        <p:spPr>
          <a:xfrm>
            <a:off x="4626614" y="2458164"/>
            <a:ext cx="311304" cy="369332"/>
          </a:xfrm>
          <a:prstGeom prst="rect">
            <a:avLst/>
          </a:prstGeom>
          <a:noFill/>
        </p:spPr>
        <p:txBody>
          <a:bodyPr wrap="none" rtlCol="0">
            <a:spAutoFit/>
          </a:bodyPr>
          <a:lstStyle/>
          <a:p>
            <a:r>
              <a:rPr lang="it-IT" b="1" dirty="0"/>
              <a:t>X</a:t>
            </a:r>
          </a:p>
        </p:txBody>
      </p:sp>
      <p:sp>
        <p:nvSpPr>
          <p:cNvPr id="20" name="CasellaDiTesto 19">
            <a:extLst>
              <a:ext uri="{FF2B5EF4-FFF2-40B4-BE49-F238E27FC236}">
                <a16:creationId xmlns:a16="http://schemas.microsoft.com/office/drawing/2014/main" xmlns="" id="{4054D0F1-382D-476B-88F0-C2E9F8A16B36}"/>
              </a:ext>
            </a:extLst>
          </p:cNvPr>
          <p:cNvSpPr txBox="1"/>
          <p:nvPr/>
        </p:nvSpPr>
        <p:spPr>
          <a:xfrm>
            <a:off x="6347534" y="3551068"/>
            <a:ext cx="2254463" cy="369332"/>
          </a:xfrm>
          <a:prstGeom prst="rect">
            <a:avLst/>
          </a:prstGeom>
          <a:noFill/>
          <a:ln>
            <a:solidFill>
              <a:schemeClr val="accent1"/>
            </a:solidFill>
          </a:ln>
        </p:spPr>
        <p:txBody>
          <a:bodyPr wrap="none" rtlCol="0">
            <a:spAutoFit/>
          </a:bodyPr>
          <a:lstStyle/>
          <a:p>
            <a:r>
              <a:rPr lang="it-IT" dirty="0"/>
              <a:t>SPESE NON AMMESSE</a:t>
            </a:r>
          </a:p>
        </p:txBody>
      </p:sp>
      <p:cxnSp>
        <p:nvCxnSpPr>
          <p:cNvPr id="22" name="Connettore 2 21">
            <a:extLst>
              <a:ext uri="{FF2B5EF4-FFF2-40B4-BE49-F238E27FC236}">
                <a16:creationId xmlns:a16="http://schemas.microsoft.com/office/drawing/2014/main" xmlns="" id="{72E321E0-1224-4F86-894B-B19BD05B39EF}"/>
              </a:ext>
            </a:extLst>
          </p:cNvPr>
          <p:cNvCxnSpPr/>
          <p:nvPr/>
        </p:nvCxnSpPr>
        <p:spPr>
          <a:xfrm flipV="1">
            <a:off x="7111014" y="2654423"/>
            <a:ext cx="79899" cy="7980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3" name="Immagine 22">
            <a:extLst>
              <a:ext uri="{FF2B5EF4-FFF2-40B4-BE49-F238E27FC236}">
                <a16:creationId xmlns:a16="http://schemas.microsoft.com/office/drawing/2014/main" xmlns="" id="{CEFCAA8E-514F-430F-B18D-7A462EC4A532}"/>
              </a:ext>
            </a:extLst>
          </p:cNvPr>
          <p:cNvPicPr>
            <a:picLocks noChangeAspect="1"/>
          </p:cNvPicPr>
          <p:nvPr/>
        </p:nvPicPr>
        <p:blipFill>
          <a:blip r:embed="rId2"/>
          <a:stretch>
            <a:fillRect/>
          </a:stretch>
        </p:blipFill>
        <p:spPr>
          <a:xfrm>
            <a:off x="603683" y="4164818"/>
            <a:ext cx="7644818" cy="795400"/>
          </a:xfrm>
          <a:prstGeom prst="rect">
            <a:avLst/>
          </a:prstGeom>
        </p:spPr>
      </p:pic>
      <p:cxnSp>
        <p:nvCxnSpPr>
          <p:cNvPr id="26" name="Connettore 2 25">
            <a:extLst>
              <a:ext uri="{FF2B5EF4-FFF2-40B4-BE49-F238E27FC236}">
                <a16:creationId xmlns:a16="http://schemas.microsoft.com/office/drawing/2014/main" xmlns="" id="{C95FDFA4-776B-4DC7-B194-52198542A975}"/>
              </a:ext>
            </a:extLst>
          </p:cNvPr>
          <p:cNvCxnSpPr/>
          <p:nvPr/>
        </p:nvCxnSpPr>
        <p:spPr>
          <a:xfrm flipV="1">
            <a:off x="6010183" y="4643021"/>
            <a:ext cx="967666" cy="630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CasellaDiTesto 27">
            <a:extLst>
              <a:ext uri="{FF2B5EF4-FFF2-40B4-BE49-F238E27FC236}">
                <a16:creationId xmlns:a16="http://schemas.microsoft.com/office/drawing/2014/main" xmlns="" id="{D005B740-D6BF-4757-929F-4AB8EC215B75}"/>
              </a:ext>
            </a:extLst>
          </p:cNvPr>
          <p:cNvSpPr txBox="1"/>
          <p:nvPr/>
        </p:nvSpPr>
        <p:spPr>
          <a:xfrm>
            <a:off x="4262726" y="3778648"/>
            <a:ext cx="1740798" cy="369332"/>
          </a:xfrm>
          <a:prstGeom prst="rect">
            <a:avLst/>
          </a:prstGeom>
          <a:noFill/>
          <a:ln>
            <a:solidFill>
              <a:schemeClr val="accent1"/>
            </a:solidFill>
          </a:ln>
        </p:spPr>
        <p:txBody>
          <a:bodyPr wrap="none" rtlCol="0">
            <a:spAutoFit/>
          </a:bodyPr>
          <a:lstStyle/>
          <a:p>
            <a:r>
              <a:rPr lang="it-IT" dirty="0"/>
              <a:t>REDDITO LORDO</a:t>
            </a:r>
          </a:p>
        </p:txBody>
      </p:sp>
      <p:cxnSp>
        <p:nvCxnSpPr>
          <p:cNvPr id="30" name="Connettore 2 29">
            <a:extLst>
              <a:ext uri="{FF2B5EF4-FFF2-40B4-BE49-F238E27FC236}">
                <a16:creationId xmlns:a16="http://schemas.microsoft.com/office/drawing/2014/main" xmlns="" id="{1A57B3B2-D746-400B-8AD9-8DA7EF4A2726}"/>
              </a:ext>
            </a:extLst>
          </p:cNvPr>
          <p:cNvCxnSpPr/>
          <p:nvPr/>
        </p:nvCxnSpPr>
        <p:spPr>
          <a:xfrm flipV="1">
            <a:off x="5746537" y="2689694"/>
            <a:ext cx="263646" cy="10877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ttore 2 31">
            <a:extLst>
              <a:ext uri="{FF2B5EF4-FFF2-40B4-BE49-F238E27FC236}">
                <a16:creationId xmlns:a16="http://schemas.microsoft.com/office/drawing/2014/main" xmlns="" id="{966DEF35-74E3-4F0F-B581-75C44723F046}"/>
              </a:ext>
            </a:extLst>
          </p:cNvPr>
          <p:cNvCxnSpPr/>
          <p:nvPr/>
        </p:nvCxnSpPr>
        <p:spPr>
          <a:xfrm>
            <a:off x="5684300" y="4134896"/>
            <a:ext cx="175335" cy="438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01390" y="3086434"/>
            <a:ext cx="6402998" cy="1102519"/>
          </a:xfrm>
        </p:spPr>
        <p:txBody>
          <a:bodyPr>
            <a:normAutofit/>
          </a:bodyPr>
          <a:lstStyle/>
          <a:p>
            <a:r>
              <a:rPr lang="it-IT" sz="3600" b="1" dirty="0">
                <a:latin typeface="Calibri" panose="020F0502020204030204" pitchFamily="34" charset="0"/>
              </a:rPr>
              <a:t>QUADRO RP</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olo 1"/>
          <p:cNvSpPr>
            <a:spLocks noGrp="1"/>
          </p:cNvSpPr>
          <p:nvPr>
            <p:ph type="title"/>
          </p:nvPr>
        </p:nvSpPr>
        <p:spPr>
          <a:xfrm>
            <a:off x="0" y="1227138"/>
            <a:ext cx="9144000" cy="546100"/>
          </a:xfrm>
        </p:spPr>
        <p:txBody>
          <a:bodyPr>
            <a:normAutofit/>
          </a:bodyPr>
          <a:lstStyle/>
          <a:p>
            <a:r>
              <a:rPr lang="it-IT" altLang="it-IT" sz="3200" b="1" dirty="0">
                <a:latin typeface="Calibri" panose="020F0502020204030204" pitchFamily="34" charset="0"/>
              </a:rPr>
              <a:t>MUTUI MISTI: IL CASO</a:t>
            </a:r>
          </a:p>
        </p:txBody>
      </p:sp>
      <p:sp>
        <p:nvSpPr>
          <p:cNvPr id="53253" name="Text Box 7"/>
          <p:cNvSpPr txBox="1">
            <a:spLocks noChangeArrowheads="1"/>
          </p:cNvSpPr>
          <p:nvPr/>
        </p:nvSpPr>
        <p:spPr bwMode="auto">
          <a:xfrm>
            <a:off x="34925" y="303213"/>
            <a:ext cx="5761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it-IT" altLang="it-IT" sz="2400" b="1">
                <a:solidFill>
                  <a:srgbClr val="FFFFFF"/>
                </a:solidFill>
                <a:latin typeface="Calibri" panose="020F0502020204030204" pitchFamily="34" charset="0"/>
                <a:cs typeface="Arial" panose="020B0604020202020204" pitchFamily="34" charset="0"/>
              </a:rPr>
              <a:t>Disciplina società di comodo</a:t>
            </a:r>
          </a:p>
        </p:txBody>
      </p:sp>
      <p:sp>
        <p:nvSpPr>
          <p:cNvPr id="6" name="Ovale 4"/>
          <p:cNvSpPr>
            <a:spLocks noChangeArrowheads="1"/>
          </p:cNvSpPr>
          <p:nvPr/>
        </p:nvSpPr>
        <p:spPr bwMode="auto">
          <a:xfrm>
            <a:off x="176935" y="3161003"/>
            <a:ext cx="1761170" cy="1512887"/>
          </a:xfrm>
          <a:prstGeom prst="ellipse">
            <a:avLst/>
          </a:prstGeom>
          <a:noFill/>
          <a:ln w="25400" algn="ctr">
            <a:solidFill>
              <a:srgbClr val="89A4A7"/>
            </a:solidFill>
            <a:round/>
          </a:ln>
        </p:spPr>
        <p:txBody>
          <a:bodyPr anchor="ctr"/>
          <a:lstStyle/>
          <a:p>
            <a:pPr algn="ctr"/>
            <a:r>
              <a:rPr lang="it-IT" sz="2000" b="1" dirty="0">
                <a:solidFill>
                  <a:srgbClr val="FF0000"/>
                </a:solidFill>
                <a:cs typeface="Tahoma" panose="020B0604030504040204" pitchFamily="34" charset="0"/>
              </a:rPr>
              <a:t>RISPOSTA 38/19</a:t>
            </a:r>
          </a:p>
        </p:txBody>
      </p:sp>
      <p:sp>
        <p:nvSpPr>
          <p:cNvPr id="7" name="Rettangolo arrotondato 6"/>
          <p:cNvSpPr/>
          <p:nvPr/>
        </p:nvSpPr>
        <p:spPr>
          <a:xfrm>
            <a:off x="2410547" y="2081503"/>
            <a:ext cx="6191250" cy="37433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8" name="Rettangolo arrotondato 7"/>
          <p:cNvSpPr>
            <a:spLocks noChangeArrowheads="1"/>
          </p:cNvSpPr>
          <p:nvPr/>
        </p:nvSpPr>
        <p:spPr bwMode="auto">
          <a:xfrm>
            <a:off x="1689821" y="1433804"/>
            <a:ext cx="7315633" cy="5096306"/>
          </a:xfrm>
          <a:prstGeom prst="roundRect">
            <a:avLst>
              <a:gd name="adj" fmla="val 27301"/>
            </a:avLst>
          </a:prstGeom>
          <a:noFill/>
          <a:ln w="25400" algn="ctr">
            <a:noFill/>
            <a:round/>
          </a:ln>
        </p:spPr>
        <p:txBody>
          <a:bodyPr anchor="ctr"/>
          <a:lstStyle/>
          <a:p>
            <a:pPr algn="just"/>
            <a:r>
              <a:rPr lang="it-IT" b="1" dirty="0">
                <a:cs typeface="Arial" panose="020B0604020202020204" pitchFamily="34" charset="0"/>
              </a:rPr>
              <a:t>Tizio contrae un mutuo misto, per l’acquisto e la ristrutturazione dell’abitazione. In particolare, al termine dei lavori, dei 200 mq dell’immobile, 150 mq saranno destinati ad abitazione principale e 50 mq saranno destinati a seconda abitazione</a:t>
            </a:r>
          </a:p>
          <a:p>
            <a:pPr algn="just"/>
            <a:endParaRPr lang="it-IT" b="1" dirty="0">
              <a:cs typeface="Arial" panose="020B0604020202020204" pitchFamily="34" charset="0"/>
            </a:endParaRPr>
          </a:p>
          <a:p>
            <a:pPr algn="just"/>
            <a:r>
              <a:rPr lang="it-IT" b="1" dirty="0">
                <a:cs typeface="Arial" panose="020B0604020202020204" pitchFamily="34" charset="0"/>
              </a:rPr>
              <a:t>Si ricorda che la detrazione del rigo E8, cod. 10, </a:t>
            </a:r>
            <a:r>
              <a:rPr lang="it-IT" i="1" dirty="0"/>
              <a:t>“…è cumulabile con quella prevista per gli interessi passivi relativi ai mutui ipotecari contratti per l’acquisto dell’abitazione principale (</a:t>
            </a:r>
            <a:r>
              <a:rPr lang="it-IT" b="1" i="1" dirty="0"/>
              <a:t>di cui al rigo E7) </a:t>
            </a:r>
            <a:r>
              <a:rPr lang="it-IT" i="1" dirty="0"/>
              <a:t>soltanto per il periodo di durata dei lavori di costruzione dell’unità immobiliare, nonché per il periodo di sei mesi successivi al termine dei lavori stessi”</a:t>
            </a:r>
            <a:r>
              <a:rPr lang="it-IT" dirty="0"/>
              <a:t>.</a:t>
            </a:r>
            <a:endParaRPr lang="it-IT" b="1" dirty="0">
              <a:cs typeface="Arial" panose="020B0604020202020204" pitchFamily="34" charset="0"/>
            </a:endParaRPr>
          </a:p>
          <a:p>
            <a:pPr algn="just"/>
            <a:endParaRPr lang="it-IT" dirty="0">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olo 1"/>
          <p:cNvSpPr>
            <a:spLocks noGrp="1"/>
          </p:cNvSpPr>
          <p:nvPr>
            <p:ph type="title"/>
          </p:nvPr>
        </p:nvSpPr>
        <p:spPr>
          <a:xfrm>
            <a:off x="0" y="1227138"/>
            <a:ext cx="9144000" cy="546100"/>
          </a:xfrm>
        </p:spPr>
        <p:txBody>
          <a:bodyPr>
            <a:normAutofit/>
          </a:bodyPr>
          <a:lstStyle/>
          <a:p>
            <a:r>
              <a:rPr lang="it-IT" altLang="it-IT" sz="3200" b="1" dirty="0">
                <a:latin typeface="Calibri" panose="020F0502020204030204" pitchFamily="34" charset="0"/>
              </a:rPr>
              <a:t>MUTUI MISTI: LA SOLUZIONE</a:t>
            </a:r>
          </a:p>
        </p:txBody>
      </p:sp>
      <p:sp>
        <p:nvSpPr>
          <p:cNvPr id="53253" name="Text Box 7"/>
          <p:cNvSpPr txBox="1">
            <a:spLocks noChangeArrowheads="1"/>
          </p:cNvSpPr>
          <p:nvPr/>
        </p:nvSpPr>
        <p:spPr bwMode="auto">
          <a:xfrm>
            <a:off x="34925" y="303213"/>
            <a:ext cx="5761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it-IT" altLang="it-IT" sz="2400" b="1">
                <a:solidFill>
                  <a:srgbClr val="FFFFFF"/>
                </a:solidFill>
                <a:latin typeface="Calibri" panose="020F0502020204030204" pitchFamily="34" charset="0"/>
                <a:cs typeface="Arial" panose="020B0604020202020204" pitchFamily="34" charset="0"/>
              </a:rPr>
              <a:t>Disciplina società di comodo</a:t>
            </a:r>
          </a:p>
        </p:txBody>
      </p:sp>
      <p:sp>
        <p:nvSpPr>
          <p:cNvPr id="6" name="Ovale 4"/>
          <p:cNvSpPr>
            <a:spLocks noChangeArrowheads="1"/>
          </p:cNvSpPr>
          <p:nvPr/>
        </p:nvSpPr>
        <p:spPr bwMode="auto">
          <a:xfrm>
            <a:off x="176935" y="3161003"/>
            <a:ext cx="1761170" cy="1512887"/>
          </a:xfrm>
          <a:prstGeom prst="ellipse">
            <a:avLst/>
          </a:prstGeom>
          <a:noFill/>
          <a:ln w="25400" algn="ctr">
            <a:solidFill>
              <a:srgbClr val="89A4A7"/>
            </a:solidFill>
            <a:round/>
          </a:ln>
        </p:spPr>
        <p:txBody>
          <a:bodyPr anchor="ctr"/>
          <a:lstStyle/>
          <a:p>
            <a:pPr algn="ctr"/>
            <a:r>
              <a:rPr lang="it-IT" sz="2000" b="1" dirty="0">
                <a:solidFill>
                  <a:srgbClr val="FF0000"/>
                </a:solidFill>
                <a:cs typeface="Tahoma" panose="020B0604030504040204" pitchFamily="34" charset="0"/>
              </a:rPr>
              <a:t>RISPOSTA 38/19</a:t>
            </a:r>
          </a:p>
        </p:txBody>
      </p:sp>
      <p:sp>
        <p:nvSpPr>
          <p:cNvPr id="7" name="Rettangolo arrotondato 6"/>
          <p:cNvSpPr/>
          <p:nvPr/>
        </p:nvSpPr>
        <p:spPr>
          <a:xfrm>
            <a:off x="2410547" y="2081503"/>
            <a:ext cx="6191250" cy="37433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8" name="Rettangolo arrotondato 7"/>
          <p:cNvSpPr>
            <a:spLocks noChangeArrowheads="1"/>
          </p:cNvSpPr>
          <p:nvPr/>
        </p:nvSpPr>
        <p:spPr bwMode="auto">
          <a:xfrm>
            <a:off x="1651432" y="1458481"/>
            <a:ext cx="7315633" cy="5096306"/>
          </a:xfrm>
          <a:prstGeom prst="roundRect">
            <a:avLst>
              <a:gd name="adj" fmla="val 27301"/>
            </a:avLst>
          </a:prstGeom>
          <a:noFill/>
          <a:ln w="25400" algn="ctr">
            <a:noFill/>
            <a:round/>
          </a:ln>
        </p:spPr>
        <p:txBody>
          <a:bodyPr anchor="ctr"/>
          <a:lstStyle/>
          <a:p>
            <a:pPr algn="just"/>
            <a:r>
              <a:rPr lang="it-IT" dirty="0"/>
              <a:t>se l’immobile è adibito ad abitazione principale oltre sei mesi dalla conclusione dei lavori ma, comunque, entro due anni dall’acquisto, </a:t>
            </a:r>
            <a:r>
              <a:rPr lang="it-IT" b="1" dirty="0">
                <a:solidFill>
                  <a:srgbClr val="FF0000"/>
                </a:solidFill>
              </a:rPr>
              <a:t>spetterà solo la detrazione degli interessi relativi al mutuo per l’acquisto; </a:t>
            </a:r>
          </a:p>
          <a:p>
            <a:pPr algn="just"/>
            <a:r>
              <a:rPr lang="it-IT" dirty="0"/>
              <a:t>se l’immobile è adibito ad abitazione principale oltre due anni dall’acquisto, ma entro sei mesi dalla conclusione dei lavori, </a:t>
            </a:r>
            <a:r>
              <a:rPr lang="it-IT" b="1" dirty="0">
                <a:solidFill>
                  <a:srgbClr val="FF0000"/>
                </a:solidFill>
              </a:rPr>
              <a:t>spetterà solo la detrazione degli interessi relativi al mutuo per la ristrutturazione; </a:t>
            </a:r>
          </a:p>
          <a:p>
            <a:pPr algn="just"/>
            <a:r>
              <a:rPr lang="it-IT" dirty="0"/>
              <a:t>se l’immobile è adibito ad abitazione principale oltre due anni dall’acquisto e oltre sei mesi dalla chiusura dei lavori </a:t>
            </a:r>
            <a:r>
              <a:rPr lang="it-IT" b="1" dirty="0">
                <a:solidFill>
                  <a:srgbClr val="FF0000"/>
                </a:solidFill>
              </a:rPr>
              <a:t>le detrazioni non spettano.</a:t>
            </a:r>
            <a:endParaRPr lang="it-IT" b="1" dirty="0">
              <a:solidFill>
                <a:srgbClr val="FF0000"/>
              </a:solidFill>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olo 1"/>
          <p:cNvSpPr>
            <a:spLocks noGrp="1"/>
          </p:cNvSpPr>
          <p:nvPr>
            <p:ph type="title"/>
          </p:nvPr>
        </p:nvSpPr>
        <p:spPr>
          <a:xfrm>
            <a:off x="0" y="1227138"/>
            <a:ext cx="9144000" cy="546100"/>
          </a:xfrm>
        </p:spPr>
        <p:txBody>
          <a:bodyPr>
            <a:normAutofit/>
          </a:bodyPr>
          <a:lstStyle/>
          <a:p>
            <a:r>
              <a:rPr lang="it-IT" altLang="it-IT" sz="3200" b="1" dirty="0">
                <a:latin typeface="Calibri" panose="020F0502020204030204" pitchFamily="34" charset="0"/>
              </a:rPr>
              <a:t>MUTUI MISTI: IL CAOS</a:t>
            </a:r>
          </a:p>
        </p:txBody>
      </p:sp>
      <p:sp>
        <p:nvSpPr>
          <p:cNvPr id="53253" name="Text Box 7"/>
          <p:cNvSpPr txBox="1">
            <a:spLocks noChangeArrowheads="1"/>
          </p:cNvSpPr>
          <p:nvPr/>
        </p:nvSpPr>
        <p:spPr bwMode="auto">
          <a:xfrm>
            <a:off x="34925" y="303213"/>
            <a:ext cx="5761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it-IT" altLang="it-IT" sz="2400" b="1" dirty="0">
                <a:solidFill>
                  <a:srgbClr val="FFFFFF"/>
                </a:solidFill>
                <a:latin typeface="Calibri" panose="020F0502020204030204" pitchFamily="34" charset="0"/>
                <a:cs typeface="Arial" panose="020B0604020202020204" pitchFamily="34" charset="0"/>
              </a:rPr>
              <a:t>Disciplina società di comodo</a:t>
            </a:r>
          </a:p>
        </p:txBody>
      </p:sp>
      <p:sp>
        <p:nvSpPr>
          <p:cNvPr id="7" name="Rettangolo arrotondato 6"/>
          <p:cNvSpPr/>
          <p:nvPr/>
        </p:nvSpPr>
        <p:spPr>
          <a:xfrm>
            <a:off x="2410547" y="2081503"/>
            <a:ext cx="6191250" cy="37433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8" name="Rettangolo arrotondato 7"/>
          <p:cNvSpPr>
            <a:spLocks noChangeArrowheads="1"/>
          </p:cNvSpPr>
          <p:nvPr/>
        </p:nvSpPr>
        <p:spPr bwMode="auto">
          <a:xfrm>
            <a:off x="34925" y="1500188"/>
            <a:ext cx="8932140" cy="4081185"/>
          </a:xfrm>
          <a:prstGeom prst="roundRect">
            <a:avLst>
              <a:gd name="adj" fmla="val 27301"/>
            </a:avLst>
          </a:prstGeom>
          <a:noFill/>
          <a:ln w="25400" algn="ctr">
            <a:noFill/>
            <a:round/>
          </a:ln>
        </p:spPr>
        <p:txBody>
          <a:bodyPr anchor="ctr"/>
          <a:lstStyle/>
          <a:p>
            <a:pPr algn="just"/>
            <a:r>
              <a:rPr lang="it-IT" sz="1600" dirty="0"/>
              <a:t>In definitiva, in presenza di mutui misti (es. totale mutuo 400) serve:</a:t>
            </a:r>
          </a:p>
          <a:p>
            <a:pPr marL="285750" indent="-285750" algn="just">
              <a:buFontTx/>
              <a:buChar char="-"/>
            </a:pPr>
            <a:r>
              <a:rPr lang="it-IT" sz="1600" dirty="0"/>
              <a:t>identificare la quota di mutuo destinato ad acquisto (es. 300), rispetto a quella destinata ai lavori (es. 100);</a:t>
            </a:r>
          </a:p>
          <a:p>
            <a:pPr marL="285750" indent="-285750" algn="just">
              <a:buFontTx/>
              <a:buChar char="-"/>
            </a:pPr>
            <a:r>
              <a:rPr lang="it-IT" sz="1600" dirty="0"/>
              <a:t>riscontrare che ogni quota rispetti le proporzioni richieste dalle disposizioni: per acquisto verificare costo immobile (es. 300) e per lavori verificare le spese (es. 90);</a:t>
            </a:r>
          </a:p>
          <a:p>
            <a:pPr marL="285750" indent="-285750" algn="just">
              <a:buFontTx/>
              <a:buChar char="-"/>
            </a:pPr>
            <a:r>
              <a:rPr lang="it-IT" sz="1600" dirty="0">
                <a:cs typeface="Arial" panose="020B0604020202020204" pitchFamily="34" charset="0"/>
              </a:rPr>
              <a:t>Verificare gli interessi per acquisto (es. 3 mila) e per costruzione (es. 1.000);</a:t>
            </a:r>
          </a:p>
          <a:p>
            <a:pPr marL="285750" indent="-285750" algn="just">
              <a:buFontTx/>
              <a:buChar char="-"/>
            </a:pPr>
            <a:r>
              <a:rPr lang="it-IT" sz="1600" dirty="0">
                <a:cs typeface="Arial" panose="020B0604020202020204" pitchFamily="34" charset="0"/>
              </a:rPr>
              <a:t>Calcolare interessi detraibili (3 mila per acquisto – rapporto 100%) e 900 per costruzione – rapporto 90%), rispettando relativi limiti e condizioni (ad esempio, quota coniuge non detraibile per costruzione);</a:t>
            </a:r>
          </a:p>
          <a:p>
            <a:pPr marL="285750" indent="-285750" algn="just">
              <a:buFontTx/>
              <a:buChar char="-"/>
            </a:pPr>
            <a:r>
              <a:rPr lang="it-IT" sz="1600" dirty="0">
                <a:cs typeface="Arial" panose="020B0604020202020204" pitchFamily="34" charset="0"/>
              </a:rPr>
              <a:t>Verificare il rispetto delle condizioni temporali;</a:t>
            </a:r>
          </a:p>
          <a:p>
            <a:pPr marL="285750" indent="-285750" algn="just">
              <a:buFontTx/>
              <a:buChar char="-"/>
            </a:pPr>
            <a:r>
              <a:rPr lang="it-IT" sz="1600" dirty="0">
                <a:cs typeface="Arial" panose="020B0604020202020204" pitchFamily="34" charset="0"/>
              </a:rPr>
              <a:t>Ricordarsi delle regole di detrazione (per il rigo RP7, ad esempio, si detrae nel caso di ristrutturazione solo a decorrere dalla destinazione a prima casa);</a:t>
            </a:r>
          </a:p>
          <a:p>
            <a:pPr marL="285750" indent="-285750" algn="just">
              <a:buFontTx/>
              <a:buChar char="-"/>
            </a:pPr>
            <a:r>
              <a:rPr lang="it-IT" sz="1600" dirty="0">
                <a:cs typeface="Arial" panose="020B0604020202020204" pitchFamily="34" charset="0"/>
              </a:rPr>
              <a:t>Effettuare ulteriore parametrazione della risposta 38/19 se immobile è sdoppiato (dunque nel caso in esame si prendono ¾ di 3.000 per RP7 e di 900 per RP8, cod. 10)</a:t>
            </a:r>
          </a:p>
          <a:p>
            <a:pPr marL="285750" indent="-285750" algn="just">
              <a:buFontTx/>
              <a:buChar char="-"/>
            </a:pPr>
            <a:endParaRPr lang="it-IT" sz="1600" b="1" dirty="0">
              <a:solidFill>
                <a:srgbClr val="FF0000"/>
              </a:solidFill>
              <a:cs typeface="Arial" panose="020B0604020202020204" pitchFamily="34" charset="0"/>
            </a:endParaRPr>
          </a:p>
        </p:txBody>
      </p:sp>
      <p:pic>
        <p:nvPicPr>
          <p:cNvPr id="2" name="Immagine 1">
            <a:extLst>
              <a:ext uri="{FF2B5EF4-FFF2-40B4-BE49-F238E27FC236}">
                <a16:creationId xmlns:a16="http://schemas.microsoft.com/office/drawing/2014/main" xmlns="" id="{8B3A614A-68EB-4A39-B0E3-D74024AEC98E}"/>
              </a:ext>
            </a:extLst>
          </p:cNvPr>
          <p:cNvPicPr>
            <a:picLocks noChangeAspect="1"/>
          </p:cNvPicPr>
          <p:nvPr/>
        </p:nvPicPr>
        <p:blipFill>
          <a:blip r:embed="rId3"/>
          <a:stretch>
            <a:fillRect/>
          </a:stretch>
        </p:blipFill>
        <p:spPr>
          <a:xfrm>
            <a:off x="324035" y="5231711"/>
            <a:ext cx="6720396" cy="399006"/>
          </a:xfrm>
          <a:prstGeom prst="rect">
            <a:avLst/>
          </a:prstGeom>
        </p:spPr>
      </p:pic>
      <p:cxnSp>
        <p:nvCxnSpPr>
          <p:cNvPr id="4" name="Connettore 2 3">
            <a:extLst>
              <a:ext uri="{FF2B5EF4-FFF2-40B4-BE49-F238E27FC236}">
                <a16:creationId xmlns:a16="http://schemas.microsoft.com/office/drawing/2014/main" xmlns="" id="{EB1D0308-44CE-4391-813E-C4324C92F285}"/>
              </a:ext>
            </a:extLst>
          </p:cNvPr>
          <p:cNvCxnSpPr>
            <a:cxnSpLocks/>
          </p:cNvCxnSpPr>
          <p:nvPr/>
        </p:nvCxnSpPr>
        <p:spPr>
          <a:xfrm>
            <a:off x="3684233" y="5078027"/>
            <a:ext cx="2111730" cy="1953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CasellaDiTesto 4">
            <a:extLst>
              <a:ext uri="{FF2B5EF4-FFF2-40B4-BE49-F238E27FC236}">
                <a16:creationId xmlns:a16="http://schemas.microsoft.com/office/drawing/2014/main" xmlns="" id="{25109191-1C2D-4D6E-B60D-100A593039CB}"/>
              </a:ext>
            </a:extLst>
          </p:cNvPr>
          <p:cNvSpPr txBox="1"/>
          <p:nvPr/>
        </p:nvSpPr>
        <p:spPr>
          <a:xfrm>
            <a:off x="5965794" y="5239513"/>
            <a:ext cx="710451" cy="369332"/>
          </a:xfrm>
          <a:prstGeom prst="rect">
            <a:avLst/>
          </a:prstGeom>
          <a:noFill/>
        </p:spPr>
        <p:txBody>
          <a:bodyPr wrap="none" rtlCol="0">
            <a:spAutoFit/>
          </a:bodyPr>
          <a:lstStyle/>
          <a:p>
            <a:r>
              <a:rPr lang="it-IT" dirty="0"/>
              <a:t>2.250</a:t>
            </a:r>
          </a:p>
        </p:txBody>
      </p:sp>
      <p:pic>
        <p:nvPicPr>
          <p:cNvPr id="10" name="Immagine 9">
            <a:extLst>
              <a:ext uri="{FF2B5EF4-FFF2-40B4-BE49-F238E27FC236}">
                <a16:creationId xmlns:a16="http://schemas.microsoft.com/office/drawing/2014/main" xmlns="" id="{095BEBB0-6304-4C15-97DD-3D241E0076F7}"/>
              </a:ext>
            </a:extLst>
          </p:cNvPr>
          <p:cNvPicPr>
            <a:picLocks noChangeAspect="1"/>
          </p:cNvPicPr>
          <p:nvPr/>
        </p:nvPicPr>
        <p:blipFill>
          <a:blip r:embed="rId4"/>
          <a:stretch>
            <a:fillRect/>
          </a:stretch>
        </p:blipFill>
        <p:spPr>
          <a:xfrm>
            <a:off x="863195" y="5868572"/>
            <a:ext cx="7275601" cy="399006"/>
          </a:xfrm>
          <a:prstGeom prst="rect">
            <a:avLst/>
          </a:prstGeom>
        </p:spPr>
      </p:pic>
      <p:cxnSp>
        <p:nvCxnSpPr>
          <p:cNvPr id="12" name="Connettore 2 11">
            <a:extLst>
              <a:ext uri="{FF2B5EF4-FFF2-40B4-BE49-F238E27FC236}">
                <a16:creationId xmlns:a16="http://schemas.microsoft.com/office/drawing/2014/main" xmlns="" id="{47827F58-B0BB-416C-B737-9C537F3A6F09}"/>
              </a:ext>
            </a:extLst>
          </p:cNvPr>
          <p:cNvCxnSpPr/>
          <p:nvPr/>
        </p:nvCxnSpPr>
        <p:spPr>
          <a:xfrm>
            <a:off x="6613864" y="5078026"/>
            <a:ext cx="0" cy="809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xmlns="" id="{C7C4BEDB-CA67-4FA9-AC1F-DC96896D2427}"/>
              </a:ext>
            </a:extLst>
          </p:cNvPr>
          <p:cNvSpPr txBox="1"/>
          <p:nvPr/>
        </p:nvSpPr>
        <p:spPr>
          <a:xfrm>
            <a:off x="6257541" y="5887462"/>
            <a:ext cx="418704" cy="369332"/>
          </a:xfrm>
          <a:prstGeom prst="rect">
            <a:avLst/>
          </a:prstGeom>
          <a:noFill/>
        </p:spPr>
        <p:txBody>
          <a:bodyPr wrap="none" rtlCol="0">
            <a:spAutoFit/>
          </a:bodyPr>
          <a:lstStyle/>
          <a:p>
            <a:r>
              <a:rPr lang="it-IT" dirty="0"/>
              <a:t>10</a:t>
            </a:r>
          </a:p>
        </p:txBody>
      </p:sp>
      <p:cxnSp>
        <p:nvCxnSpPr>
          <p:cNvPr id="15" name="Connettore 2 14">
            <a:extLst>
              <a:ext uri="{FF2B5EF4-FFF2-40B4-BE49-F238E27FC236}">
                <a16:creationId xmlns:a16="http://schemas.microsoft.com/office/drawing/2014/main" xmlns="" id="{296E0BF6-27FE-42FA-A9BA-11C9A183A3DC}"/>
              </a:ext>
            </a:extLst>
          </p:cNvPr>
          <p:cNvCxnSpPr/>
          <p:nvPr/>
        </p:nvCxnSpPr>
        <p:spPr>
          <a:xfrm>
            <a:off x="5033639" y="5048352"/>
            <a:ext cx="1722268" cy="882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xmlns="" id="{6D987E74-D77F-4D9A-A39F-AE158CF8D985}"/>
              </a:ext>
            </a:extLst>
          </p:cNvPr>
          <p:cNvSpPr txBox="1"/>
          <p:nvPr/>
        </p:nvSpPr>
        <p:spPr>
          <a:xfrm>
            <a:off x="7219320" y="5864309"/>
            <a:ext cx="535724" cy="369332"/>
          </a:xfrm>
          <a:prstGeom prst="rect">
            <a:avLst/>
          </a:prstGeom>
          <a:noFill/>
        </p:spPr>
        <p:txBody>
          <a:bodyPr wrap="none" rtlCol="0">
            <a:spAutoFit/>
          </a:bodyPr>
          <a:lstStyle/>
          <a:p>
            <a:r>
              <a:rPr lang="it-IT" dirty="0"/>
              <a:t>675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olo 1"/>
          <p:cNvSpPr>
            <a:spLocks noGrp="1"/>
          </p:cNvSpPr>
          <p:nvPr>
            <p:ph type="title"/>
          </p:nvPr>
        </p:nvSpPr>
        <p:spPr>
          <a:xfrm>
            <a:off x="0" y="1227138"/>
            <a:ext cx="9144000" cy="546100"/>
          </a:xfrm>
        </p:spPr>
        <p:txBody>
          <a:bodyPr/>
          <a:lstStyle/>
          <a:p>
            <a:r>
              <a:rPr lang="it-IT" altLang="it-IT" sz="3200" b="1" dirty="0">
                <a:latin typeface="Calibri" panose="020F0502020204030204" pitchFamily="34" charset="0"/>
              </a:rPr>
              <a:t>CIRCOLARE N. 7/2018</a:t>
            </a:r>
          </a:p>
        </p:txBody>
      </p:sp>
      <p:sp>
        <p:nvSpPr>
          <p:cNvPr id="4" name="Callout con freccia in giù 3"/>
          <p:cNvSpPr/>
          <p:nvPr/>
        </p:nvSpPr>
        <p:spPr>
          <a:xfrm>
            <a:off x="755650" y="1838181"/>
            <a:ext cx="7632700" cy="1008063"/>
          </a:xfrm>
          <a:prstGeom prst="downArrowCallout">
            <a:avLst/>
          </a:prstGeom>
          <a:solidFill>
            <a:srgbClr val="19194D">
              <a:alpha val="41176"/>
            </a:srgbClr>
          </a:solidFill>
          <a:ln>
            <a:solidFill>
              <a:schemeClr val="accent2">
                <a:lumMod val="50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400" b="1" dirty="0">
                <a:solidFill>
                  <a:srgbClr val="FFFFFF"/>
                </a:solidFill>
                <a:latin typeface="Calibri" panose="020F0502020204030204" pitchFamily="34" charset="0"/>
              </a:rPr>
              <a:t>RISCATTO LAUREA FAMILIARI – CODICE 32</a:t>
            </a:r>
          </a:p>
        </p:txBody>
      </p:sp>
      <p:sp>
        <p:nvSpPr>
          <p:cNvPr id="5" name="Rettangolo 4"/>
          <p:cNvSpPr/>
          <p:nvPr/>
        </p:nvSpPr>
        <p:spPr>
          <a:xfrm>
            <a:off x="755650" y="2911187"/>
            <a:ext cx="7632700" cy="3360304"/>
          </a:xfrm>
          <a:prstGeom prst="rect">
            <a:avLst/>
          </a:prstGeom>
          <a:solidFill>
            <a:schemeClr val="bg2">
              <a:lumMod val="40000"/>
              <a:lumOff val="60000"/>
            </a:schemeClr>
          </a:solidFill>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algn="just"/>
            <a:r>
              <a:rPr lang="it-IT" sz="1600" dirty="0"/>
              <a:t>Le disposizioni introdotte in merito alle modalità di esercizio della facoltà di riscatto si applicano esclusivamente alle domande presentate a decorrere dal 1° gennaio 2008. L’INPS, con Circolare 11.03.2008, n. 29, ha fornito chiarimenti in merito ai soggetti “inoccupati” per i quali è possibile operare il riscatto degli anni di laurea ai sensi del citato art. 2, comma 5-bis, del DLGS n. 184 del 1997. Sono tali coloro che, al momento della domanda, non risultano essere stati mai iscritti ad alcuna forma obbligatoria di previdenza, inclusa la Gestione Separata di cui all’art. 2, comma 26, della legge 8 agosto 1995, n. 335. </a:t>
            </a:r>
            <a:r>
              <a:rPr lang="it-IT" sz="1600" b="1" dirty="0"/>
              <a:t>Se i contributi sono versati a favore degli “inoccupati” da familiari di cui gli stessi risultino fiscalmente a carico, a tali contribuenti spetta una detrazione nella misura del 19 per cento dei contributi medesimi.</a:t>
            </a:r>
          </a:p>
          <a:p>
            <a:pPr algn="just"/>
            <a:r>
              <a:rPr lang="it-IT" sz="1600" b="1" dirty="0"/>
              <a:t> </a:t>
            </a:r>
            <a:r>
              <a:rPr lang="it-IT" sz="1600" b="1" dirty="0">
                <a:solidFill>
                  <a:srgbClr val="FF0000"/>
                </a:solidFill>
              </a:rPr>
              <a:t>Se, invece, il soggetto per il quale si richiede il riscatto degli anni di laurea è stato iscritto, anche solo in passato, ad una qualsiasi gestione previdenziale, i contributi di riscatto sono deducibili ai sensi dell’art. 10 del TUIR.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ttangolo arrotondato 5"/>
          <p:cNvSpPr>
            <a:spLocks noChangeArrowheads="1"/>
          </p:cNvSpPr>
          <p:nvPr/>
        </p:nvSpPr>
        <p:spPr bwMode="auto">
          <a:xfrm>
            <a:off x="-68891" y="1154416"/>
            <a:ext cx="8316246" cy="540544"/>
          </a:xfrm>
          <a:prstGeom prst="roundRect">
            <a:avLst>
              <a:gd name="adj" fmla="val 16667"/>
            </a:avLst>
          </a:prstGeom>
          <a:noFill/>
          <a:ln w="25400" algn="ctr">
            <a:noFill/>
            <a:round/>
          </a:ln>
        </p:spPr>
        <p:txBody>
          <a:bodyPr anchor="ctr"/>
          <a:lstStyle/>
          <a:p>
            <a:pPr algn="ctr">
              <a:defRPr/>
            </a:pPr>
            <a:r>
              <a:rPr lang="it-IT" sz="2250" b="1" dirty="0">
                <a:effectLst>
                  <a:outerShdw blurRad="38100" dist="38100" dir="2700000" algn="tl">
                    <a:srgbClr val="000000">
                      <a:alpha val="43137"/>
                    </a:srgbClr>
                  </a:outerShdw>
                </a:effectLst>
              </a:rPr>
              <a:t>RAVVEDIMENTO: LE RIDUZIONI OTTENIBILI: ART. 13 472/97</a:t>
            </a:r>
          </a:p>
        </p:txBody>
      </p:sp>
      <p:graphicFrame>
        <p:nvGraphicFramePr>
          <p:cNvPr id="2" name="Tabella 1"/>
          <p:cNvGraphicFramePr>
            <a:graphicFrameLocks noGrp="1"/>
          </p:cNvGraphicFramePr>
          <p:nvPr/>
        </p:nvGraphicFramePr>
        <p:xfrm>
          <a:off x="580292" y="1969478"/>
          <a:ext cx="8132885" cy="3893820"/>
        </p:xfrm>
        <a:graphic>
          <a:graphicData uri="http://schemas.openxmlformats.org/drawingml/2006/table">
            <a:tbl>
              <a:tblPr firstRow="1" bandRow="1">
                <a:tableStyleId>{5DA37D80-6434-44D0-A028-1B22A696006F}</a:tableStyleId>
              </a:tblPr>
              <a:tblGrid>
                <a:gridCol w="1160495">
                  <a:extLst>
                    <a:ext uri="{9D8B030D-6E8A-4147-A177-3AD203B41FA5}">
                      <a16:colId xmlns:a16="http://schemas.microsoft.com/office/drawing/2014/main" xmlns="" val="20000"/>
                    </a:ext>
                  </a:extLst>
                </a:gridCol>
                <a:gridCol w="3966526">
                  <a:extLst>
                    <a:ext uri="{9D8B030D-6E8A-4147-A177-3AD203B41FA5}">
                      <a16:colId xmlns:a16="http://schemas.microsoft.com/office/drawing/2014/main" xmlns="" val="20001"/>
                    </a:ext>
                  </a:extLst>
                </a:gridCol>
                <a:gridCol w="1810598">
                  <a:extLst>
                    <a:ext uri="{9D8B030D-6E8A-4147-A177-3AD203B41FA5}">
                      <a16:colId xmlns:a16="http://schemas.microsoft.com/office/drawing/2014/main" xmlns="" val="20002"/>
                    </a:ext>
                  </a:extLst>
                </a:gridCol>
                <a:gridCol w="1195266">
                  <a:extLst>
                    <a:ext uri="{9D8B030D-6E8A-4147-A177-3AD203B41FA5}">
                      <a16:colId xmlns:a16="http://schemas.microsoft.com/office/drawing/2014/main" xmlns="" val="20003"/>
                    </a:ext>
                  </a:extLst>
                </a:gridCol>
              </a:tblGrid>
              <a:tr h="276778">
                <a:tc>
                  <a:txBody>
                    <a:bodyPr/>
                    <a:lstStyle/>
                    <a:p>
                      <a:pPr algn="ctr"/>
                      <a:r>
                        <a:rPr lang="it-IT" sz="1400" b="0" i="1" dirty="0"/>
                        <a:t>Art. 13</a:t>
                      </a:r>
                    </a:p>
                  </a:txBody>
                  <a:tcPr marL="68580" marR="68580" marT="34290" marB="34290">
                    <a:solidFill>
                      <a:schemeClr val="bg1"/>
                    </a:solidFill>
                  </a:tcPr>
                </a:tc>
                <a:tc>
                  <a:txBody>
                    <a:bodyPr/>
                    <a:lstStyle/>
                    <a:p>
                      <a:pPr algn="ctr"/>
                      <a:r>
                        <a:rPr lang="it-IT" sz="1400" b="0" i="1" dirty="0"/>
                        <a:t>Ambito temporale</a:t>
                      </a:r>
                    </a:p>
                  </a:txBody>
                  <a:tcPr marL="68580" marR="68580" marT="34290" marB="34290">
                    <a:solidFill>
                      <a:schemeClr val="bg1"/>
                    </a:solidFill>
                  </a:tcPr>
                </a:tc>
                <a:tc>
                  <a:txBody>
                    <a:bodyPr/>
                    <a:lstStyle/>
                    <a:p>
                      <a:pPr algn="ctr"/>
                      <a:r>
                        <a:rPr lang="it-IT" sz="1400" b="0" i="1" dirty="0"/>
                        <a:t>Sanzione ridotta a</a:t>
                      </a:r>
                    </a:p>
                  </a:txBody>
                  <a:tcPr marL="68580" marR="68580" marT="34290" marB="34290">
                    <a:solidFill>
                      <a:schemeClr val="bg1"/>
                    </a:solidFill>
                  </a:tcPr>
                </a:tc>
                <a:tc>
                  <a:txBody>
                    <a:bodyPr/>
                    <a:lstStyle/>
                    <a:p>
                      <a:pPr algn="ctr"/>
                      <a:r>
                        <a:rPr lang="it-IT" sz="1400" b="0" i="1" dirty="0"/>
                        <a:t>Tributi</a:t>
                      </a:r>
                    </a:p>
                  </a:txBody>
                  <a:tcPr marL="68580" marR="68580" marT="34290" marB="34290">
                    <a:solidFill>
                      <a:schemeClr val="bg1"/>
                    </a:solidFill>
                  </a:tcPr>
                </a:tc>
                <a:extLst>
                  <a:ext uri="{0D108BD9-81ED-4DB2-BD59-A6C34878D82A}">
                    <a16:rowId xmlns:a16="http://schemas.microsoft.com/office/drawing/2014/main" xmlns="" val="10000"/>
                  </a:ext>
                </a:extLst>
              </a:tr>
              <a:tr h="276778">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it-IT" sz="1400" dirty="0"/>
                        <a:t>Lett. a)</a:t>
                      </a:r>
                    </a:p>
                  </a:txBody>
                  <a:tcPr marL="68580" marR="68580" marT="34290" marB="34290" anchor="ctr">
                    <a:solidFill>
                      <a:schemeClr val="bg1"/>
                    </a:solidFill>
                  </a:tcPr>
                </a:tc>
                <a:tc>
                  <a:txBody>
                    <a:bodyPr/>
                    <a:lstStyle/>
                    <a:p>
                      <a:pPr algn="just"/>
                      <a:r>
                        <a:rPr lang="it-IT" sz="1400" b="0" i="0" u="none" strike="noStrike" kern="1200" baseline="0" dirty="0">
                          <a:solidFill>
                            <a:schemeClr val="tx1"/>
                          </a:solidFill>
                          <a:latin typeface="+mn-lt"/>
                          <a:ea typeface="+mn-ea"/>
                          <a:cs typeface="+mn-cs"/>
                        </a:rPr>
                        <a:t>Fino a 30 gg. dalla violazione o anche per le dichiarazioni prodotte entro 90 giorni dalla scadenza</a:t>
                      </a:r>
                      <a:endParaRPr lang="it-IT" sz="1400" dirty="0"/>
                    </a:p>
                  </a:txBody>
                  <a:tcPr marL="68580" marR="68580" marT="34290" marB="34290" anchor="ctr">
                    <a:solidFill>
                      <a:schemeClr val="bg1"/>
                    </a:solidFill>
                  </a:tcPr>
                </a:tc>
                <a:tc>
                  <a:txBody>
                    <a:bodyPr/>
                    <a:lstStyle/>
                    <a:p>
                      <a:pPr algn="ctr"/>
                      <a:r>
                        <a:rPr lang="it-IT" sz="1400" b="1" dirty="0"/>
                        <a:t>1/10</a:t>
                      </a:r>
                    </a:p>
                  </a:txBody>
                  <a:tcPr marL="68580" marR="68580" marT="34290" marB="34290" anchor="ctr">
                    <a:solidFill>
                      <a:schemeClr val="bg1"/>
                    </a:solidFill>
                  </a:tcPr>
                </a:tc>
                <a:tc>
                  <a:txBody>
                    <a:bodyPr/>
                    <a:lstStyle/>
                    <a:p>
                      <a:pPr algn="ctr"/>
                      <a:r>
                        <a:rPr lang="it-IT" sz="1400" dirty="0"/>
                        <a:t>tutti</a:t>
                      </a:r>
                    </a:p>
                  </a:txBody>
                  <a:tcPr marL="68580" marR="68580" marT="34290" marB="34290" anchor="ctr">
                    <a:solidFill>
                      <a:schemeClr val="bg1"/>
                    </a:solidFill>
                  </a:tcPr>
                </a:tc>
                <a:extLst>
                  <a:ext uri="{0D108BD9-81ED-4DB2-BD59-A6C34878D82A}">
                    <a16:rowId xmlns:a16="http://schemas.microsoft.com/office/drawing/2014/main" xmlns="" val="10001"/>
                  </a:ext>
                </a:extLst>
              </a:tr>
              <a:tr h="452910">
                <a:tc>
                  <a:txBody>
                    <a:bodyPr/>
                    <a:lstStyle/>
                    <a:p>
                      <a:r>
                        <a:rPr lang="it-IT" sz="1400" dirty="0"/>
                        <a:t>Lett. a-bis)</a:t>
                      </a:r>
                    </a:p>
                  </a:txBody>
                  <a:tcPr marL="68580" marR="68580" marT="34290" marB="34290" anchor="ctr">
                    <a:solidFill>
                      <a:schemeClr val="bg1"/>
                    </a:solidFill>
                  </a:tcPr>
                </a:tc>
                <a:tc>
                  <a:txBody>
                    <a:bodyPr/>
                    <a:lstStyle/>
                    <a:p>
                      <a:pPr algn="just"/>
                      <a:r>
                        <a:rPr lang="it-IT" sz="1400" b="0" i="0" u="none" strike="noStrike" kern="1200" baseline="0" dirty="0">
                          <a:solidFill>
                            <a:schemeClr val="tx1"/>
                          </a:solidFill>
                          <a:latin typeface="+mn-lt"/>
                          <a:ea typeface="+mn-ea"/>
                          <a:cs typeface="+mn-cs"/>
                        </a:rPr>
                        <a:t>da 31 a 90 gg. dalla violazione o dal termine presentazione dichiarazione</a:t>
                      </a:r>
                      <a:endParaRPr lang="it-IT" sz="1400" dirty="0"/>
                    </a:p>
                  </a:txBody>
                  <a:tcPr marL="68580" marR="68580" marT="34290" marB="34290" anchor="ctr">
                    <a:solidFill>
                      <a:schemeClr val="bg1"/>
                    </a:solidFill>
                  </a:tcPr>
                </a:tc>
                <a:tc>
                  <a:txBody>
                    <a:bodyPr/>
                    <a:lstStyle/>
                    <a:p>
                      <a:pPr algn="ctr"/>
                      <a:r>
                        <a:rPr lang="it-IT" sz="1400" b="1" dirty="0"/>
                        <a:t>1/9</a:t>
                      </a:r>
                    </a:p>
                  </a:txBody>
                  <a:tcPr marL="68580" marR="68580" marT="34290" marB="34290"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it-IT" sz="1400" dirty="0"/>
                        <a:t>tutti</a:t>
                      </a:r>
                    </a:p>
                  </a:txBody>
                  <a:tcPr marL="68580" marR="68580" marT="34290" marB="34290" anchor="ctr">
                    <a:solidFill>
                      <a:schemeClr val="bg1"/>
                    </a:solidFill>
                  </a:tcPr>
                </a:tc>
                <a:extLst>
                  <a:ext uri="{0D108BD9-81ED-4DB2-BD59-A6C34878D82A}">
                    <a16:rowId xmlns:a16="http://schemas.microsoft.com/office/drawing/2014/main" xmlns="" val="10002"/>
                  </a:ext>
                </a:extLst>
              </a:tr>
              <a:tr h="641622">
                <a:tc>
                  <a:txBody>
                    <a:bodyPr/>
                    <a:lstStyle/>
                    <a:p>
                      <a:r>
                        <a:rPr lang="it-IT" sz="1400" dirty="0"/>
                        <a:t>Lett. b)</a:t>
                      </a:r>
                    </a:p>
                  </a:txBody>
                  <a:tcPr marL="68580" marR="68580" marT="34290" marB="34290" anchor="ctr">
                    <a:solidFill>
                      <a:schemeClr val="bg1"/>
                    </a:solidFill>
                  </a:tcPr>
                </a:tc>
                <a:tc>
                  <a:txBody>
                    <a:bodyPr/>
                    <a:lstStyle/>
                    <a:p>
                      <a:pPr algn="just"/>
                      <a:r>
                        <a:rPr lang="it-IT" sz="1400" b="0" i="0" u="none" strike="noStrike" kern="1200" baseline="0" dirty="0">
                          <a:solidFill>
                            <a:schemeClr val="tx1"/>
                          </a:solidFill>
                          <a:latin typeface="+mn-lt"/>
                          <a:ea typeface="+mn-ea"/>
                          <a:cs typeface="+mn-cs"/>
                        </a:rPr>
                        <a:t>entro l’anno dalla violazione o entro termine presentazione dichiarazione dell’anno della violazione</a:t>
                      </a:r>
                      <a:endParaRPr lang="it-IT" sz="1400" dirty="0"/>
                    </a:p>
                  </a:txBody>
                  <a:tcPr marL="68580" marR="68580" marT="34290" marB="34290" anchor="ctr">
                    <a:solidFill>
                      <a:schemeClr val="bg1"/>
                    </a:solidFill>
                  </a:tcPr>
                </a:tc>
                <a:tc>
                  <a:txBody>
                    <a:bodyPr/>
                    <a:lstStyle/>
                    <a:p>
                      <a:pPr algn="ctr"/>
                      <a:r>
                        <a:rPr lang="it-IT" sz="1400" b="1" dirty="0"/>
                        <a:t>1/8</a:t>
                      </a:r>
                    </a:p>
                  </a:txBody>
                  <a:tcPr marL="68580" marR="68580" marT="34290" marB="34290"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it-IT" sz="1400" dirty="0"/>
                        <a:t>tutti</a:t>
                      </a:r>
                    </a:p>
                  </a:txBody>
                  <a:tcPr marL="68580" marR="68580" marT="34290" marB="34290" anchor="ctr">
                    <a:solidFill>
                      <a:schemeClr val="bg1"/>
                    </a:solidFill>
                  </a:tcPr>
                </a:tc>
                <a:extLst>
                  <a:ext uri="{0D108BD9-81ED-4DB2-BD59-A6C34878D82A}">
                    <a16:rowId xmlns:a16="http://schemas.microsoft.com/office/drawing/2014/main" xmlns="" val="10003"/>
                  </a:ext>
                </a:extLst>
              </a:tr>
              <a:tr h="641622">
                <a:tc>
                  <a:txBody>
                    <a:bodyPr/>
                    <a:lstStyle/>
                    <a:p>
                      <a:r>
                        <a:rPr lang="it-IT" sz="1400" dirty="0"/>
                        <a:t>Lett. b-bis)</a:t>
                      </a:r>
                    </a:p>
                  </a:txBody>
                  <a:tcPr marL="68580" marR="68580" marT="34290" marB="34290" anchor="ct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it-IT" sz="1400" b="0" i="0" u="none" strike="noStrike" kern="1200" baseline="0" dirty="0">
                          <a:solidFill>
                            <a:schemeClr val="tx1"/>
                          </a:solidFill>
                          <a:latin typeface="+mn-lt"/>
                          <a:ea typeface="+mn-ea"/>
                          <a:cs typeface="+mn-cs"/>
                        </a:rPr>
                        <a:t>entro due anni dalla violazione o entro termine presentazione dichiarazione anno successivo violazione</a:t>
                      </a:r>
                      <a:endParaRPr lang="it-IT" sz="1400" dirty="0"/>
                    </a:p>
                  </a:txBody>
                  <a:tcPr marL="68580" marR="68580" marT="34290" marB="34290" anchor="ctr">
                    <a:solidFill>
                      <a:schemeClr val="bg1"/>
                    </a:solidFill>
                  </a:tcPr>
                </a:tc>
                <a:tc>
                  <a:txBody>
                    <a:bodyPr/>
                    <a:lstStyle/>
                    <a:p>
                      <a:pPr algn="ctr"/>
                      <a:r>
                        <a:rPr lang="it-IT" sz="1400" b="1" dirty="0"/>
                        <a:t>1/7</a:t>
                      </a:r>
                    </a:p>
                  </a:txBody>
                  <a:tcPr marL="68580" marR="68580" marT="34290" marB="34290" anchor="ctr">
                    <a:solidFill>
                      <a:schemeClr val="bg1"/>
                    </a:solidFill>
                  </a:tcPr>
                </a:tc>
                <a:tc>
                  <a:txBody>
                    <a:bodyPr/>
                    <a:lstStyle/>
                    <a:p>
                      <a:pPr algn="ctr"/>
                      <a:r>
                        <a:rPr lang="it-IT" sz="1400" dirty="0"/>
                        <a:t>amministrati Ade</a:t>
                      </a:r>
                    </a:p>
                  </a:txBody>
                  <a:tcPr marL="68580" marR="68580" marT="34290" marB="34290" anchor="ctr">
                    <a:solidFill>
                      <a:schemeClr val="bg1"/>
                    </a:solidFill>
                  </a:tcPr>
                </a:tc>
                <a:extLst>
                  <a:ext uri="{0D108BD9-81ED-4DB2-BD59-A6C34878D82A}">
                    <a16:rowId xmlns:a16="http://schemas.microsoft.com/office/drawing/2014/main" xmlns="" val="10004"/>
                  </a:ext>
                </a:extLst>
              </a:tr>
              <a:tr h="641622">
                <a:tc>
                  <a:txBody>
                    <a:bodyPr/>
                    <a:lstStyle/>
                    <a:p>
                      <a:r>
                        <a:rPr lang="it-IT" sz="1400" dirty="0"/>
                        <a:t>Lett. b-ter)</a:t>
                      </a:r>
                    </a:p>
                  </a:txBody>
                  <a:tcPr marL="68580" marR="68580" marT="34290" marB="34290" anchor="ctr">
                    <a:solidFill>
                      <a:schemeClr val="bg1"/>
                    </a:solidFill>
                  </a:tcPr>
                </a:tc>
                <a:tc>
                  <a:txBody>
                    <a:bodyPr/>
                    <a:lstStyle/>
                    <a:p>
                      <a:pPr algn="just"/>
                      <a:r>
                        <a:rPr lang="it-IT" sz="1400" b="0" i="0" u="none" strike="noStrike" kern="1200" baseline="0" dirty="0">
                          <a:solidFill>
                            <a:schemeClr val="tx1"/>
                          </a:solidFill>
                          <a:latin typeface="+mn-lt"/>
                          <a:ea typeface="+mn-ea"/>
                          <a:cs typeface="+mn-cs"/>
                        </a:rPr>
                        <a:t>oltre due anni dalla violazione o oltre termine presentazione dichiarazione anno successivo violazione</a:t>
                      </a:r>
                      <a:endParaRPr lang="it-IT" sz="1400" dirty="0"/>
                    </a:p>
                  </a:txBody>
                  <a:tcPr marL="68580" marR="68580" marT="34290" marB="34290" anchor="ctr">
                    <a:solidFill>
                      <a:schemeClr val="bg1"/>
                    </a:solidFill>
                  </a:tcPr>
                </a:tc>
                <a:tc>
                  <a:txBody>
                    <a:bodyPr/>
                    <a:lstStyle/>
                    <a:p>
                      <a:pPr algn="ctr"/>
                      <a:r>
                        <a:rPr lang="it-IT" sz="1400" b="1" dirty="0"/>
                        <a:t>1/6</a:t>
                      </a:r>
                    </a:p>
                  </a:txBody>
                  <a:tcPr marL="68580" marR="68580" marT="34290" marB="34290"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it-IT" sz="1400" dirty="0"/>
                        <a:t>amministrati Ade</a:t>
                      </a:r>
                    </a:p>
                  </a:txBody>
                  <a:tcPr marL="68580" marR="68580" marT="34290" marB="34290" anchor="ctr">
                    <a:solidFill>
                      <a:schemeClr val="bg1"/>
                    </a:solidFill>
                  </a:tcPr>
                </a:tc>
                <a:extLst>
                  <a:ext uri="{0D108BD9-81ED-4DB2-BD59-A6C34878D82A}">
                    <a16:rowId xmlns:a16="http://schemas.microsoft.com/office/drawing/2014/main" xmlns="" val="10005"/>
                  </a:ext>
                </a:extLst>
              </a:tr>
              <a:tr h="478072">
                <a:tc>
                  <a:txBody>
                    <a:bodyPr/>
                    <a:lstStyle/>
                    <a:p>
                      <a:r>
                        <a:rPr lang="it-IT" sz="1400" dirty="0"/>
                        <a:t>Lett. b-quater)</a:t>
                      </a:r>
                    </a:p>
                  </a:txBody>
                  <a:tcPr marL="68580" marR="68580" marT="34290" marB="34290" anchor="ctr">
                    <a:solidFill>
                      <a:schemeClr val="bg1"/>
                    </a:solidFill>
                  </a:tcPr>
                </a:tc>
                <a:tc>
                  <a:txBody>
                    <a:bodyPr/>
                    <a:lstStyle/>
                    <a:p>
                      <a:pPr algn="just"/>
                      <a:r>
                        <a:rPr lang="it-IT" sz="1400" b="0" i="0" u="none" strike="noStrike" kern="1200" baseline="0" dirty="0">
                          <a:solidFill>
                            <a:schemeClr val="tx1"/>
                          </a:solidFill>
                          <a:latin typeface="+mn-lt"/>
                          <a:ea typeface="+mn-ea"/>
                          <a:cs typeface="+mn-cs"/>
                        </a:rPr>
                        <a:t>sanatoria dopo constatazione violazione nel “PVC”</a:t>
                      </a:r>
                      <a:endParaRPr lang="it-IT" sz="1400" dirty="0"/>
                    </a:p>
                  </a:txBody>
                  <a:tcPr marL="68580" marR="68580" marT="34290" marB="34290" anchor="ctr">
                    <a:solidFill>
                      <a:schemeClr val="bg1"/>
                    </a:solidFill>
                  </a:tcPr>
                </a:tc>
                <a:tc>
                  <a:txBody>
                    <a:bodyPr/>
                    <a:lstStyle/>
                    <a:p>
                      <a:pPr algn="ctr"/>
                      <a:r>
                        <a:rPr lang="it-IT" sz="1400" b="1" dirty="0"/>
                        <a:t>1/5</a:t>
                      </a:r>
                    </a:p>
                  </a:txBody>
                  <a:tcPr marL="68580" marR="68580" marT="34290" marB="34290"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it-IT" sz="1400" dirty="0"/>
                        <a:t>amministrati Ade</a:t>
                      </a:r>
                    </a:p>
                  </a:txBody>
                  <a:tcPr marL="68580" marR="68580" marT="34290" marB="34290" anchor="ctr">
                    <a:solidFill>
                      <a:schemeClr val="bg1"/>
                    </a:solidFill>
                  </a:tcPr>
                </a:tc>
                <a:extLst>
                  <a:ext uri="{0D108BD9-81ED-4DB2-BD59-A6C34878D82A}">
                    <a16:rowId xmlns:a16="http://schemas.microsoft.com/office/drawing/2014/main" xmlns="" val="10006"/>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olo 1"/>
          <p:cNvSpPr>
            <a:spLocks noGrp="1"/>
          </p:cNvSpPr>
          <p:nvPr>
            <p:ph type="title"/>
          </p:nvPr>
        </p:nvSpPr>
        <p:spPr>
          <a:xfrm>
            <a:off x="-4" y="353274"/>
            <a:ext cx="9144000" cy="546100"/>
          </a:xfrm>
        </p:spPr>
        <p:txBody>
          <a:bodyPr/>
          <a:lstStyle/>
          <a:p>
            <a:r>
              <a:rPr lang="it-IT" altLang="it-IT" sz="3200" b="1" dirty="0">
                <a:latin typeface="Calibri" panose="020F0502020204030204" pitchFamily="34" charset="0"/>
              </a:rPr>
              <a:t>GUIDA AGENZIA</a:t>
            </a:r>
          </a:p>
        </p:txBody>
      </p:sp>
      <p:sp>
        <p:nvSpPr>
          <p:cNvPr id="4" name="Callout con freccia in giù 3"/>
          <p:cNvSpPr/>
          <p:nvPr/>
        </p:nvSpPr>
        <p:spPr>
          <a:xfrm>
            <a:off x="665173" y="1096841"/>
            <a:ext cx="7632700" cy="1008063"/>
          </a:xfrm>
          <a:prstGeom prst="downArrowCallout">
            <a:avLst/>
          </a:prstGeom>
          <a:solidFill>
            <a:srgbClr val="19194D">
              <a:alpha val="41176"/>
            </a:srgbClr>
          </a:solidFill>
          <a:ln>
            <a:solidFill>
              <a:schemeClr val="accent2">
                <a:lumMod val="50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it-IT" sz="2400" b="1" dirty="0"/>
              <a:t>LAVORI DA COMUNICARE</a:t>
            </a:r>
          </a:p>
        </p:txBody>
      </p:sp>
      <p:pic>
        <p:nvPicPr>
          <p:cNvPr id="3" name="Immagine 2"/>
          <p:cNvPicPr>
            <a:picLocks noChangeAspect="1"/>
          </p:cNvPicPr>
          <p:nvPr/>
        </p:nvPicPr>
        <p:blipFill>
          <a:blip r:embed="rId3"/>
          <a:stretch>
            <a:fillRect/>
          </a:stretch>
        </p:blipFill>
        <p:spPr>
          <a:xfrm>
            <a:off x="637496" y="2302371"/>
            <a:ext cx="7869001" cy="4004317"/>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olo 1"/>
          <p:cNvSpPr>
            <a:spLocks noGrp="1"/>
          </p:cNvSpPr>
          <p:nvPr>
            <p:ph type="title"/>
          </p:nvPr>
        </p:nvSpPr>
        <p:spPr>
          <a:xfrm>
            <a:off x="0" y="1084610"/>
            <a:ext cx="9144000" cy="546100"/>
          </a:xfrm>
        </p:spPr>
        <p:txBody>
          <a:bodyPr/>
          <a:lstStyle/>
          <a:p>
            <a:r>
              <a:rPr lang="it-IT" altLang="it-IT" sz="3200" b="1" dirty="0">
                <a:latin typeface="Calibri" panose="020F0502020204030204" pitchFamily="34" charset="0"/>
              </a:rPr>
              <a:t>GUIDA AGENZIA</a:t>
            </a:r>
          </a:p>
        </p:txBody>
      </p:sp>
      <p:sp>
        <p:nvSpPr>
          <p:cNvPr id="4" name="Callout con freccia in giù 3"/>
          <p:cNvSpPr/>
          <p:nvPr/>
        </p:nvSpPr>
        <p:spPr>
          <a:xfrm>
            <a:off x="755647" y="1905845"/>
            <a:ext cx="7632700" cy="1008063"/>
          </a:xfrm>
          <a:prstGeom prst="downArrowCallout">
            <a:avLst/>
          </a:prstGeom>
          <a:solidFill>
            <a:srgbClr val="19194D">
              <a:alpha val="41176"/>
            </a:srgbClr>
          </a:solidFill>
          <a:ln>
            <a:solidFill>
              <a:schemeClr val="accent2">
                <a:lumMod val="50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it-IT" sz="2400" b="1" dirty="0"/>
              <a:t>PERDITA AGEVOLAZIONE</a:t>
            </a:r>
          </a:p>
        </p:txBody>
      </p:sp>
      <p:pic>
        <p:nvPicPr>
          <p:cNvPr id="3" name="Immagine 2"/>
          <p:cNvPicPr>
            <a:picLocks noChangeAspect="1"/>
          </p:cNvPicPr>
          <p:nvPr/>
        </p:nvPicPr>
        <p:blipFill>
          <a:blip r:embed="rId3"/>
          <a:stretch>
            <a:fillRect/>
          </a:stretch>
        </p:blipFill>
        <p:spPr>
          <a:xfrm>
            <a:off x="895496" y="3284738"/>
            <a:ext cx="7353001" cy="138491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olo 1"/>
          <p:cNvSpPr>
            <a:spLocks noGrp="1"/>
          </p:cNvSpPr>
          <p:nvPr>
            <p:ph type="title"/>
          </p:nvPr>
        </p:nvSpPr>
        <p:spPr>
          <a:xfrm>
            <a:off x="0" y="1084610"/>
            <a:ext cx="9144000" cy="546100"/>
          </a:xfrm>
        </p:spPr>
        <p:txBody>
          <a:bodyPr/>
          <a:lstStyle/>
          <a:p>
            <a:r>
              <a:rPr lang="it-IT" altLang="it-IT" sz="3200" b="1" dirty="0">
                <a:latin typeface="Calibri" panose="020F0502020204030204" pitchFamily="34" charset="0"/>
              </a:rPr>
              <a:t>CIRCOLARE 7 DEL 2018</a:t>
            </a:r>
          </a:p>
        </p:txBody>
      </p:sp>
      <p:sp>
        <p:nvSpPr>
          <p:cNvPr id="4" name="Callout con freccia in giù 3"/>
          <p:cNvSpPr/>
          <p:nvPr/>
        </p:nvSpPr>
        <p:spPr>
          <a:xfrm>
            <a:off x="755646" y="1802772"/>
            <a:ext cx="7632700" cy="1008063"/>
          </a:xfrm>
          <a:prstGeom prst="downArrowCallout">
            <a:avLst/>
          </a:prstGeom>
          <a:solidFill>
            <a:srgbClr val="19194D">
              <a:alpha val="41176"/>
            </a:srgbClr>
          </a:solidFill>
          <a:ln>
            <a:solidFill>
              <a:schemeClr val="accent2">
                <a:lumMod val="50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it-IT" sz="2400" b="1" dirty="0"/>
              <a:t>COSA SERVE</a:t>
            </a:r>
          </a:p>
        </p:txBody>
      </p:sp>
      <p:sp>
        <p:nvSpPr>
          <p:cNvPr id="5" name="Rettangolo 4"/>
          <p:cNvSpPr/>
          <p:nvPr/>
        </p:nvSpPr>
        <p:spPr>
          <a:xfrm>
            <a:off x="387454" y="2982897"/>
            <a:ext cx="8369085" cy="3116062"/>
          </a:xfrm>
          <a:prstGeom prst="rect">
            <a:avLst/>
          </a:prstGeom>
          <a:solidFill>
            <a:schemeClr val="bg2">
              <a:lumMod val="40000"/>
              <a:lumOff val="60000"/>
            </a:schemeClr>
          </a:solidFill>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algn="just"/>
            <a:r>
              <a:rPr lang="it-IT" dirty="0"/>
              <a:t>Le linee guida per la classificazione di rischio sismico delle costruzioni e le modalità per l’attestazione, da parte di professionisti abilitati, dell’efficacia degli interventi effettuati sono stati stabiliti dal decreto del Ministero delle infrastrutture e dei trasporti del 28 febbraio 2017, n. 58 (come modificato da successivo DM del 7 marzo 2017, n. 65, e relativi allegati). </a:t>
            </a:r>
          </a:p>
          <a:p>
            <a:pPr algn="just"/>
            <a:r>
              <a:rPr lang="it-IT" dirty="0"/>
              <a:t>In particolare, </a:t>
            </a:r>
            <a:r>
              <a:rPr lang="it-IT" b="1" dirty="0">
                <a:solidFill>
                  <a:srgbClr val="FF0000"/>
                </a:solidFill>
              </a:rPr>
              <a:t>il progettista dell’intervento strutturale deve asseverare (secondo il modello contenuto nell’allegato B del decreto) la classe di rischio dell’edificio prima dei lavori e quella conseguibile dopo l’esecuzione dell’intervento progettato. </a:t>
            </a:r>
          </a:p>
          <a:p>
            <a:pPr algn="just"/>
            <a:r>
              <a:rPr lang="it-IT" b="1" dirty="0">
                <a:solidFill>
                  <a:srgbClr val="FF0000"/>
                </a:solidFill>
              </a:rPr>
              <a:t>Il direttore dei lavori e il collaudatore statico, se nominato per legge, dopo l’ultimazione dei lavori e del collaudo, devono attestare la conformità degli interventi eseguiti al progetto depositato.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olo 1"/>
          <p:cNvSpPr>
            <a:spLocks noGrp="1"/>
          </p:cNvSpPr>
          <p:nvPr>
            <p:ph type="title"/>
          </p:nvPr>
        </p:nvSpPr>
        <p:spPr>
          <a:xfrm>
            <a:off x="0" y="854576"/>
            <a:ext cx="9144000" cy="546100"/>
          </a:xfrm>
        </p:spPr>
        <p:txBody>
          <a:bodyPr/>
          <a:lstStyle/>
          <a:p>
            <a:r>
              <a:rPr lang="it-IT" altLang="it-IT" sz="3200" b="1" dirty="0">
                <a:latin typeface="Calibri" panose="020F0502020204030204" pitchFamily="34" charset="0"/>
              </a:rPr>
              <a:t>RISPOSTA 64 DEL 2019</a:t>
            </a:r>
          </a:p>
        </p:txBody>
      </p:sp>
      <p:sp>
        <p:nvSpPr>
          <p:cNvPr id="4" name="Callout con freccia in giù 3"/>
          <p:cNvSpPr/>
          <p:nvPr/>
        </p:nvSpPr>
        <p:spPr>
          <a:xfrm>
            <a:off x="755650" y="1764660"/>
            <a:ext cx="7632700" cy="1008063"/>
          </a:xfrm>
          <a:prstGeom prst="downArrowCallout">
            <a:avLst/>
          </a:prstGeom>
          <a:solidFill>
            <a:srgbClr val="19194D">
              <a:alpha val="41176"/>
            </a:srgbClr>
          </a:solidFill>
          <a:ln>
            <a:solidFill>
              <a:schemeClr val="accent2">
                <a:lumMod val="50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it-IT" sz="2400" b="1" dirty="0"/>
              <a:t>ASSEVERAZIONE TARDIVA</a:t>
            </a:r>
          </a:p>
        </p:txBody>
      </p:sp>
      <p:sp>
        <p:nvSpPr>
          <p:cNvPr id="5" name="Rettangolo 4"/>
          <p:cNvSpPr/>
          <p:nvPr/>
        </p:nvSpPr>
        <p:spPr>
          <a:xfrm>
            <a:off x="387457" y="2932521"/>
            <a:ext cx="8369085" cy="2944496"/>
          </a:xfrm>
          <a:prstGeom prst="rect">
            <a:avLst/>
          </a:prstGeom>
          <a:solidFill>
            <a:schemeClr val="bg2">
              <a:lumMod val="40000"/>
              <a:lumOff val="60000"/>
            </a:schemeClr>
          </a:solidFill>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algn="just"/>
            <a:r>
              <a:rPr lang="it-IT" dirty="0"/>
              <a:t>Le richiamate prescrizioni del D.M. 28 febbraio 2017, n. 58, </a:t>
            </a:r>
            <a:r>
              <a:rPr lang="it-IT" b="1" dirty="0">
                <a:solidFill>
                  <a:srgbClr val="FF0000"/>
                </a:solidFill>
              </a:rPr>
              <a:t>richiedono, quindi, in relazione ai citati interventi, la contestuale allegazione al titolo edilizio del progetto degli interventi per la riduzione del rischio sismico</a:t>
            </a:r>
            <a:r>
              <a:rPr lang="it-IT" dirty="0"/>
              <a:t> – come asseverato dal progettista in base al modello contenuto nell’allegato B al D.M. (art. 3, commi 4 e 6) - ed il deposito presso lo sportello unico.</a:t>
            </a:r>
          </a:p>
          <a:p>
            <a:pPr algn="just"/>
            <a:r>
              <a:rPr lang="it-IT" dirty="0"/>
              <a:t>Sulla base delle richiamate disposizioni, deve, ritenersi, dunque, che, nel caso in esame, </a:t>
            </a:r>
            <a:r>
              <a:rPr lang="it-IT" b="1" dirty="0">
                <a:solidFill>
                  <a:srgbClr val="FF0000"/>
                </a:solidFill>
              </a:rPr>
              <a:t>la non contestuale/tardiva allegazione del progetto degli interventi per la riduzione del rischio sismico contenente l’asseverazione non consente l’ottenimento dei benefici fiscali</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11662" y="1281019"/>
            <a:ext cx="8061191" cy="523076"/>
          </a:xfrm>
          <a:prstGeom prst="rect">
            <a:avLst/>
          </a:prstGeom>
          <a:solidFill>
            <a:schemeClr val="bg1"/>
          </a:solidFill>
          <a:ln w="38100">
            <a:noFill/>
          </a:ln>
        </p:spPr>
        <p:txBody>
          <a:bodyPr anchor="ctr"/>
          <a:lstStyle/>
          <a:p>
            <a:pPr algn="ctr">
              <a:defRPr/>
            </a:pPr>
            <a:r>
              <a:rPr lang="it-IT" altLang="it-IT" b="1" kern="0" dirty="0">
                <a:solidFill>
                  <a:srgbClr val="FF0000"/>
                </a:solidFill>
              </a:rPr>
              <a:t>CALDAIE</a:t>
            </a:r>
          </a:p>
        </p:txBody>
      </p:sp>
      <p:sp>
        <p:nvSpPr>
          <p:cNvPr id="6" name="CasellaDiTesto 5"/>
          <p:cNvSpPr txBox="1"/>
          <p:nvPr/>
        </p:nvSpPr>
        <p:spPr>
          <a:xfrm>
            <a:off x="611663" y="1896616"/>
            <a:ext cx="8061191" cy="3749705"/>
          </a:xfrm>
          <a:prstGeom prst="rect">
            <a:avLst/>
          </a:prstGeom>
          <a:solidFill>
            <a:schemeClr val="bg1"/>
          </a:solidFill>
          <a:ln w="38100">
            <a:solidFill>
              <a:srgbClr val="FF0000"/>
            </a:solidFill>
          </a:ln>
        </p:spPr>
        <p:txBody>
          <a:bodyPr anchor="ctr"/>
          <a:lstStyle/>
          <a:p>
            <a:pPr algn="just"/>
            <a:r>
              <a:rPr lang="it-IT" sz="2000" dirty="0"/>
              <a:t>Riguardo alle caldaie a condensazione dal 2018 si può usufruire della detrazione del 50% per quelle che possiedono un’efficienza media stagionale almeno pari a quella necessaria per appartenere alla classe A di prodotto prevista dal regolamento (UE) n. 811/2013.</a:t>
            </a:r>
          </a:p>
          <a:p>
            <a:pPr algn="just"/>
            <a:endParaRPr lang="it-IT" sz="2000" dirty="0"/>
          </a:p>
          <a:p>
            <a:pPr algn="just"/>
            <a:r>
              <a:rPr lang="it-IT" sz="2000" dirty="0"/>
              <a:t>Se, oltre ad essere almeno in classe A, sono anche dotate di sistemi di termoregolazione evoluti (appartenenti alle classi V, VI o VIII della comunicazione della Commissione 2014/C 207/02), è riconosciuta la detrazione più elevata del 65%.</a:t>
            </a:r>
            <a:endParaRPr lang="it-IT" altLang="it-IT" sz="2000" kern="0" dirty="0">
              <a:latin typeface="Calibri" panose="020F0502020204030204" pitchFamily="34" charset="0"/>
            </a:endParaRPr>
          </a:p>
        </p:txBody>
      </p:sp>
      <p:sp>
        <p:nvSpPr>
          <p:cNvPr id="4" name="Titolo 1"/>
          <p:cNvSpPr txBox="1"/>
          <p:nvPr/>
        </p:nvSpPr>
        <p:spPr>
          <a:xfrm>
            <a:off x="0" y="649056"/>
            <a:ext cx="9144000" cy="5461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altLang="it-IT" sz="3200" b="1" dirty="0">
                <a:latin typeface="Calibri" panose="020F0502020204030204" pitchFamily="34" charset="0"/>
              </a:rPr>
              <a:t>RIQUALIFICAZIONI ENERGETICHE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11662" y="1281019"/>
            <a:ext cx="8061191" cy="523076"/>
          </a:xfrm>
          <a:prstGeom prst="rect">
            <a:avLst/>
          </a:prstGeom>
          <a:solidFill>
            <a:schemeClr val="bg1"/>
          </a:solidFill>
          <a:ln w="38100">
            <a:noFill/>
          </a:ln>
        </p:spPr>
        <p:txBody>
          <a:bodyPr anchor="ctr"/>
          <a:lstStyle/>
          <a:p>
            <a:pPr algn="ctr">
              <a:defRPr/>
            </a:pPr>
            <a:r>
              <a:rPr lang="it-IT" altLang="it-IT" b="1" kern="0" dirty="0">
                <a:solidFill>
                  <a:srgbClr val="FF0000"/>
                </a:solidFill>
              </a:rPr>
              <a:t>Provvedimento ag. E. 18.4.19</a:t>
            </a:r>
          </a:p>
        </p:txBody>
      </p:sp>
      <p:sp>
        <p:nvSpPr>
          <p:cNvPr id="6" name="CasellaDiTesto 5"/>
          <p:cNvSpPr txBox="1"/>
          <p:nvPr/>
        </p:nvSpPr>
        <p:spPr>
          <a:xfrm>
            <a:off x="611663" y="1896616"/>
            <a:ext cx="8061191" cy="3749705"/>
          </a:xfrm>
          <a:prstGeom prst="rect">
            <a:avLst/>
          </a:prstGeom>
          <a:solidFill>
            <a:schemeClr val="bg1"/>
          </a:solidFill>
          <a:ln w="38100">
            <a:solidFill>
              <a:srgbClr val="FF0000"/>
            </a:solidFill>
          </a:ln>
        </p:spPr>
        <p:txBody>
          <a:bodyPr anchor="ctr"/>
          <a:lstStyle/>
          <a:p>
            <a:pPr algn="just"/>
            <a:r>
              <a:rPr lang="it-IT" sz="2000" dirty="0"/>
              <a:t>Il </a:t>
            </a:r>
            <a:r>
              <a:rPr lang="it-IT" sz="2000" dirty="0" err="1"/>
              <a:t>provv</a:t>
            </a:r>
            <a:r>
              <a:rPr lang="it-IT" sz="2000" dirty="0"/>
              <a:t>. Agenzia delle Entrate 18.4.2019 n. 100372 stabilisce che la mancata comunicazione “ </a:t>
            </a:r>
            <a:r>
              <a:rPr lang="it-IT" sz="2000" dirty="0">
                <a:solidFill>
                  <a:srgbClr val="FF0000"/>
                </a:solidFill>
              </a:rPr>
              <a:t>rende inefficace la cessione del credito ”</a:t>
            </a:r>
            <a:r>
              <a:rPr lang="it-IT" sz="2000" dirty="0"/>
              <a:t>. </a:t>
            </a:r>
          </a:p>
          <a:p>
            <a:pPr algn="just"/>
            <a:r>
              <a:rPr lang="it-IT" sz="2000" dirty="0"/>
              <a:t> </a:t>
            </a:r>
          </a:p>
          <a:p>
            <a:pPr algn="just"/>
            <a:r>
              <a:rPr lang="it-IT" sz="2000" dirty="0"/>
              <a:t>Accedendo nell’area riservata del sito Internet dell’Agenzia delle Entrate, seguendo il percorso “La mia Scrivania/Servizi per/Comunicare”, sono disponibili due nuovi servizi:  “Piattaforma Cessione Crediti”;  “Cessione crediti per interventi di riqualificazione energetica”. </a:t>
            </a:r>
          </a:p>
          <a:p>
            <a:pPr algn="just"/>
            <a:endParaRPr lang="it-IT" altLang="it-IT" sz="2000" kern="0" dirty="0">
              <a:latin typeface="Calibri" panose="020F0502020204030204" pitchFamily="34" charset="0"/>
            </a:endParaRPr>
          </a:p>
          <a:p>
            <a:pPr algn="just"/>
            <a:r>
              <a:rPr lang="it-IT" altLang="it-IT" sz="2000" kern="0" dirty="0">
                <a:latin typeface="Calibri" panose="020F0502020204030204" pitchFamily="34" charset="0"/>
              </a:rPr>
              <a:t>Per le spese 2018, comunicazione da effettuare entro il 12 luglio 2019</a:t>
            </a:r>
          </a:p>
          <a:p>
            <a:pPr algn="just"/>
            <a:endParaRPr lang="it-IT" altLang="it-IT" sz="2000" kern="0" dirty="0">
              <a:latin typeface="Calibri" panose="020F0502020204030204" pitchFamily="34" charset="0"/>
            </a:endParaRPr>
          </a:p>
          <a:p>
            <a:pPr algn="just"/>
            <a:r>
              <a:rPr lang="it-IT" altLang="it-IT" sz="2000" kern="0" dirty="0">
                <a:latin typeface="Calibri" panose="020F0502020204030204" pitchFamily="34" charset="0"/>
              </a:rPr>
              <a:t>Credito utilizzabile dal 5 agosto 2019</a:t>
            </a:r>
          </a:p>
        </p:txBody>
      </p:sp>
      <p:sp>
        <p:nvSpPr>
          <p:cNvPr id="4" name="Titolo 1"/>
          <p:cNvSpPr txBox="1"/>
          <p:nvPr/>
        </p:nvSpPr>
        <p:spPr>
          <a:xfrm>
            <a:off x="0" y="649056"/>
            <a:ext cx="9144000" cy="5461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altLang="it-IT" sz="3200" b="1" dirty="0">
                <a:latin typeface="Calibri" panose="020F0502020204030204" pitchFamily="34" charset="0"/>
              </a:rPr>
              <a:t>CESSIONE DETRAZIONE</a:t>
            </a:r>
          </a:p>
        </p:txBody>
      </p:sp>
    </p:spTree>
    <p:extLst>
      <p:ext uri="{BB962C8B-B14F-4D97-AF65-F5344CB8AC3E}">
        <p14:creationId xmlns:p14="http://schemas.microsoft.com/office/powerpoint/2010/main" val="978398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01390" y="3086434"/>
            <a:ext cx="6402998" cy="1102519"/>
          </a:xfrm>
        </p:spPr>
        <p:txBody>
          <a:bodyPr>
            <a:normAutofit/>
          </a:bodyPr>
          <a:lstStyle/>
          <a:p>
            <a:r>
              <a:rPr lang="it-IT" sz="3600" b="1" dirty="0">
                <a:latin typeface="Calibri" panose="020F0502020204030204" pitchFamily="34" charset="0"/>
              </a:rPr>
              <a:t>DISPONIBILITA’ ESTERE: COSA FARE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318856" y="1176245"/>
            <a:ext cx="8305800" cy="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defRPr>
            </a:lvl1pPr>
            <a:lvl2pPr marL="742950" indent="-28575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2pPr>
            <a:lvl3pPr marL="11430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3pPr>
            <a:lvl4pPr marL="16002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4pPr>
            <a:lvl5pPr marL="20574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9pPr>
          </a:lstStyle>
          <a:p>
            <a:pPr algn="ctr" eaLnBrk="1" hangingPunct="1">
              <a:spcBef>
                <a:spcPct val="50000"/>
              </a:spcBef>
              <a:buFontTx/>
              <a:buNone/>
            </a:pPr>
            <a:r>
              <a:rPr lang="it-IT" altLang="it-IT" b="1" dirty="0">
                <a:latin typeface="Calibri" panose="020F0502020204030204" pitchFamily="34" charset="0"/>
                <a:ea typeface="ＭＳ Ｐゴシック" panose="020B0600070205080204" pitchFamily="34" charset="-128"/>
              </a:rPr>
              <a:t>RESIDENZA FISCALE PERSONE FISICHE</a:t>
            </a:r>
          </a:p>
        </p:txBody>
      </p:sp>
      <p:sp>
        <p:nvSpPr>
          <p:cNvPr id="6" name="Rettangolo 5"/>
          <p:cNvSpPr/>
          <p:nvPr/>
        </p:nvSpPr>
        <p:spPr>
          <a:xfrm>
            <a:off x="1040340" y="1850046"/>
            <a:ext cx="1431815" cy="504808"/>
          </a:xfrm>
          <a:prstGeom prst="rect">
            <a:avLst/>
          </a:prstGeom>
          <a:solidFill>
            <a:schemeClr val="accent6">
              <a:lumMod val="20000"/>
              <a:lumOff val="80000"/>
              <a:alpha val="65098"/>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lvl="0" indent="-342900" algn="ctr" fontAlgn="base">
              <a:spcBef>
                <a:spcPct val="0"/>
              </a:spcBef>
              <a:spcAft>
                <a:spcPct val="0"/>
              </a:spcAft>
            </a:pPr>
            <a:r>
              <a:rPr lang="it-IT" sz="2400" b="1" dirty="0">
                <a:solidFill>
                  <a:schemeClr val="tx1"/>
                </a:solidFill>
                <a:latin typeface="Calibri" pitchFamily="34" charset="0"/>
                <a:ea typeface="ＭＳ Ｐゴシック" pitchFamily="34" charset="-128"/>
                <a:cs typeface="Times New Roman" pitchFamily="18" charset="0"/>
              </a:rPr>
              <a:t>1</a:t>
            </a:r>
          </a:p>
        </p:txBody>
      </p:sp>
      <p:sp>
        <p:nvSpPr>
          <p:cNvPr id="7" name="Rettangolo 6"/>
          <p:cNvSpPr/>
          <p:nvPr/>
        </p:nvSpPr>
        <p:spPr>
          <a:xfrm>
            <a:off x="2566724" y="1850046"/>
            <a:ext cx="3815606" cy="504808"/>
          </a:xfrm>
          <a:prstGeom prst="rect">
            <a:avLst/>
          </a:prstGeom>
          <a:solidFill>
            <a:schemeClr val="bg1">
              <a:alpha val="65098"/>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lvl="0" indent="-342900" algn="ctr" fontAlgn="base">
              <a:spcBef>
                <a:spcPct val="0"/>
              </a:spcBef>
              <a:spcAft>
                <a:spcPct val="0"/>
              </a:spcAft>
            </a:pPr>
            <a:r>
              <a:rPr lang="it-IT" sz="2000" b="1" dirty="0">
                <a:solidFill>
                  <a:schemeClr val="tx1"/>
                </a:solidFill>
                <a:latin typeface="Calibri" pitchFamily="34" charset="0"/>
                <a:ea typeface="ＭＳ Ｐゴシック" pitchFamily="34" charset="-128"/>
                <a:cs typeface="Times New Roman" pitchFamily="18" charset="0"/>
              </a:rPr>
              <a:t>ISCRIZIONE ANAGRAFICA</a:t>
            </a:r>
          </a:p>
        </p:txBody>
      </p:sp>
      <p:sp>
        <p:nvSpPr>
          <p:cNvPr id="20" name="Rettangolo 19"/>
          <p:cNvSpPr/>
          <p:nvPr/>
        </p:nvSpPr>
        <p:spPr>
          <a:xfrm>
            <a:off x="1040339" y="2476633"/>
            <a:ext cx="1431815" cy="504808"/>
          </a:xfrm>
          <a:prstGeom prst="rect">
            <a:avLst/>
          </a:prstGeom>
          <a:solidFill>
            <a:schemeClr val="accent6">
              <a:lumMod val="20000"/>
              <a:lumOff val="80000"/>
              <a:alpha val="65098"/>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lvl="0" indent="-342900" algn="ctr" fontAlgn="base">
              <a:spcBef>
                <a:spcPct val="0"/>
              </a:spcBef>
              <a:spcAft>
                <a:spcPct val="0"/>
              </a:spcAft>
            </a:pPr>
            <a:r>
              <a:rPr lang="it-IT" sz="2400" b="1" dirty="0">
                <a:solidFill>
                  <a:schemeClr val="tx1"/>
                </a:solidFill>
                <a:latin typeface="Calibri" pitchFamily="34" charset="0"/>
                <a:ea typeface="ＭＳ Ｐゴシック" pitchFamily="34" charset="-128"/>
                <a:cs typeface="Times New Roman" pitchFamily="18" charset="0"/>
              </a:rPr>
              <a:t>2</a:t>
            </a:r>
          </a:p>
        </p:txBody>
      </p:sp>
      <p:sp>
        <p:nvSpPr>
          <p:cNvPr id="21" name="Rettangolo 20"/>
          <p:cNvSpPr/>
          <p:nvPr/>
        </p:nvSpPr>
        <p:spPr>
          <a:xfrm>
            <a:off x="2566721" y="2476633"/>
            <a:ext cx="3815609" cy="504808"/>
          </a:xfrm>
          <a:prstGeom prst="rect">
            <a:avLst/>
          </a:prstGeom>
          <a:solidFill>
            <a:schemeClr val="bg1">
              <a:alpha val="65098"/>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lvl="0" indent="-342900" algn="ctr" fontAlgn="base">
              <a:spcBef>
                <a:spcPct val="0"/>
              </a:spcBef>
              <a:spcAft>
                <a:spcPct val="0"/>
              </a:spcAft>
            </a:pPr>
            <a:r>
              <a:rPr lang="it-IT" sz="2000" b="1" dirty="0">
                <a:solidFill>
                  <a:schemeClr val="tx1"/>
                </a:solidFill>
                <a:latin typeface="Calibri" pitchFamily="34" charset="0"/>
                <a:ea typeface="ＭＳ Ｐゴシック" pitchFamily="34" charset="-128"/>
                <a:cs typeface="Times New Roman" pitchFamily="18" charset="0"/>
              </a:rPr>
              <a:t>DOMICILIO</a:t>
            </a:r>
          </a:p>
        </p:txBody>
      </p:sp>
      <p:sp>
        <p:nvSpPr>
          <p:cNvPr id="22" name="Rettangolo 21"/>
          <p:cNvSpPr/>
          <p:nvPr/>
        </p:nvSpPr>
        <p:spPr>
          <a:xfrm>
            <a:off x="1040339" y="3103220"/>
            <a:ext cx="1431815" cy="532968"/>
          </a:xfrm>
          <a:prstGeom prst="rect">
            <a:avLst/>
          </a:prstGeom>
          <a:solidFill>
            <a:schemeClr val="accent6">
              <a:lumMod val="20000"/>
              <a:lumOff val="80000"/>
              <a:alpha val="65098"/>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indent="-342900" algn="ctr" fontAlgn="base">
              <a:spcBef>
                <a:spcPct val="0"/>
              </a:spcBef>
              <a:spcAft>
                <a:spcPct val="0"/>
              </a:spcAft>
            </a:pPr>
            <a:r>
              <a:rPr lang="it-IT" sz="2400" b="1" dirty="0">
                <a:solidFill>
                  <a:schemeClr val="tx1"/>
                </a:solidFill>
                <a:latin typeface="Calibri" pitchFamily="34" charset="0"/>
                <a:ea typeface="ＭＳ Ｐゴシック" pitchFamily="34" charset="-128"/>
                <a:cs typeface="Times New Roman" pitchFamily="18" charset="0"/>
              </a:rPr>
              <a:t>3</a:t>
            </a:r>
          </a:p>
        </p:txBody>
      </p:sp>
      <p:sp>
        <p:nvSpPr>
          <p:cNvPr id="23" name="Rettangolo 22"/>
          <p:cNvSpPr/>
          <p:nvPr/>
        </p:nvSpPr>
        <p:spPr>
          <a:xfrm>
            <a:off x="2566721" y="3103220"/>
            <a:ext cx="3815610" cy="529698"/>
          </a:xfrm>
          <a:prstGeom prst="rect">
            <a:avLst/>
          </a:prstGeom>
          <a:solidFill>
            <a:schemeClr val="bg1">
              <a:alpha val="65098"/>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lvl="0" indent="-342900" algn="ctr" fontAlgn="base">
              <a:spcBef>
                <a:spcPct val="0"/>
              </a:spcBef>
              <a:spcAft>
                <a:spcPct val="0"/>
              </a:spcAft>
            </a:pPr>
            <a:r>
              <a:rPr lang="it-IT" sz="2000" b="1" dirty="0">
                <a:solidFill>
                  <a:schemeClr val="tx1"/>
                </a:solidFill>
                <a:latin typeface="Calibri" pitchFamily="34" charset="0"/>
                <a:ea typeface="ＭＳ Ｐゴシック" pitchFamily="34" charset="-128"/>
                <a:cs typeface="Times New Roman" pitchFamily="18" charset="0"/>
              </a:rPr>
              <a:t>RESIDENZA</a:t>
            </a:r>
          </a:p>
        </p:txBody>
      </p:sp>
      <p:sp>
        <p:nvSpPr>
          <p:cNvPr id="24" name="Rettangolo 23"/>
          <p:cNvSpPr/>
          <p:nvPr/>
        </p:nvSpPr>
        <p:spPr>
          <a:xfrm>
            <a:off x="6476896" y="1850047"/>
            <a:ext cx="1714559" cy="1782872"/>
          </a:xfrm>
          <a:prstGeom prst="rect">
            <a:avLst/>
          </a:prstGeom>
          <a:solidFill>
            <a:schemeClr val="bg1">
              <a:lumMod val="65000"/>
              <a:alpha val="65098"/>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r>
              <a:rPr lang="it-IT" sz="2000" b="1" dirty="0">
                <a:solidFill>
                  <a:schemeClr val="tx1"/>
                </a:solidFill>
                <a:latin typeface="Calibri" pitchFamily="34" charset="0"/>
                <a:ea typeface="ＭＳ Ｐゴシック" pitchFamily="34" charset="-128"/>
                <a:cs typeface="Times New Roman" pitchFamily="18" charset="0"/>
              </a:rPr>
              <a:t>PER ALMENO 183/184 gg.</a:t>
            </a:r>
          </a:p>
        </p:txBody>
      </p:sp>
      <p:sp>
        <p:nvSpPr>
          <p:cNvPr id="13" name="Rettangolo 12"/>
          <p:cNvSpPr/>
          <p:nvPr/>
        </p:nvSpPr>
        <p:spPr>
          <a:xfrm>
            <a:off x="1040339" y="3757605"/>
            <a:ext cx="1431815" cy="1336776"/>
          </a:xfrm>
          <a:prstGeom prst="rect">
            <a:avLst/>
          </a:prstGeom>
          <a:solidFill>
            <a:schemeClr val="accent6">
              <a:lumMod val="20000"/>
              <a:lumOff val="80000"/>
              <a:alpha val="65098"/>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lvl="0" indent="-342900" algn="ctr" fontAlgn="base">
              <a:spcBef>
                <a:spcPct val="0"/>
              </a:spcBef>
              <a:spcAft>
                <a:spcPct val="0"/>
              </a:spcAft>
            </a:pPr>
            <a:r>
              <a:rPr lang="it-IT" sz="2400" b="1" dirty="0">
                <a:solidFill>
                  <a:schemeClr val="tx1"/>
                </a:solidFill>
                <a:latin typeface="Calibri" pitchFamily="34" charset="0"/>
                <a:ea typeface="ＭＳ Ｐゴシック" pitchFamily="34" charset="-128"/>
                <a:cs typeface="Times New Roman" pitchFamily="18" charset="0"/>
              </a:rPr>
              <a:t>4</a:t>
            </a:r>
          </a:p>
        </p:txBody>
      </p:sp>
      <p:sp>
        <p:nvSpPr>
          <p:cNvPr id="14" name="Rettangolo 13"/>
          <p:cNvSpPr/>
          <p:nvPr/>
        </p:nvSpPr>
        <p:spPr>
          <a:xfrm>
            <a:off x="2566721" y="3754697"/>
            <a:ext cx="3815609" cy="1339684"/>
          </a:xfrm>
          <a:prstGeom prst="rect">
            <a:avLst/>
          </a:prstGeom>
          <a:solidFill>
            <a:schemeClr val="bg1">
              <a:alpha val="65098"/>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r>
              <a:rPr lang="it-IT" sz="2000" b="1" dirty="0">
                <a:solidFill>
                  <a:schemeClr val="tx1"/>
                </a:solidFill>
                <a:latin typeface="Calibri" pitchFamily="34" charset="0"/>
                <a:ea typeface="ＭＳ Ｐゴシック" pitchFamily="34" charset="-128"/>
                <a:cs typeface="Times New Roman" pitchFamily="18" charset="0"/>
              </a:rPr>
              <a:t>CANCELLAZIONE ANAGRAFE ITALIANA</a:t>
            </a:r>
          </a:p>
          <a:p>
            <a:pPr lvl="0" algn="ctr" fontAlgn="base">
              <a:spcBef>
                <a:spcPct val="0"/>
              </a:spcBef>
              <a:spcAft>
                <a:spcPct val="0"/>
              </a:spcAft>
            </a:pPr>
            <a:r>
              <a:rPr lang="it-IT" sz="2000" b="1" dirty="0">
                <a:solidFill>
                  <a:schemeClr val="tx1"/>
                </a:solidFill>
                <a:latin typeface="Calibri" pitchFamily="34" charset="0"/>
                <a:ea typeface="ＭＳ Ｐゴシック" pitchFamily="34" charset="-128"/>
                <a:cs typeface="Times New Roman" pitchFamily="18" charset="0"/>
              </a:rPr>
              <a:t>E TRASFERIMENTO </a:t>
            </a:r>
          </a:p>
          <a:p>
            <a:pPr lvl="0" algn="ctr" fontAlgn="base">
              <a:spcBef>
                <a:spcPct val="0"/>
              </a:spcBef>
              <a:spcAft>
                <a:spcPct val="0"/>
              </a:spcAft>
            </a:pPr>
            <a:r>
              <a:rPr lang="it-IT" sz="2000" b="1" dirty="0">
                <a:solidFill>
                  <a:srgbClr val="FF0000"/>
                </a:solidFill>
                <a:latin typeface="Calibri" pitchFamily="34" charset="0"/>
                <a:ea typeface="ＭＳ Ｐゴシック" pitchFamily="34" charset="-128"/>
                <a:cs typeface="Times New Roman" pitchFamily="18" charset="0"/>
              </a:rPr>
              <a:t>PAESE “</a:t>
            </a:r>
            <a:r>
              <a:rPr lang="it-IT" sz="2000" b="1" i="1" dirty="0">
                <a:solidFill>
                  <a:srgbClr val="FF0000"/>
                </a:solidFill>
                <a:latin typeface="Calibri" pitchFamily="34" charset="0"/>
                <a:ea typeface="ＭＳ Ｐゴシック" pitchFamily="34" charset="-128"/>
                <a:cs typeface="Times New Roman" pitchFamily="18" charset="0"/>
              </a:rPr>
              <a:t>BLACK LIST”</a:t>
            </a:r>
          </a:p>
        </p:txBody>
      </p:sp>
      <p:sp>
        <p:nvSpPr>
          <p:cNvPr id="15" name="Rettangolo 14"/>
          <p:cNvSpPr/>
          <p:nvPr/>
        </p:nvSpPr>
        <p:spPr>
          <a:xfrm>
            <a:off x="6476896" y="3754697"/>
            <a:ext cx="1714559" cy="1339684"/>
          </a:xfrm>
          <a:prstGeom prst="rect">
            <a:avLst/>
          </a:prstGeom>
          <a:solidFill>
            <a:schemeClr val="bg1">
              <a:lumMod val="65000"/>
              <a:alpha val="65098"/>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r>
              <a:rPr lang="it-IT" sz="2000" b="1" dirty="0">
                <a:solidFill>
                  <a:schemeClr val="tx1"/>
                </a:solidFill>
                <a:latin typeface="Calibri" pitchFamily="34" charset="0"/>
                <a:ea typeface="ＭＳ Ｐゴシック" pitchFamily="34" charset="-128"/>
                <a:cs typeface="Times New Roman" pitchFamily="18" charset="0"/>
              </a:rPr>
              <a:t>PRESUNZIONE RELATIVA</a:t>
            </a:r>
          </a:p>
        </p:txBody>
      </p:sp>
      <p:sp>
        <p:nvSpPr>
          <p:cNvPr id="3" name="Freccia in giù 2">
            <a:extLst>
              <a:ext uri="{FF2B5EF4-FFF2-40B4-BE49-F238E27FC236}">
                <a16:creationId xmlns:a16="http://schemas.microsoft.com/office/drawing/2014/main" xmlns="" id="{3CD4BA35-F5EC-459D-8E4B-F0EFEBCFB8A4}"/>
              </a:ext>
            </a:extLst>
          </p:cNvPr>
          <p:cNvSpPr/>
          <p:nvPr/>
        </p:nvSpPr>
        <p:spPr>
          <a:xfrm>
            <a:off x="4329684" y="5216160"/>
            <a:ext cx="484632" cy="2929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xmlns="" id="{A613B89A-DD57-48EA-9A4A-50FDA50AA4B2}"/>
              </a:ext>
            </a:extLst>
          </p:cNvPr>
          <p:cNvSpPr/>
          <p:nvPr/>
        </p:nvSpPr>
        <p:spPr>
          <a:xfrm>
            <a:off x="1040339" y="5607701"/>
            <a:ext cx="1431815" cy="532968"/>
          </a:xfrm>
          <a:prstGeom prst="rect">
            <a:avLst/>
          </a:prstGeom>
          <a:solidFill>
            <a:schemeClr val="accent6">
              <a:lumMod val="20000"/>
              <a:lumOff val="80000"/>
              <a:alpha val="65098"/>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indent="-342900" algn="ctr" fontAlgn="base">
              <a:spcBef>
                <a:spcPct val="0"/>
              </a:spcBef>
              <a:spcAft>
                <a:spcPct val="0"/>
              </a:spcAft>
            </a:pPr>
            <a:r>
              <a:rPr lang="it-IT" sz="2400" b="1" dirty="0">
                <a:solidFill>
                  <a:schemeClr val="tx1"/>
                </a:solidFill>
                <a:latin typeface="Calibri" pitchFamily="34" charset="0"/>
                <a:ea typeface="ＭＳ Ｐゴシック" pitchFamily="34" charset="-128"/>
                <a:cs typeface="Times New Roman" pitchFamily="18" charset="0"/>
              </a:rPr>
              <a:t>5</a:t>
            </a:r>
          </a:p>
        </p:txBody>
      </p:sp>
      <p:sp>
        <p:nvSpPr>
          <p:cNvPr id="17" name="Rettangolo 16">
            <a:extLst>
              <a:ext uri="{FF2B5EF4-FFF2-40B4-BE49-F238E27FC236}">
                <a16:creationId xmlns:a16="http://schemas.microsoft.com/office/drawing/2014/main" xmlns="" id="{5B78111A-96EE-4ECB-9E89-4F85C6D0E9A2}"/>
              </a:ext>
            </a:extLst>
          </p:cNvPr>
          <p:cNvSpPr/>
          <p:nvPr/>
        </p:nvSpPr>
        <p:spPr>
          <a:xfrm>
            <a:off x="2566721" y="5607701"/>
            <a:ext cx="5624734" cy="529698"/>
          </a:xfrm>
          <a:prstGeom prst="rect">
            <a:avLst/>
          </a:prstGeom>
          <a:solidFill>
            <a:schemeClr val="bg1">
              <a:alpha val="65098"/>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lvl="0" indent="-342900" algn="ctr" fontAlgn="base">
              <a:spcBef>
                <a:spcPct val="0"/>
              </a:spcBef>
              <a:spcAft>
                <a:spcPct val="0"/>
              </a:spcAft>
            </a:pPr>
            <a:r>
              <a:rPr lang="it-IT" sz="2000" b="1" dirty="0">
                <a:solidFill>
                  <a:schemeClr val="tx1"/>
                </a:solidFill>
                <a:latin typeface="Calibri" pitchFamily="34" charset="0"/>
                <a:ea typeface="ＭＳ Ｐゴシック" pitchFamily="34" charset="-128"/>
                <a:cs typeface="Times New Roman" pitchFamily="18" charset="0"/>
              </a:rPr>
              <a:t>MONITORAGGIO E REDDITI</a:t>
            </a:r>
          </a:p>
        </p:txBody>
      </p:sp>
    </p:spTree>
    <p:extLst>
      <p:ext uri="{BB962C8B-B14F-4D97-AF65-F5344CB8AC3E}">
        <p14:creationId xmlns:p14="http://schemas.microsoft.com/office/powerpoint/2010/main" val="270297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0" grpId="0" animBg="1"/>
      <p:bldP spid="21" grpId="0" animBg="1"/>
      <p:bldP spid="22" grpId="0" animBg="1"/>
      <p:bldP spid="23" grpId="0" animBg="1"/>
      <p:bldP spid="24" grpId="0" animBg="1"/>
      <p:bldP spid="13" grpId="0" animBg="1"/>
      <p:bldP spid="14" grpId="0" animBg="1"/>
      <p:bldP spid="15" grpId="0" animBg="1"/>
      <p:bldP spid="16" grpId="0" animBg="1"/>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650875" y="2312988"/>
            <a:ext cx="7777162" cy="935037"/>
          </a:xfrm>
          <a:prstGeom prst="rect">
            <a:avLst/>
          </a:prstGeom>
          <a:solidFill>
            <a:schemeClr val="bg2">
              <a:lumMod val="40000"/>
              <a:lumOff val="60000"/>
            </a:schemeClr>
          </a:solidFill>
          <a:ln/>
        </p:spPr>
        <p:style>
          <a:lnRef idx="2">
            <a:schemeClr val="dk1"/>
          </a:lnRef>
          <a:fillRef idx="1">
            <a:schemeClr val="lt1"/>
          </a:fillRef>
          <a:effectRef idx="0">
            <a:schemeClr val="dk1"/>
          </a:effectRef>
          <a:fontRef idx="minor">
            <a:schemeClr val="dk1"/>
          </a:fontRef>
        </p:style>
        <p:txBody>
          <a:bodyPr anchor="ctr"/>
          <a:lstStyle/>
          <a:p>
            <a:pPr lvl="0" algn="ctr" fontAlgn="base">
              <a:spcBef>
                <a:spcPct val="0"/>
              </a:spcBef>
              <a:spcAft>
                <a:spcPct val="0"/>
              </a:spcAft>
              <a:defRPr/>
            </a:pPr>
            <a:r>
              <a:rPr lang="it-IT" sz="2400" b="1" dirty="0">
                <a:solidFill>
                  <a:srgbClr val="000000"/>
                </a:solidFill>
                <a:latin typeface="Calibri" panose="020F0502020204030204" pitchFamily="34" charset="0"/>
              </a:rPr>
              <a:t>REDDITI ALL’ESTERO</a:t>
            </a:r>
          </a:p>
          <a:p>
            <a:pPr lvl="0" algn="ctr" fontAlgn="base">
              <a:spcBef>
                <a:spcPct val="0"/>
              </a:spcBef>
              <a:spcAft>
                <a:spcPct val="0"/>
              </a:spcAft>
              <a:defRPr/>
            </a:pPr>
            <a:r>
              <a:rPr lang="it-IT" sz="2400" b="1" dirty="0">
                <a:solidFill>
                  <a:srgbClr val="000000"/>
                </a:solidFill>
                <a:latin typeface="Calibri" panose="020F0502020204030204" pitchFamily="34" charset="0"/>
              </a:rPr>
              <a:t> DA SOGGETTO RESIDENTE</a:t>
            </a:r>
          </a:p>
        </p:txBody>
      </p:sp>
      <p:sp>
        <p:nvSpPr>
          <p:cNvPr id="9" name="Rettangolo 8"/>
          <p:cNvSpPr/>
          <p:nvPr/>
        </p:nvSpPr>
        <p:spPr>
          <a:xfrm>
            <a:off x="650875" y="3867150"/>
            <a:ext cx="3744913" cy="1371600"/>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r>
              <a:rPr lang="it-IT" sz="2000" b="1" dirty="0">
                <a:solidFill>
                  <a:srgbClr val="000000"/>
                </a:solidFill>
                <a:latin typeface="Calibri" panose="020F0502020204030204" pitchFamily="34" charset="0"/>
              </a:rPr>
              <a:t>ARTICOLO 3 TUIR </a:t>
            </a:r>
          </a:p>
          <a:p>
            <a:pPr lvl="0" algn="ctr" fontAlgn="base">
              <a:spcBef>
                <a:spcPct val="0"/>
              </a:spcBef>
              <a:spcAft>
                <a:spcPct val="0"/>
              </a:spcAft>
            </a:pPr>
            <a:r>
              <a:rPr lang="it-IT" sz="2000" b="1" dirty="0">
                <a:solidFill>
                  <a:srgbClr val="000000"/>
                </a:solidFill>
                <a:latin typeface="Calibri" panose="020F0502020204030204" pitchFamily="34" charset="0"/>
              </a:rPr>
              <a:t>TASSAZIONE DEL REDDITO SU BASE MONDIALE </a:t>
            </a:r>
            <a:endParaRPr kumimoji="0" lang="it-IT"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3" name="Rettangolo 12"/>
          <p:cNvSpPr/>
          <p:nvPr/>
        </p:nvSpPr>
        <p:spPr>
          <a:xfrm>
            <a:off x="4683125" y="3867150"/>
            <a:ext cx="3744912" cy="1371600"/>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defRPr/>
            </a:pPr>
            <a:r>
              <a:rPr lang="it-IT" sz="2000" b="1" dirty="0">
                <a:solidFill>
                  <a:srgbClr val="000000"/>
                </a:solidFill>
                <a:latin typeface="Calibri" panose="020F0502020204030204" pitchFamily="34" charset="0"/>
              </a:rPr>
              <a:t>ARTICOLO 165 TUIR </a:t>
            </a:r>
          </a:p>
          <a:p>
            <a:pPr lvl="0" algn="ctr" fontAlgn="base">
              <a:spcBef>
                <a:spcPct val="0"/>
              </a:spcBef>
              <a:spcAft>
                <a:spcPct val="0"/>
              </a:spcAft>
              <a:defRPr/>
            </a:pPr>
            <a:r>
              <a:rPr lang="it-IT" sz="2000" b="1" dirty="0">
                <a:solidFill>
                  <a:srgbClr val="000000"/>
                </a:solidFill>
                <a:latin typeface="Calibri" panose="020F0502020204030204" pitchFamily="34" charset="0"/>
              </a:rPr>
              <a:t>RECUPERO </a:t>
            </a:r>
          </a:p>
          <a:p>
            <a:pPr lvl="0" algn="ctr" fontAlgn="base">
              <a:spcBef>
                <a:spcPct val="0"/>
              </a:spcBef>
              <a:spcAft>
                <a:spcPct val="0"/>
              </a:spcAft>
              <a:defRPr/>
            </a:pPr>
            <a:r>
              <a:rPr lang="it-IT" sz="2000" b="1" dirty="0">
                <a:solidFill>
                  <a:srgbClr val="000000"/>
                </a:solidFill>
                <a:latin typeface="Calibri" panose="020F0502020204030204" pitchFamily="34" charset="0"/>
              </a:rPr>
              <a:t>CREDITO D’IMPOSTA</a:t>
            </a:r>
          </a:p>
        </p:txBody>
      </p:sp>
      <p:sp>
        <p:nvSpPr>
          <p:cNvPr id="3" name="Freccia in giù 2"/>
          <p:cNvSpPr/>
          <p:nvPr/>
        </p:nvSpPr>
        <p:spPr>
          <a:xfrm>
            <a:off x="2343943" y="3442494"/>
            <a:ext cx="358775" cy="28733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Freccia in giù 16"/>
          <p:cNvSpPr/>
          <p:nvPr/>
        </p:nvSpPr>
        <p:spPr>
          <a:xfrm>
            <a:off x="6303168" y="3391694"/>
            <a:ext cx="360363" cy="288925"/>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lvl="0"/>
            <a:r>
              <a:rPr lang="it-IT" sz="3200" b="1" dirty="0">
                <a:latin typeface="Calibri" charset="0"/>
              </a:rPr>
              <a:t>REDDITI ALL’ESTERO</a:t>
            </a:r>
            <a:endParaRPr kumimoji="0" lang="it-IT" altLang="it-IT" sz="3200" b="1" i="0" u="none" strike="noStrike" kern="0" cap="none" spc="0" normalizeH="0" baseline="0" noProof="0" dirty="0">
              <a:ln>
                <a:noFill/>
              </a:ln>
              <a:solidFill>
                <a:srgbClr val="000000"/>
              </a:solidFill>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1292431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title"/>
          </p:nvPr>
        </p:nvSpPr>
        <p:spPr>
          <a:xfrm>
            <a:off x="0" y="1227138"/>
            <a:ext cx="9144000" cy="546100"/>
          </a:xfrm>
          <a:ln/>
        </p:spPr>
        <p:txBody>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it-IT" sz="3200" b="1" dirty="0">
                <a:latin typeface="Calibri" charset="0"/>
              </a:rPr>
              <a:t>LEGGERE LA CONVENZIONE</a:t>
            </a:r>
            <a:endParaRPr lang="it-IT" sz="3200" b="1" i="1" dirty="0">
              <a:latin typeface="Calibri" charset="0"/>
            </a:endParaRPr>
          </a:p>
        </p:txBody>
      </p:sp>
      <p:sp>
        <p:nvSpPr>
          <p:cNvPr id="8" name="Rectangle 1"/>
          <p:cNvSpPr>
            <a:spLocks noChangeArrowheads="1"/>
          </p:cNvSpPr>
          <p:nvPr/>
        </p:nvSpPr>
        <p:spPr bwMode="auto">
          <a:xfrm>
            <a:off x="471480" y="2167762"/>
            <a:ext cx="8201038" cy="773744"/>
          </a:xfrm>
          <a:prstGeom prst="rect">
            <a:avLst/>
          </a:prstGeom>
          <a:solidFill>
            <a:schemeClr val="bg2">
              <a:lumMod val="20000"/>
              <a:lumOff val="80000"/>
            </a:schemeClr>
          </a:solidFill>
          <a:ln w="2556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nchor="ctr"/>
          <a:lstStyle/>
          <a:p>
            <a:pPr algn="ctr">
              <a:tabLst>
                <a:tab pos="723900" algn="l"/>
                <a:tab pos="1447800" algn="l"/>
                <a:tab pos="2171700" algn="l"/>
                <a:tab pos="2895600" algn="l"/>
                <a:tab pos="3619500" algn="l"/>
                <a:tab pos="4343400" algn="l"/>
                <a:tab pos="5067300" algn="l"/>
                <a:tab pos="5791200" algn="l"/>
                <a:tab pos="6515100" algn="l"/>
                <a:tab pos="7239000" algn="l"/>
              </a:tabLst>
            </a:pPr>
            <a:r>
              <a:rPr lang="it-IT" b="1" i="1" dirty="0">
                <a:solidFill>
                  <a:srgbClr val="000000"/>
                </a:solidFill>
                <a:latin typeface="Calibri" charset="0"/>
              </a:rPr>
              <a:t>UN ESEMPIO</a:t>
            </a:r>
          </a:p>
          <a:p>
            <a:pPr algn="ctr">
              <a:tabLst>
                <a:tab pos="723900" algn="l"/>
                <a:tab pos="1447800" algn="l"/>
                <a:tab pos="2171700" algn="l"/>
                <a:tab pos="2895600" algn="l"/>
                <a:tab pos="3619500" algn="l"/>
                <a:tab pos="4343400" algn="l"/>
                <a:tab pos="5067300" algn="l"/>
                <a:tab pos="5791200" algn="l"/>
                <a:tab pos="6515100" algn="l"/>
                <a:tab pos="7239000" algn="l"/>
              </a:tabLst>
            </a:pPr>
            <a:r>
              <a:rPr lang="it-IT" sz="2000" b="1" dirty="0">
                <a:solidFill>
                  <a:srgbClr val="000000"/>
                </a:solidFill>
                <a:latin typeface="Calibri" charset="0"/>
              </a:rPr>
              <a:t>CONVENZIONE ITALIA - FRANCIA</a:t>
            </a:r>
          </a:p>
        </p:txBody>
      </p:sp>
      <p:pic>
        <p:nvPicPr>
          <p:cNvPr id="14" name="Immagin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81" y="3509650"/>
            <a:ext cx="8201037" cy="1204219"/>
          </a:xfrm>
          <a:prstGeom prst="rect">
            <a:avLst/>
          </a:prstGeom>
        </p:spPr>
      </p:pic>
      <p:pic>
        <p:nvPicPr>
          <p:cNvPr id="16" name="Immagin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480" y="3185382"/>
            <a:ext cx="8201038" cy="322221"/>
          </a:xfrm>
          <a:prstGeom prst="rect">
            <a:avLst/>
          </a:prstGeom>
        </p:spPr>
      </p:pic>
      <p:cxnSp>
        <p:nvCxnSpPr>
          <p:cNvPr id="19" name="Connettore diritto 18"/>
          <p:cNvCxnSpPr>
            <a:stCxn id="14" idx="1"/>
          </p:cNvCxnSpPr>
          <p:nvPr/>
        </p:nvCxnSpPr>
        <p:spPr>
          <a:xfrm flipV="1">
            <a:off x="471481" y="4109775"/>
            <a:ext cx="2660602" cy="19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Connettore diritto 21"/>
          <p:cNvCxnSpPr/>
          <p:nvPr/>
        </p:nvCxnSpPr>
        <p:spPr>
          <a:xfrm>
            <a:off x="3366307" y="4298095"/>
            <a:ext cx="1116031" cy="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33818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ccia in giù 5"/>
          <p:cNvSpPr/>
          <p:nvPr/>
        </p:nvSpPr>
        <p:spPr>
          <a:xfrm>
            <a:off x="1612437" y="1961431"/>
            <a:ext cx="6043613" cy="938787"/>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latin typeface="Calibri" panose="020F0502020204030204" pitchFamily="34" charset="0"/>
              </a:rPr>
              <a:t>ART. 13 D.LGS. 471/1997</a:t>
            </a:r>
          </a:p>
        </p:txBody>
      </p:sp>
      <p:sp>
        <p:nvSpPr>
          <p:cNvPr id="5" name="Rettangolo 4"/>
          <p:cNvSpPr/>
          <p:nvPr/>
        </p:nvSpPr>
        <p:spPr>
          <a:xfrm>
            <a:off x="1459221" y="3046837"/>
            <a:ext cx="6353139" cy="173759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000" dirty="0">
                <a:solidFill>
                  <a:schemeClr val="tx1"/>
                </a:solidFill>
                <a:latin typeface="Calibri" panose="020F0502020204030204" pitchFamily="34" charset="0"/>
              </a:rPr>
              <a:t>La sanzione si applica nei casi di liquidazione della maggior imposta ai sensi degli articoli: </a:t>
            </a:r>
          </a:p>
          <a:p>
            <a:pPr marL="214630" indent="-214630" algn="just">
              <a:buFont typeface="Arial" panose="020B0604020202020204" pitchFamily="34" charset="0"/>
              <a:buChar char="•"/>
            </a:pPr>
            <a:r>
              <a:rPr lang="it-IT" sz="2000" dirty="0">
                <a:solidFill>
                  <a:schemeClr val="tx1"/>
                </a:solidFill>
                <a:latin typeface="Calibri" panose="020F0502020204030204" pitchFamily="34" charset="0"/>
              </a:rPr>
              <a:t>36</a:t>
            </a:r>
            <a:r>
              <a:rPr lang="it-IT" sz="2000" i="1" dirty="0">
                <a:solidFill>
                  <a:schemeClr val="tx1"/>
                </a:solidFill>
                <a:latin typeface="Calibri" panose="020F0502020204030204" pitchFamily="34" charset="0"/>
              </a:rPr>
              <a:t>-bis </a:t>
            </a:r>
            <a:r>
              <a:rPr lang="it-IT" sz="2000" dirty="0">
                <a:solidFill>
                  <a:schemeClr val="tx1"/>
                </a:solidFill>
                <a:latin typeface="Calibri" panose="020F0502020204030204" pitchFamily="34" charset="0"/>
              </a:rPr>
              <a:t>e 36</a:t>
            </a:r>
            <a:r>
              <a:rPr lang="it-IT" sz="2000" i="1" dirty="0">
                <a:solidFill>
                  <a:schemeClr val="tx1"/>
                </a:solidFill>
                <a:latin typeface="Calibri" panose="020F0502020204030204" pitchFamily="34" charset="0"/>
              </a:rPr>
              <a:t>-ter</a:t>
            </a:r>
            <a:r>
              <a:rPr lang="it-IT" sz="2000" dirty="0">
                <a:solidFill>
                  <a:schemeClr val="tx1"/>
                </a:solidFill>
                <a:latin typeface="Calibri" panose="020F0502020204030204" pitchFamily="34" charset="0"/>
              </a:rPr>
              <a:t> DPR 600/1973</a:t>
            </a:r>
          </a:p>
          <a:p>
            <a:pPr marL="214630" indent="-214630" algn="just">
              <a:buFont typeface="Arial" panose="020B0604020202020204" pitchFamily="34" charset="0"/>
              <a:buChar char="•"/>
            </a:pPr>
            <a:r>
              <a:rPr lang="it-IT" sz="2000" dirty="0">
                <a:solidFill>
                  <a:schemeClr val="tx1"/>
                </a:solidFill>
                <a:latin typeface="Calibri" panose="020F0502020204030204" pitchFamily="34" charset="0"/>
              </a:rPr>
              <a:t>54</a:t>
            </a:r>
            <a:r>
              <a:rPr lang="it-IT" sz="2000" i="1" dirty="0">
                <a:solidFill>
                  <a:schemeClr val="tx1"/>
                </a:solidFill>
                <a:latin typeface="Calibri" panose="020F0502020204030204" pitchFamily="34" charset="0"/>
              </a:rPr>
              <a:t>-bis</a:t>
            </a:r>
            <a:r>
              <a:rPr lang="it-IT" sz="2000" dirty="0">
                <a:solidFill>
                  <a:schemeClr val="tx1"/>
                </a:solidFill>
                <a:latin typeface="Calibri" panose="020F0502020204030204" pitchFamily="34" charset="0"/>
              </a:rPr>
              <a:t> DPR 633/1972</a:t>
            </a:r>
            <a:endParaRPr lang="it-IT" sz="2000" b="1" dirty="0">
              <a:solidFill>
                <a:schemeClr val="tx1"/>
              </a:solidFill>
              <a:latin typeface="Calibri" panose="020F0502020204030204" pitchFamily="34" charset="0"/>
            </a:endParaRPr>
          </a:p>
        </p:txBody>
      </p:sp>
      <p:sp>
        <p:nvSpPr>
          <p:cNvPr id="7" name="Rettangolo 6"/>
          <p:cNvSpPr/>
          <p:nvPr/>
        </p:nvSpPr>
        <p:spPr>
          <a:xfrm>
            <a:off x="895927" y="5112870"/>
            <a:ext cx="7333673" cy="6157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000" b="1" dirty="0">
                <a:solidFill>
                  <a:schemeClr val="tx1"/>
                </a:solidFill>
                <a:latin typeface="Calibri" panose="020F0502020204030204" pitchFamily="34" charset="0"/>
              </a:rPr>
              <a:t>Fuori dei casi di tributi iscritti a ruolo, la sanzione si applica altresì in ogni ipotesi di mancato pagamento di un tributo o di una sua frazione nel termine previsto</a:t>
            </a:r>
          </a:p>
        </p:txBody>
      </p:sp>
      <p:sp>
        <p:nvSpPr>
          <p:cNvPr id="10" name="Titolo 1"/>
          <p:cNvSpPr txBox="1"/>
          <p:nvPr/>
        </p:nvSpPr>
        <p:spPr bwMode="auto">
          <a:xfrm>
            <a:off x="323272" y="1223422"/>
            <a:ext cx="6858000" cy="409575"/>
          </a:xfrm>
          <a:prstGeom prst="rect">
            <a:avLst/>
          </a:prstGeom>
          <a:noFill/>
          <a:ln>
            <a:noFill/>
          </a:ln>
        </p:spPr>
        <p:txBody>
          <a:bodyPr vert="horz" wrap="square" lIns="68580" tIns="34290" rIns="68580" bIns="34290" numCol="1" anchor="ctr" anchorCtr="0" compatLnSpc="1"/>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algn="l"/>
            <a:r>
              <a:rPr lang="it-IT" sz="2400" b="1" dirty="0">
                <a:latin typeface="Calibri" panose="020F0502020204030204" pitchFamily="34" charset="0"/>
              </a:rPr>
              <a:t>VIOLAZIONI SU VERSAMENTI</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it-IT" altLang="it-IT" sz="3200" b="1" kern="0" dirty="0">
                <a:latin typeface="Calibri" panose="020F0502020204030204" pitchFamily="34" charset="0"/>
                <a:cs typeface="Calibri" panose="020F0502020204030204" pitchFamily="34" charset="0"/>
              </a:rPr>
              <a:t>RL12 - Immobili esteri: Esempi</a:t>
            </a:r>
          </a:p>
        </p:txBody>
      </p:sp>
      <p:sp>
        <p:nvSpPr>
          <p:cNvPr id="9" name="Sottotitolo 2"/>
          <p:cNvSpPr txBox="1"/>
          <p:nvPr/>
        </p:nvSpPr>
        <p:spPr>
          <a:xfrm>
            <a:off x="1211801" y="2106271"/>
            <a:ext cx="6858000" cy="346229"/>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a:lstStyle>
          <a:p>
            <a:pPr algn="just" fontAlgn="base"/>
            <a:r>
              <a:rPr lang="it-IT" b="1" dirty="0"/>
              <a:t>Immobile locato non tassato all’estero: locazione 10.000,00 </a:t>
            </a:r>
            <a:endParaRPr lang="it-IT" dirty="0"/>
          </a:p>
          <a:p>
            <a:pPr algn="just" fontAlgn="base"/>
            <a:endParaRPr lang="it-IT" b="1" dirty="0"/>
          </a:p>
        </p:txBody>
      </p:sp>
      <p:sp>
        <p:nvSpPr>
          <p:cNvPr id="8" name="Sottotitolo 2"/>
          <p:cNvSpPr txBox="1"/>
          <p:nvPr/>
        </p:nvSpPr>
        <p:spPr>
          <a:xfrm>
            <a:off x="1063100" y="4250240"/>
            <a:ext cx="6858000" cy="346229"/>
          </a:xfrm>
          <a:prstGeom prst="rect">
            <a:avLst/>
          </a:prstGeom>
        </p:spPr>
        <p:txBody>
          <a:bodyPr vert="horz" lIns="0" tIns="45720" rIns="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a:lstStyle>
          <a:p>
            <a:pPr algn="just" fontAlgn="base"/>
            <a:r>
              <a:rPr lang="it-IT" b="1" dirty="0"/>
              <a:t>Immobile locato tassato all’estero: locazione 10.000,00, imponibile estero 7.000 </a:t>
            </a:r>
            <a:endParaRPr lang="it-IT" dirty="0"/>
          </a:p>
          <a:p>
            <a:pPr algn="just" fontAlgn="base"/>
            <a:endParaRPr lang="it-IT" b="1" dirty="0"/>
          </a:p>
        </p:txBody>
      </p:sp>
      <p:sp>
        <p:nvSpPr>
          <p:cNvPr id="7" name="CasellaDiTesto 6"/>
          <p:cNvSpPr txBox="1"/>
          <p:nvPr/>
        </p:nvSpPr>
        <p:spPr>
          <a:xfrm>
            <a:off x="4813235" y="5765011"/>
            <a:ext cx="2305118" cy="369332"/>
          </a:xfrm>
          <a:prstGeom prst="rect">
            <a:avLst/>
          </a:prstGeom>
          <a:noFill/>
          <a:ln>
            <a:solidFill>
              <a:schemeClr val="tx1"/>
            </a:solidFill>
          </a:ln>
        </p:spPr>
        <p:txBody>
          <a:bodyPr wrap="none" rtlCol="0">
            <a:spAutoFit/>
          </a:bodyPr>
          <a:lstStyle/>
          <a:p>
            <a:r>
              <a:rPr lang="it-IT" dirty="0"/>
              <a:t>Spetta credito imposta</a:t>
            </a:r>
          </a:p>
        </p:txBody>
      </p:sp>
      <p:pic>
        <p:nvPicPr>
          <p:cNvPr id="2" name="Immagine 1">
            <a:extLst>
              <a:ext uri="{FF2B5EF4-FFF2-40B4-BE49-F238E27FC236}">
                <a16:creationId xmlns:a16="http://schemas.microsoft.com/office/drawing/2014/main" xmlns="" id="{57C5EFD5-4B3E-4139-9EEB-3050DDE7809E}"/>
              </a:ext>
            </a:extLst>
          </p:cNvPr>
          <p:cNvPicPr>
            <a:picLocks noChangeAspect="1"/>
          </p:cNvPicPr>
          <p:nvPr/>
        </p:nvPicPr>
        <p:blipFill>
          <a:blip r:embed="rId2"/>
          <a:stretch>
            <a:fillRect/>
          </a:stretch>
        </p:blipFill>
        <p:spPr>
          <a:xfrm>
            <a:off x="794101" y="2611975"/>
            <a:ext cx="7533601" cy="799360"/>
          </a:xfrm>
          <a:prstGeom prst="rect">
            <a:avLst/>
          </a:prstGeom>
        </p:spPr>
      </p:pic>
      <p:cxnSp>
        <p:nvCxnSpPr>
          <p:cNvPr id="15" name="Connettore 2 14">
            <a:extLst>
              <a:ext uri="{FF2B5EF4-FFF2-40B4-BE49-F238E27FC236}">
                <a16:creationId xmlns:a16="http://schemas.microsoft.com/office/drawing/2014/main" xmlns="" id="{9A3C7217-C4A3-4600-8992-159996B38674}"/>
              </a:ext>
            </a:extLst>
          </p:cNvPr>
          <p:cNvCxnSpPr/>
          <p:nvPr/>
        </p:nvCxnSpPr>
        <p:spPr>
          <a:xfrm>
            <a:off x="5475302" y="2319335"/>
            <a:ext cx="461640" cy="292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xmlns="" id="{62934BF0-CA43-4C01-B187-0DCE56241A57}"/>
              </a:ext>
            </a:extLst>
          </p:cNvPr>
          <p:cNvSpPr txBox="1"/>
          <p:nvPr/>
        </p:nvSpPr>
        <p:spPr>
          <a:xfrm>
            <a:off x="5830527" y="2573729"/>
            <a:ext cx="827471" cy="369332"/>
          </a:xfrm>
          <a:prstGeom prst="rect">
            <a:avLst/>
          </a:prstGeom>
          <a:noFill/>
        </p:spPr>
        <p:txBody>
          <a:bodyPr wrap="none" rtlCol="0">
            <a:spAutoFit/>
          </a:bodyPr>
          <a:lstStyle/>
          <a:p>
            <a:r>
              <a:rPr lang="it-IT" dirty="0"/>
              <a:t>10.000</a:t>
            </a:r>
          </a:p>
        </p:txBody>
      </p:sp>
      <p:pic>
        <p:nvPicPr>
          <p:cNvPr id="17" name="Immagine 16">
            <a:extLst>
              <a:ext uri="{FF2B5EF4-FFF2-40B4-BE49-F238E27FC236}">
                <a16:creationId xmlns:a16="http://schemas.microsoft.com/office/drawing/2014/main" xmlns="" id="{1DCF2A8F-9B4F-46BD-BB52-A89F0AC8D43C}"/>
              </a:ext>
            </a:extLst>
          </p:cNvPr>
          <p:cNvPicPr>
            <a:picLocks noChangeAspect="1"/>
          </p:cNvPicPr>
          <p:nvPr/>
        </p:nvPicPr>
        <p:blipFill>
          <a:blip r:embed="rId2"/>
          <a:stretch>
            <a:fillRect/>
          </a:stretch>
        </p:blipFill>
        <p:spPr>
          <a:xfrm>
            <a:off x="805199" y="4751729"/>
            <a:ext cx="7533601" cy="666067"/>
          </a:xfrm>
          <a:prstGeom prst="rect">
            <a:avLst/>
          </a:prstGeom>
        </p:spPr>
      </p:pic>
      <p:cxnSp>
        <p:nvCxnSpPr>
          <p:cNvPr id="19" name="Connettore 2 18">
            <a:extLst>
              <a:ext uri="{FF2B5EF4-FFF2-40B4-BE49-F238E27FC236}">
                <a16:creationId xmlns:a16="http://schemas.microsoft.com/office/drawing/2014/main" xmlns="" id="{A7FE1BBB-AC75-4073-9933-F1FA7968D9D2}"/>
              </a:ext>
            </a:extLst>
          </p:cNvPr>
          <p:cNvCxnSpPr>
            <a:cxnSpLocks/>
          </p:cNvCxnSpPr>
          <p:nvPr/>
        </p:nvCxnSpPr>
        <p:spPr>
          <a:xfrm flipH="1">
            <a:off x="6589197" y="4491999"/>
            <a:ext cx="850291" cy="2597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CasellaDiTesto 21">
            <a:extLst>
              <a:ext uri="{FF2B5EF4-FFF2-40B4-BE49-F238E27FC236}">
                <a16:creationId xmlns:a16="http://schemas.microsoft.com/office/drawing/2014/main" xmlns="" id="{22D27ABB-4A20-4E19-9F76-2D1077AABDB8}"/>
              </a:ext>
            </a:extLst>
          </p:cNvPr>
          <p:cNvSpPr txBox="1"/>
          <p:nvPr/>
        </p:nvSpPr>
        <p:spPr>
          <a:xfrm>
            <a:off x="5965794" y="4677181"/>
            <a:ext cx="710451" cy="369332"/>
          </a:xfrm>
          <a:prstGeom prst="rect">
            <a:avLst/>
          </a:prstGeom>
          <a:noFill/>
        </p:spPr>
        <p:txBody>
          <a:bodyPr wrap="none" rtlCol="0">
            <a:spAutoFit/>
          </a:bodyPr>
          <a:lstStyle/>
          <a:p>
            <a:r>
              <a:rPr lang="it-IT" dirty="0"/>
              <a:t>7.000</a:t>
            </a:r>
          </a:p>
        </p:txBody>
      </p:sp>
      <p:cxnSp>
        <p:nvCxnSpPr>
          <p:cNvPr id="24" name="Connettore 2 23">
            <a:extLst>
              <a:ext uri="{FF2B5EF4-FFF2-40B4-BE49-F238E27FC236}">
                <a16:creationId xmlns:a16="http://schemas.microsoft.com/office/drawing/2014/main" xmlns="" id="{34082427-162A-4EFB-AAA0-B6BE17831F8E}"/>
              </a:ext>
            </a:extLst>
          </p:cNvPr>
          <p:cNvCxnSpPr/>
          <p:nvPr/>
        </p:nvCxnSpPr>
        <p:spPr>
          <a:xfrm flipV="1">
            <a:off x="5566299" y="4993488"/>
            <a:ext cx="514905" cy="7677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it-IT" altLang="it-IT" sz="3200" b="1" kern="0" dirty="0">
                <a:latin typeface="Calibri" panose="020F0502020204030204" pitchFamily="34" charset="0"/>
                <a:cs typeface="Calibri" panose="020F0502020204030204" pitchFamily="34" charset="0"/>
              </a:rPr>
              <a:t>esempi</a:t>
            </a:r>
          </a:p>
        </p:txBody>
      </p:sp>
      <p:sp>
        <p:nvSpPr>
          <p:cNvPr id="9" name="Sottotitolo 2"/>
          <p:cNvSpPr txBox="1"/>
          <p:nvPr/>
        </p:nvSpPr>
        <p:spPr>
          <a:xfrm>
            <a:off x="1143000" y="2121763"/>
            <a:ext cx="6858000" cy="346229"/>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a:lstStyle>
          <a:p>
            <a:pPr algn="just" fontAlgn="base"/>
            <a:r>
              <a:rPr lang="it-IT" b="1" dirty="0"/>
              <a:t>Immobile non locato, con IVIE e non oggetto di tassazione all’estero </a:t>
            </a:r>
            <a:endParaRPr lang="it-IT" dirty="0"/>
          </a:p>
          <a:p>
            <a:pPr algn="just" fontAlgn="base"/>
            <a:endParaRPr lang="it-IT" b="1" dirty="0"/>
          </a:p>
        </p:txBody>
      </p:sp>
      <p:sp>
        <p:nvSpPr>
          <p:cNvPr id="8" name="Sottotitolo 2"/>
          <p:cNvSpPr txBox="1"/>
          <p:nvPr/>
        </p:nvSpPr>
        <p:spPr>
          <a:xfrm>
            <a:off x="1143000" y="3719668"/>
            <a:ext cx="6858000" cy="346229"/>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a:lstStyle>
          <a:p>
            <a:pPr algn="just" fontAlgn="base"/>
            <a:r>
              <a:rPr lang="it-IT" b="1" dirty="0"/>
              <a:t>Immobile non locato, con IVIE e </a:t>
            </a:r>
            <a:r>
              <a:rPr lang="it-IT" b="1" dirty="0" err="1"/>
              <a:t>tax</a:t>
            </a:r>
            <a:r>
              <a:rPr lang="it-IT" b="1" dirty="0"/>
              <a:t> estera su 500</a:t>
            </a:r>
            <a:endParaRPr lang="it-IT" dirty="0"/>
          </a:p>
          <a:p>
            <a:pPr algn="just" fontAlgn="base"/>
            <a:endParaRPr lang="it-IT" b="1" dirty="0"/>
          </a:p>
        </p:txBody>
      </p:sp>
      <p:sp>
        <p:nvSpPr>
          <p:cNvPr id="7" name="CasellaDiTesto 6"/>
          <p:cNvSpPr txBox="1"/>
          <p:nvPr/>
        </p:nvSpPr>
        <p:spPr>
          <a:xfrm>
            <a:off x="4492101" y="5362113"/>
            <a:ext cx="3720506" cy="369332"/>
          </a:xfrm>
          <a:prstGeom prst="rect">
            <a:avLst/>
          </a:prstGeom>
          <a:noFill/>
          <a:ln>
            <a:solidFill>
              <a:schemeClr val="tx1"/>
            </a:solidFill>
          </a:ln>
        </p:spPr>
        <p:txBody>
          <a:bodyPr wrap="none" rtlCol="0">
            <a:spAutoFit/>
          </a:bodyPr>
          <a:lstStyle/>
          <a:p>
            <a:r>
              <a:rPr lang="it-IT" dirty="0"/>
              <a:t>Importo non tassato, </a:t>
            </a:r>
            <a:r>
              <a:rPr lang="it-IT" b="1" dirty="0">
                <a:solidFill>
                  <a:srgbClr val="FF0000"/>
                </a:solidFill>
              </a:rPr>
              <a:t>NON VA IN RL18</a:t>
            </a:r>
          </a:p>
        </p:txBody>
      </p:sp>
      <p:pic>
        <p:nvPicPr>
          <p:cNvPr id="15" name="Immagine 14">
            <a:extLst>
              <a:ext uri="{FF2B5EF4-FFF2-40B4-BE49-F238E27FC236}">
                <a16:creationId xmlns:a16="http://schemas.microsoft.com/office/drawing/2014/main" xmlns="" id="{BF28C3AF-4538-4ED0-8220-BC2FCD2D53AB}"/>
              </a:ext>
            </a:extLst>
          </p:cNvPr>
          <p:cNvPicPr>
            <a:picLocks noChangeAspect="1"/>
          </p:cNvPicPr>
          <p:nvPr/>
        </p:nvPicPr>
        <p:blipFill>
          <a:blip r:embed="rId2"/>
          <a:stretch>
            <a:fillRect/>
          </a:stretch>
        </p:blipFill>
        <p:spPr>
          <a:xfrm>
            <a:off x="794101" y="2611975"/>
            <a:ext cx="7533601" cy="799360"/>
          </a:xfrm>
          <a:prstGeom prst="rect">
            <a:avLst/>
          </a:prstGeom>
        </p:spPr>
      </p:pic>
      <p:cxnSp>
        <p:nvCxnSpPr>
          <p:cNvPr id="17" name="Connettore 2 16">
            <a:extLst>
              <a:ext uri="{FF2B5EF4-FFF2-40B4-BE49-F238E27FC236}">
                <a16:creationId xmlns:a16="http://schemas.microsoft.com/office/drawing/2014/main" xmlns="" id="{DA9BC8DE-69E0-4E1D-A853-673190FFCFFE}"/>
              </a:ext>
            </a:extLst>
          </p:cNvPr>
          <p:cNvCxnSpPr/>
          <p:nvPr/>
        </p:nvCxnSpPr>
        <p:spPr>
          <a:xfrm>
            <a:off x="5475302" y="2319335"/>
            <a:ext cx="461640" cy="292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asellaDiTesto 17">
            <a:extLst>
              <a:ext uri="{FF2B5EF4-FFF2-40B4-BE49-F238E27FC236}">
                <a16:creationId xmlns:a16="http://schemas.microsoft.com/office/drawing/2014/main" xmlns="" id="{71CB0558-6A42-4663-921B-C943B89818A2}"/>
              </a:ext>
            </a:extLst>
          </p:cNvPr>
          <p:cNvSpPr txBox="1"/>
          <p:nvPr/>
        </p:nvSpPr>
        <p:spPr>
          <a:xfrm>
            <a:off x="5527394" y="2571291"/>
            <a:ext cx="1641796" cy="369332"/>
          </a:xfrm>
          <a:prstGeom prst="rect">
            <a:avLst/>
          </a:prstGeom>
          <a:noFill/>
        </p:spPr>
        <p:txBody>
          <a:bodyPr wrap="none" rtlCol="0">
            <a:spAutoFit/>
          </a:bodyPr>
          <a:lstStyle/>
          <a:p>
            <a:r>
              <a:rPr lang="it-IT" b="1" dirty="0">
                <a:solidFill>
                  <a:srgbClr val="FF0000"/>
                </a:solidFill>
              </a:rPr>
              <a:t>NON DICHIARA</a:t>
            </a:r>
          </a:p>
        </p:txBody>
      </p:sp>
      <p:cxnSp>
        <p:nvCxnSpPr>
          <p:cNvPr id="6" name="Connettore diritto 5">
            <a:extLst>
              <a:ext uri="{FF2B5EF4-FFF2-40B4-BE49-F238E27FC236}">
                <a16:creationId xmlns:a16="http://schemas.microsoft.com/office/drawing/2014/main" xmlns="" id="{9B37D173-9473-4E1B-A5BB-08F3E8C96EAB}"/>
              </a:ext>
            </a:extLst>
          </p:cNvPr>
          <p:cNvCxnSpPr/>
          <p:nvPr/>
        </p:nvCxnSpPr>
        <p:spPr>
          <a:xfrm>
            <a:off x="2716567" y="2500523"/>
            <a:ext cx="3542190" cy="10461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xmlns="" id="{CE042EEC-B06F-40A8-AEDC-C7F116CC8821}"/>
              </a:ext>
            </a:extLst>
          </p:cNvPr>
          <p:cNvCxnSpPr/>
          <p:nvPr/>
        </p:nvCxnSpPr>
        <p:spPr>
          <a:xfrm flipV="1">
            <a:off x="2059619" y="2538759"/>
            <a:ext cx="2814222" cy="1039424"/>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Immagine 20">
            <a:extLst>
              <a:ext uri="{FF2B5EF4-FFF2-40B4-BE49-F238E27FC236}">
                <a16:creationId xmlns:a16="http://schemas.microsoft.com/office/drawing/2014/main" xmlns="" id="{FED984EC-FAD0-4091-B816-51B1A7326242}"/>
              </a:ext>
            </a:extLst>
          </p:cNvPr>
          <p:cNvPicPr>
            <a:picLocks noChangeAspect="1"/>
          </p:cNvPicPr>
          <p:nvPr/>
        </p:nvPicPr>
        <p:blipFill>
          <a:blip r:embed="rId2"/>
          <a:stretch>
            <a:fillRect/>
          </a:stretch>
        </p:blipFill>
        <p:spPr>
          <a:xfrm>
            <a:off x="833600" y="4250072"/>
            <a:ext cx="7533601" cy="799360"/>
          </a:xfrm>
          <a:prstGeom prst="rect">
            <a:avLst/>
          </a:prstGeom>
        </p:spPr>
      </p:pic>
      <p:sp>
        <p:nvSpPr>
          <p:cNvPr id="24" name="CasellaDiTesto 23">
            <a:extLst>
              <a:ext uri="{FF2B5EF4-FFF2-40B4-BE49-F238E27FC236}">
                <a16:creationId xmlns:a16="http://schemas.microsoft.com/office/drawing/2014/main" xmlns="" id="{08892451-4B98-4495-91BE-84256379AF64}"/>
              </a:ext>
            </a:extLst>
          </p:cNvPr>
          <p:cNvSpPr txBox="1"/>
          <p:nvPr/>
        </p:nvSpPr>
        <p:spPr>
          <a:xfrm>
            <a:off x="2556768" y="4651775"/>
            <a:ext cx="535724" cy="369332"/>
          </a:xfrm>
          <a:prstGeom prst="rect">
            <a:avLst/>
          </a:prstGeom>
          <a:noFill/>
        </p:spPr>
        <p:txBody>
          <a:bodyPr wrap="none" rtlCol="0">
            <a:spAutoFit/>
          </a:bodyPr>
          <a:lstStyle/>
          <a:p>
            <a:r>
              <a:rPr lang="it-IT" dirty="0"/>
              <a:t>500</a:t>
            </a:r>
          </a:p>
        </p:txBody>
      </p:sp>
      <p:cxnSp>
        <p:nvCxnSpPr>
          <p:cNvPr id="26" name="Connettore 2 25">
            <a:extLst>
              <a:ext uri="{FF2B5EF4-FFF2-40B4-BE49-F238E27FC236}">
                <a16:creationId xmlns:a16="http://schemas.microsoft.com/office/drawing/2014/main" xmlns="" id="{6B52816C-3ABD-4E58-A986-981B65703331}"/>
              </a:ext>
            </a:extLst>
          </p:cNvPr>
          <p:cNvCxnSpPr>
            <a:endCxn id="24" idx="3"/>
          </p:cNvCxnSpPr>
          <p:nvPr/>
        </p:nvCxnSpPr>
        <p:spPr>
          <a:xfrm flipH="1" flipV="1">
            <a:off x="3092492" y="4836441"/>
            <a:ext cx="1468409" cy="525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01390" y="3086434"/>
            <a:ext cx="6402998" cy="1102519"/>
          </a:xfrm>
        </p:spPr>
        <p:txBody>
          <a:bodyPr>
            <a:normAutofit/>
          </a:bodyPr>
          <a:lstStyle/>
          <a:p>
            <a:r>
              <a:rPr lang="it-IT" sz="3600" b="1" dirty="0">
                <a:latin typeface="Calibri" panose="020F0502020204030204" pitchFamily="34" charset="0"/>
              </a:rPr>
              <a:t>QUADRO CE – CREDITO IMPOSTA ESTERE</a:t>
            </a:r>
          </a:p>
        </p:txBody>
      </p:sp>
    </p:spTree>
    <p:extLst>
      <p:ext uri="{BB962C8B-B14F-4D97-AF65-F5344CB8AC3E}">
        <p14:creationId xmlns:p14="http://schemas.microsoft.com/office/powerpoint/2010/main" val="333538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olo 1"/>
          <p:cNvSpPr>
            <a:spLocks noGrp="1"/>
          </p:cNvSpPr>
          <p:nvPr>
            <p:ph type="title"/>
          </p:nvPr>
        </p:nvSpPr>
        <p:spPr>
          <a:xfrm>
            <a:off x="1143000" y="1292660"/>
            <a:ext cx="6858000" cy="409575"/>
          </a:xfrm>
        </p:spPr>
        <p:txBody>
          <a:bodyPr>
            <a:normAutofit/>
          </a:bodyPr>
          <a:lstStyle/>
          <a:p>
            <a:r>
              <a:rPr lang="it-IT" altLang="it-IT" sz="2400" b="1" dirty="0">
                <a:latin typeface="Calibri" panose="020F0502020204030204" pitchFamily="34" charset="0"/>
              </a:rPr>
              <a:t>CIRCOLARE N. 9 DEL 2015</a:t>
            </a:r>
          </a:p>
        </p:txBody>
      </p:sp>
      <p:sp>
        <p:nvSpPr>
          <p:cNvPr id="4" name="Callout con freccia in giù 3"/>
          <p:cNvSpPr/>
          <p:nvPr/>
        </p:nvSpPr>
        <p:spPr>
          <a:xfrm>
            <a:off x="1709737" y="1757023"/>
            <a:ext cx="5724525" cy="756047"/>
          </a:xfrm>
          <a:prstGeom prst="downArrowCallout">
            <a:avLst/>
          </a:prstGeom>
          <a:solidFill>
            <a:srgbClr val="19194D">
              <a:alpha val="41176"/>
            </a:srgbClr>
          </a:solidFill>
          <a:ln>
            <a:solidFill>
              <a:schemeClr val="accent2">
                <a:lumMod val="50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b="1" dirty="0">
                <a:solidFill>
                  <a:srgbClr val="FFFFFF"/>
                </a:solidFill>
                <a:latin typeface="Calibri" panose="020F0502020204030204" pitchFamily="34" charset="0"/>
              </a:rPr>
              <a:t>COSA SERVE PER DETRARRE</a:t>
            </a:r>
          </a:p>
        </p:txBody>
      </p:sp>
      <p:sp>
        <p:nvSpPr>
          <p:cNvPr id="5" name="Rettangolo 4"/>
          <p:cNvSpPr/>
          <p:nvPr/>
        </p:nvSpPr>
        <p:spPr>
          <a:xfrm>
            <a:off x="652507" y="2619502"/>
            <a:ext cx="7838983" cy="3559356"/>
          </a:xfrm>
          <a:prstGeom prst="rect">
            <a:avLst/>
          </a:prstGeom>
          <a:solidFill>
            <a:schemeClr val="bg2">
              <a:lumMod val="40000"/>
              <a:lumOff val="60000"/>
            </a:schemeClr>
          </a:solidFill>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algn="just"/>
            <a:r>
              <a:rPr lang="it-IT" dirty="0"/>
              <a:t>un prospetto recante l’indicazione, separatamente Stato per Stato, dell’ammontare dei redditi prodotti all’estero</a:t>
            </a:r>
          </a:p>
          <a:p>
            <a:pPr algn="just"/>
            <a:r>
              <a:rPr lang="it-IT" dirty="0"/>
              <a:t>l’ammontare delle imposte pagate in via definitiva in relazione ai medesimi, </a:t>
            </a:r>
          </a:p>
          <a:p>
            <a:pPr algn="just"/>
            <a:r>
              <a:rPr lang="it-IT" dirty="0"/>
              <a:t>la misura del credito spettante, determinato sulla base della formula di cui al primo comma dell’articolo 165 del TUIR </a:t>
            </a:r>
          </a:p>
          <a:p>
            <a:pPr algn="just"/>
            <a:r>
              <a:rPr lang="it-IT" dirty="0"/>
              <a:t>la copia della dichiarazione dei redditi presentata nel Paese estero, qualora sia ivi previsto tale adempimento; </a:t>
            </a:r>
          </a:p>
          <a:p>
            <a:pPr algn="just"/>
            <a:r>
              <a:rPr lang="it-IT" dirty="0"/>
              <a:t>la ricevuta di versamento delle imposte pagate nel Paese estero; </a:t>
            </a:r>
          </a:p>
          <a:p>
            <a:pPr algn="just"/>
            <a:r>
              <a:rPr lang="it-IT" dirty="0"/>
              <a:t>l’eventuale certificazione rilasciata dal soggetto che ha corrisposto i redditi di fonte estera;</a:t>
            </a:r>
          </a:p>
          <a:p>
            <a:pPr algn="just"/>
            <a:r>
              <a:rPr lang="it-IT" dirty="0"/>
              <a:t>l’eventuale richiesta di rimborso, qualora non inserita nella dichiarazione dei redditi.</a:t>
            </a:r>
          </a:p>
        </p:txBody>
      </p:sp>
      <p:sp>
        <p:nvSpPr>
          <p:cNvPr id="53253" name="Text Box 7"/>
          <p:cNvSpPr txBox="1">
            <a:spLocks noChangeArrowheads="1"/>
          </p:cNvSpPr>
          <p:nvPr/>
        </p:nvSpPr>
        <p:spPr bwMode="auto">
          <a:xfrm>
            <a:off x="1169194" y="1084660"/>
            <a:ext cx="43207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it-IT" altLang="it-IT" sz="1800" b="1">
                <a:solidFill>
                  <a:srgbClr val="FFFFFF"/>
                </a:solidFill>
                <a:latin typeface="Calibri" panose="020F0502020204030204" pitchFamily="34" charset="0"/>
                <a:cs typeface="Arial" panose="020B0604020202020204" pitchFamily="34" charset="0"/>
              </a:rPr>
              <a:t>Disciplina società di comodo</a:t>
            </a:r>
          </a:p>
        </p:txBody>
      </p:sp>
    </p:spTree>
    <p:extLst>
      <p:ext uri="{BB962C8B-B14F-4D97-AF65-F5344CB8AC3E}">
        <p14:creationId xmlns:p14="http://schemas.microsoft.com/office/powerpoint/2010/main" val="41371439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olo 1"/>
          <p:cNvSpPr>
            <a:spLocks noGrp="1"/>
          </p:cNvSpPr>
          <p:nvPr>
            <p:ph type="title"/>
          </p:nvPr>
        </p:nvSpPr>
        <p:spPr>
          <a:xfrm>
            <a:off x="1143000" y="1292660"/>
            <a:ext cx="6858000" cy="409575"/>
          </a:xfrm>
        </p:spPr>
        <p:txBody>
          <a:bodyPr>
            <a:normAutofit/>
          </a:bodyPr>
          <a:lstStyle/>
          <a:p>
            <a:r>
              <a:rPr lang="it-IT" altLang="it-IT" sz="2400" b="1" dirty="0">
                <a:latin typeface="Calibri" panose="020F0502020204030204" pitchFamily="34" charset="0"/>
              </a:rPr>
              <a:t>CIRCOLARE N. 9 DEL 2015</a:t>
            </a:r>
          </a:p>
        </p:txBody>
      </p:sp>
      <p:sp>
        <p:nvSpPr>
          <p:cNvPr id="4" name="Callout con freccia in giù 3"/>
          <p:cNvSpPr/>
          <p:nvPr/>
        </p:nvSpPr>
        <p:spPr>
          <a:xfrm>
            <a:off x="1709737" y="2032232"/>
            <a:ext cx="5724525" cy="756047"/>
          </a:xfrm>
          <a:prstGeom prst="downArrowCallout">
            <a:avLst/>
          </a:prstGeom>
          <a:solidFill>
            <a:srgbClr val="19194D">
              <a:alpha val="41176"/>
            </a:srgbClr>
          </a:solidFill>
          <a:ln>
            <a:solidFill>
              <a:schemeClr val="accent2">
                <a:lumMod val="50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b="1" dirty="0">
                <a:solidFill>
                  <a:srgbClr val="FFFFFF"/>
                </a:solidFill>
                <a:latin typeface="Calibri" panose="020F0502020204030204" pitchFamily="34" charset="0"/>
              </a:rPr>
              <a:t>CALCOLO DEL CREDITO – ART. 165 TUIR</a:t>
            </a:r>
          </a:p>
        </p:txBody>
      </p:sp>
      <p:sp>
        <p:nvSpPr>
          <p:cNvPr id="5" name="Rettangolo 4"/>
          <p:cNvSpPr/>
          <p:nvPr/>
        </p:nvSpPr>
        <p:spPr>
          <a:xfrm>
            <a:off x="652508" y="2992366"/>
            <a:ext cx="7838983" cy="2780974"/>
          </a:xfrm>
          <a:prstGeom prst="rect">
            <a:avLst/>
          </a:prstGeom>
          <a:solidFill>
            <a:schemeClr val="bg2">
              <a:lumMod val="40000"/>
              <a:lumOff val="60000"/>
            </a:schemeClr>
          </a:solidFill>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algn="just"/>
            <a:r>
              <a:rPr lang="it-IT" dirty="0"/>
              <a:t> comma 1: Le imposte estere pagate a titolo definitivo sono detraibili </a:t>
            </a:r>
            <a:r>
              <a:rPr lang="it-IT" b="1" dirty="0">
                <a:solidFill>
                  <a:srgbClr val="FF0000"/>
                </a:solidFill>
              </a:rPr>
              <a:t>dall’imposta netta dovuta, nei limiti della quota d’imposta corrispondente al rapporto tra i redditi esteri e il reddito complessivo,</a:t>
            </a:r>
            <a:r>
              <a:rPr lang="it-IT" dirty="0"/>
              <a:t> al netto delle perdite dei precedenti periodi d’imposta ammesse in diminuzione. </a:t>
            </a:r>
          </a:p>
          <a:p>
            <a:pPr algn="just"/>
            <a:endParaRPr lang="it-IT" dirty="0"/>
          </a:p>
          <a:p>
            <a:pPr algn="just"/>
            <a:r>
              <a:rPr lang="it-IT" dirty="0"/>
              <a:t>Comma 10: </a:t>
            </a:r>
            <a:r>
              <a:rPr lang="it-IT" b="1" dirty="0">
                <a:solidFill>
                  <a:srgbClr val="FF0000"/>
                </a:solidFill>
              </a:rPr>
              <a:t>il reddito estero concorre parzialmente alla formazione del reddito complessivo, l’imposta estera detraibile deve essere ridotta in misura corrispondente. </a:t>
            </a:r>
          </a:p>
          <a:p>
            <a:pPr algn="just"/>
            <a:endParaRPr lang="it-IT" dirty="0"/>
          </a:p>
        </p:txBody>
      </p:sp>
      <p:sp>
        <p:nvSpPr>
          <p:cNvPr id="53253" name="Text Box 7"/>
          <p:cNvSpPr txBox="1">
            <a:spLocks noChangeArrowheads="1"/>
          </p:cNvSpPr>
          <p:nvPr/>
        </p:nvSpPr>
        <p:spPr bwMode="auto">
          <a:xfrm>
            <a:off x="1169194" y="1084660"/>
            <a:ext cx="43207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it-IT" altLang="it-IT" sz="1800" b="1">
                <a:solidFill>
                  <a:srgbClr val="FFFFFF"/>
                </a:solidFill>
                <a:latin typeface="Calibri" panose="020F0502020204030204" pitchFamily="34" charset="0"/>
                <a:cs typeface="Arial" panose="020B0604020202020204" pitchFamily="34" charset="0"/>
              </a:rPr>
              <a:t>Disciplina società di comodo</a:t>
            </a:r>
          </a:p>
        </p:txBody>
      </p:sp>
    </p:spTree>
    <p:extLst>
      <p:ext uri="{BB962C8B-B14F-4D97-AF65-F5344CB8AC3E}">
        <p14:creationId xmlns:p14="http://schemas.microsoft.com/office/powerpoint/2010/main" val="36535808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olo 1"/>
          <p:cNvSpPr>
            <a:spLocks noGrp="1"/>
          </p:cNvSpPr>
          <p:nvPr>
            <p:ph type="title"/>
          </p:nvPr>
        </p:nvSpPr>
        <p:spPr>
          <a:xfrm>
            <a:off x="364066" y="1227138"/>
            <a:ext cx="8779933" cy="546100"/>
          </a:xfrm>
        </p:spPr>
        <p:txBody>
          <a:bodyPr/>
          <a:lstStyle/>
          <a:p>
            <a:r>
              <a:rPr lang="it-IT" altLang="it-IT" sz="3200" b="1" dirty="0">
                <a:latin typeface="Calibri" panose="020F0502020204030204" pitchFamily="34" charset="0"/>
              </a:rPr>
              <a:t>REDDITO LAVORO DIPENDENTE</a:t>
            </a:r>
          </a:p>
        </p:txBody>
      </p:sp>
      <p:sp>
        <p:nvSpPr>
          <p:cNvPr id="6" name="Callout con freccia in giù 5"/>
          <p:cNvSpPr/>
          <p:nvPr/>
        </p:nvSpPr>
        <p:spPr>
          <a:xfrm>
            <a:off x="762000" y="1941040"/>
            <a:ext cx="7632700" cy="1119660"/>
          </a:xfrm>
          <a:prstGeom prst="downArrowCallout">
            <a:avLst/>
          </a:prstGeom>
          <a:solidFill>
            <a:srgbClr val="0070C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400" b="1" dirty="0">
                <a:solidFill>
                  <a:srgbClr val="FFFFFF"/>
                </a:solidFill>
                <a:latin typeface="Calibri" panose="020F0502020204030204" pitchFamily="34" charset="0"/>
              </a:rPr>
              <a:t>TASSAZIONE SU RETRIBUZIONI CONVENZIONALI </a:t>
            </a:r>
          </a:p>
          <a:p>
            <a:pPr algn="ctr" fontAlgn="base">
              <a:spcBef>
                <a:spcPct val="0"/>
              </a:spcBef>
              <a:spcAft>
                <a:spcPct val="0"/>
              </a:spcAft>
              <a:defRPr/>
            </a:pPr>
            <a:r>
              <a:rPr lang="it-IT" sz="2400" b="1" dirty="0">
                <a:solidFill>
                  <a:srgbClr val="FFFFFF"/>
                </a:solidFill>
                <a:latin typeface="Calibri" panose="020F0502020204030204" pitchFamily="34" charset="0"/>
              </a:rPr>
              <a:t>(ART. 51, C. 8-BIS, TUIR)</a:t>
            </a:r>
            <a:endParaRPr lang="it-IT" sz="2000" b="1" i="1" dirty="0">
              <a:solidFill>
                <a:srgbClr val="FFFFFF"/>
              </a:solidFill>
              <a:latin typeface="Calibri" panose="020F0502020204030204" pitchFamily="34" charset="0"/>
            </a:endParaRPr>
          </a:p>
        </p:txBody>
      </p:sp>
      <p:sp>
        <p:nvSpPr>
          <p:cNvPr id="7" name="Rettangolo 6"/>
          <p:cNvSpPr/>
          <p:nvPr/>
        </p:nvSpPr>
        <p:spPr>
          <a:xfrm>
            <a:off x="762000" y="3174919"/>
            <a:ext cx="7632700" cy="369633"/>
          </a:xfrm>
          <a:prstGeom prst="rect">
            <a:avLst/>
          </a:prstGeom>
          <a:solidFill>
            <a:schemeClr val="bg2">
              <a:lumMod val="40000"/>
              <a:lumOff val="60000"/>
            </a:schemeClr>
          </a:solidFill>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200" b="1" dirty="0">
                <a:solidFill>
                  <a:schemeClr val="tx1"/>
                </a:solidFill>
                <a:latin typeface="Calibri" panose="020F0502020204030204" pitchFamily="34" charset="0"/>
              </a:rPr>
              <a:t>LAVORO CONTINUATIVO ED ESCLUSIVO ALL’ESTERO</a:t>
            </a:r>
          </a:p>
        </p:txBody>
      </p:sp>
      <p:sp>
        <p:nvSpPr>
          <p:cNvPr id="8" name="Rettangolo 7"/>
          <p:cNvSpPr/>
          <p:nvPr/>
        </p:nvSpPr>
        <p:spPr>
          <a:xfrm>
            <a:off x="762000" y="4685666"/>
            <a:ext cx="7632700" cy="369633"/>
          </a:xfrm>
          <a:prstGeom prst="rect">
            <a:avLst/>
          </a:prstGeom>
          <a:solidFill>
            <a:schemeClr val="bg2">
              <a:lumMod val="40000"/>
              <a:lumOff val="60000"/>
            </a:schemeClr>
          </a:solidFill>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200" b="1" dirty="0">
                <a:solidFill>
                  <a:schemeClr val="tx1"/>
                </a:solidFill>
                <a:latin typeface="Calibri" panose="020F0502020204030204" pitchFamily="34" charset="0"/>
              </a:rPr>
              <a:t>NON E’ NECESSARIO DATORE DI LAVORO ITALIANO</a:t>
            </a:r>
          </a:p>
        </p:txBody>
      </p:sp>
      <p:sp>
        <p:nvSpPr>
          <p:cNvPr id="9" name="Rettangolo 8"/>
          <p:cNvSpPr/>
          <p:nvPr/>
        </p:nvSpPr>
        <p:spPr>
          <a:xfrm>
            <a:off x="762000" y="5158589"/>
            <a:ext cx="7632700" cy="581481"/>
          </a:xfrm>
          <a:prstGeom prst="rect">
            <a:avLst/>
          </a:prstGeom>
          <a:solidFill>
            <a:schemeClr val="bg2">
              <a:lumMod val="40000"/>
              <a:lumOff val="60000"/>
            </a:schemeClr>
          </a:solidFill>
        </p:spPr>
        <p:style>
          <a:lnRef idx="2">
            <a:schemeClr val="dk1"/>
          </a:lnRef>
          <a:fillRef idx="1">
            <a:schemeClr val="lt1"/>
          </a:fillRef>
          <a:effectRef idx="0">
            <a:schemeClr val="dk1"/>
          </a:effectRef>
          <a:fontRef idx="minor">
            <a:schemeClr val="dk1"/>
          </a:fontRef>
        </p:style>
        <p:txBody>
          <a:bodyPr anchor="ctr"/>
          <a:lstStyle/>
          <a:p>
            <a:pPr algn="ctr">
              <a:defRPr/>
            </a:pPr>
            <a:r>
              <a:rPr lang="it-IT" sz="2200" b="1" dirty="0">
                <a:solidFill>
                  <a:schemeClr val="tx1"/>
                </a:solidFill>
                <a:latin typeface="Calibri" panose="020F0502020204030204" pitchFamily="34" charset="0"/>
              </a:rPr>
              <a:t>CREDITO DI IMPOSTA DA RIPROPORZIONARE</a:t>
            </a:r>
          </a:p>
          <a:p>
            <a:pPr algn="ctr">
              <a:defRPr/>
            </a:pPr>
            <a:r>
              <a:rPr lang="it-IT" sz="2200" b="1" dirty="0">
                <a:solidFill>
                  <a:schemeClr val="tx1"/>
                </a:solidFill>
                <a:latin typeface="Calibri" panose="020F0502020204030204" pitchFamily="34" charset="0"/>
              </a:rPr>
              <a:t> EX ART. 165, C. 10 TUIR (R.M. 48/E/2013)</a:t>
            </a:r>
          </a:p>
        </p:txBody>
      </p:sp>
      <p:sp>
        <p:nvSpPr>
          <p:cNvPr id="11" name="Rettangolo 10"/>
          <p:cNvSpPr/>
          <p:nvPr/>
        </p:nvSpPr>
        <p:spPr>
          <a:xfrm>
            <a:off x="762000" y="3630086"/>
            <a:ext cx="7632700" cy="369633"/>
          </a:xfrm>
          <a:prstGeom prst="rect">
            <a:avLst/>
          </a:prstGeom>
          <a:solidFill>
            <a:schemeClr val="bg2">
              <a:lumMod val="40000"/>
              <a:lumOff val="60000"/>
            </a:schemeClr>
          </a:solidFill>
        </p:spPr>
        <p:style>
          <a:lnRef idx="2">
            <a:schemeClr val="dk1"/>
          </a:lnRef>
          <a:fillRef idx="1">
            <a:schemeClr val="lt1"/>
          </a:fillRef>
          <a:effectRef idx="0">
            <a:schemeClr val="dk1"/>
          </a:effectRef>
          <a:fontRef idx="minor">
            <a:schemeClr val="dk1"/>
          </a:fontRef>
        </p:style>
        <p:txBody>
          <a:bodyPr anchor="ctr"/>
          <a:lstStyle/>
          <a:p>
            <a:pPr algn="ctr">
              <a:defRPr/>
            </a:pPr>
            <a:r>
              <a:rPr lang="it-IT" sz="2200" b="1" dirty="0">
                <a:solidFill>
                  <a:schemeClr val="tx1"/>
                </a:solidFill>
                <a:latin typeface="Calibri" panose="020F0502020204030204" pitchFamily="34" charset="0"/>
              </a:rPr>
              <a:t>PER PIU’ DI 183 GIORNI NELL’ARCO DI 12 MESI</a:t>
            </a:r>
          </a:p>
        </p:txBody>
      </p:sp>
      <p:sp>
        <p:nvSpPr>
          <p:cNvPr id="10" name="Rettangolo 9"/>
          <p:cNvSpPr/>
          <p:nvPr/>
        </p:nvSpPr>
        <p:spPr>
          <a:xfrm>
            <a:off x="762000" y="4166754"/>
            <a:ext cx="7632700" cy="369633"/>
          </a:xfrm>
          <a:prstGeom prst="rect">
            <a:avLst/>
          </a:prstGeom>
          <a:solidFill>
            <a:schemeClr val="bg2">
              <a:lumMod val="40000"/>
              <a:lumOff val="60000"/>
            </a:schemeClr>
          </a:solidFill>
        </p:spPr>
        <p:style>
          <a:lnRef idx="2">
            <a:schemeClr val="dk1"/>
          </a:lnRef>
          <a:fillRef idx="1">
            <a:schemeClr val="lt1"/>
          </a:fillRef>
          <a:effectRef idx="0">
            <a:schemeClr val="dk1"/>
          </a:effectRef>
          <a:fontRef idx="minor">
            <a:schemeClr val="dk1"/>
          </a:fontRef>
        </p:style>
        <p:txBody>
          <a:bodyPr anchor="ctr"/>
          <a:lstStyle/>
          <a:p>
            <a:pPr algn="ctr">
              <a:defRPr/>
            </a:pPr>
            <a:r>
              <a:rPr lang="it-IT" sz="2200" b="1" dirty="0">
                <a:solidFill>
                  <a:schemeClr val="tx1"/>
                </a:solidFill>
                <a:latin typeface="Calibri" panose="020F0502020204030204" pitchFamily="34" charset="0"/>
              </a:rPr>
              <a:t>SI USA DM 20/12/2017 IN G.U. 14/18</a:t>
            </a:r>
          </a:p>
        </p:txBody>
      </p:sp>
    </p:spTree>
    <p:extLst>
      <p:ext uri="{BB962C8B-B14F-4D97-AF65-F5344CB8AC3E}">
        <p14:creationId xmlns:p14="http://schemas.microsoft.com/office/powerpoint/2010/main" val="61821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1" grpId="0" bldLvl="0" animBg="1"/>
      <p:bldP spid="10" grpId="0" bldLvl="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ccia in giù 2"/>
          <p:cNvSpPr/>
          <p:nvPr/>
        </p:nvSpPr>
        <p:spPr>
          <a:xfrm>
            <a:off x="2230438" y="4216400"/>
            <a:ext cx="358775" cy="287338"/>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it-IT" sz="2000">
              <a:solidFill>
                <a:srgbClr val="FFFFFF"/>
              </a:solidFill>
              <a:latin typeface="Calibri" panose="020F0502020204030204" pitchFamily="34" charset="0"/>
              <a:cs typeface="Calibri" panose="020F0502020204030204" pitchFamily="34" charset="0"/>
            </a:endParaRPr>
          </a:p>
        </p:txBody>
      </p:sp>
      <p:sp>
        <p:nvSpPr>
          <p:cNvPr id="17" name="Freccia in giù 16"/>
          <p:cNvSpPr/>
          <p:nvPr/>
        </p:nvSpPr>
        <p:spPr>
          <a:xfrm>
            <a:off x="6096000" y="4235450"/>
            <a:ext cx="360363" cy="288925"/>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it-IT" sz="2000">
              <a:solidFill>
                <a:srgbClr val="FFFFFF"/>
              </a:solidFill>
              <a:latin typeface="Calibri" panose="020F0502020204030204" pitchFamily="34" charset="0"/>
              <a:cs typeface="Calibri" panose="020F0502020204030204" pitchFamily="34" charset="0"/>
            </a:endParaRPr>
          </a:p>
        </p:txBody>
      </p:sp>
      <p:sp>
        <p:nvSpPr>
          <p:cNvPr id="12" name="Titolo 1"/>
          <p:cNvSpPr txBox="1"/>
          <p:nvPr/>
        </p:nvSpPr>
        <p:spPr bwMode="auto">
          <a:xfrm>
            <a:off x="0" y="1227138"/>
            <a:ext cx="9144000" cy="5461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a:defRPr/>
            </a:pPr>
            <a:r>
              <a:rPr lang="it-IT" altLang="it-IT" sz="3200" b="1" kern="0" dirty="0">
                <a:latin typeface="Calibri" panose="020F0502020204030204" pitchFamily="34" charset="0"/>
              </a:rPr>
              <a:t>ESEMPIO</a:t>
            </a:r>
          </a:p>
        </p:txBody>
      </p:sp>
      <p:sp>
        <p:nvSpPr>
          <p:cNvPr id="10" name="Rettangolo 9"/>
          <p:cNvSpPr/>
          <p:nvPr/>
        </p:nvSpPr>
        <p:spPr>
          <a:xfrm>
            <a:off x="481915" y="1902941"/>
            <a:ext cx="8279026" cy="4046409"/>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anchor="ctr"/>
          <a:lstStyle/>
          <a:p>
            <a:pPr>
              <a:defRPr/>
            </a:pPr>
            <a:r>
              <a:rPr lang="it-IT" altLang="it-IT" sz="1600" b="1" dirty="0">
                <a:latin typeface="Calibri" panose="020F0502020204030204" pitchFamily="34" charset="0"/>
                <a:cs typeface="Calibri" panose="020F0502020204030204" pitchFamily="34" charset="0"/>
              </a:rPr>
              <a:t>IMPONIBILE ESTERO: EURO 110.000</a:t>
            </a:r>
          </a:p>
          <a:p>
            <a:pPr>
              <a:defRPr/>
            </a:pPr>
            <a:r>
              <a:rPr lang="it-IT" altLang="it-IT" sz="1600" b="1" dirty="0">
                <a:latin typeface="Calibri" panose="020F0502020204030204" pitchFamily="34" charset="0"/>
                <a:cs typeface="Calibri" panose="020F0502020204030204" pitchFamily="34" charset="0"/>
              </a:rPr>
              <a:t>IMPOSTE PAGATE ALL’ESTERO: EURO 33.000 (110.000 * 30%)</a:t>
            </a:r>
          </a:p>
          <a:p>
            <a:pPr>
              <a:defRPr/>
            </a:pPr>
            <a:r>
              <a:rPr lang="it-IT" altLang="it-IT" sz="1600" b="1" dirty="0">
                <a:latin typeface="Calibri" panose="020F0502020204030204" pitchFamily="34" charset="0"/>
                <a:cs typeface="Calibri" panose="020F0502020204030204" pitchFamily="34" charset="0"/>
              </a:rPr>
              <a:t>RETRIBUZIONE CONVENZIONALE EX ART. 51, COMMA 8-BIS: EURO 80.000</a:t>
            </a:r>
          </a:p>
          <a:p>
            <a:pPr>
              <a:defRPr/>
            </a:pPr>
            <a:r>
              <a:rPr lang="it-IT" altLang="it-IT" sz="1600" b="1" dirty="0">
                <a:solidFill>
                  <a:srgbClr val="FF0000"/>
                </a:solidFill>
                <a:latin typeface="Calibri" panose="020F0502020204030204" pitchFamily="34" charset="0"/>
                <a:cs typeface="Calibri" panose="020F0502020204030204" pitchFamily="34" charset="0"/>
              </a:rPr>
              <a:t>REDDITO EX ART. 51, COMMI 1-8, TUIR: EURO 95.000 (SE SI RIESCE….)</a:t>
            </a:r>
          </a:p>
          <a:p>
            <a:pPr>
              <a:defRPr/>
            </a:pPr>
            <a:r>
              <a:rPr lang="it-IT" altLang="it-IT" sz="1600" b="1" dirty="0">
                <a:latin typeface="Calibri" panose="020F0502020204030204" pitchFamily="34" charset="0"/>
                <a:cs typeface="Calibri" panose="020F0502020204030204" pitchFamily="34" charset="0"/>
              </a:rPr>
              <a:t>REDDITO COMPLESSIVO TASSATO IN ITALIA: 85.000</a:t>
            </a:r>
          </a:p>
          <a:p>
            <a:pPr>
              <a:defRPr/>
            </a:pPr>
            <a:r>
              <a:rPr lang="it-IT" altLang="it-IT" sz="1600" b="1" dirty="0">
                <a:latin typeface="Calibri" panose="020F0502020204030204" pitchFamily="34" charset="0"/>
                <a:cs typeface="Calibri" panose="020F0502020204030204" pitchFamily="34" charset="0"/>
              </a:rPr>
              <a:t>IMPOSTA LORDA ITALIANA: 30.000</a:t>
            </a:r>
          </a:p>
          <a:p>
            <a:pPr>
              <a:defRPr/>
            </a:pPr>
            <a:r>
              <a:rPr lang="it-IT" altLang="it-IT" sz="1600" b="1" dirty="0">
                <a:latin typeface="Calibri" panose="020F0502020204030204" pitchFamily="34" charset="0"/>
                <a:cs typeface="Calibri" panose="020F0502020204030204" pitchFamily="34" charset="0"/>
              </a:rPr>
              <a:t>IMPOSTA NETTA ITALIANA: 29.000</a:t>
            </a:r>
          </a:p>
          <a:p>
            <a:pPr>
              <a:defRPr/>
            </a:pPr>
            <a:endParaRPr lang="it-IT" altLang="it-IT" sz="1600" b="1" dirty="0">
              <a:latin typeface="Calibri" panose="020F0502020204030204" pitchFamily="34" charset="0"/>
              <a:cs typeface="Calibri" panose="020F0502020204030204" pitchFamily="34" charset="0"/>
            </a:endParaRPr>
          </a:p>
          <a:p>
            <a:pPr>
              <a:defRPr/>
            </a:pPr>
            <a:r>
              <a:rPr lang="it-IT" altLang="it-IT" sz="1600" b="1" dirty="0">
                <a:latin typeface="Calibri" panose="020F0502020204030204" pitchFamily="34" charset="0"/>
                <a:cs typeface="Calibri" panose="020F0502020204030204" pitchFamily="34" charset="0"/>
              </a:rPr>
              <a:t>LIMITE MASSIMO CREDITO UTILIZZABILE EX ART. 165  C.1 TUIR: </a:t>
            </a:r>
          </a:p>
          <a:p>
            <a:pPr>
              <a:defRPr/>
            </a:pPr>
            <a:r>
              <a:rPr lang="it-IT" altLang="it-IT" sz="1600" b="1" dirty="0">
                <a:latin typeface="Calibri" panose="020F0502020204030204" pitchFamily="34" charset="0"/>
                <a:cs typeface="Calibri" panose="020F0502020204030204" pitchFamily="34" charset="0"/>
              </a:rPr>
              <a:t>80.000 / 85.000 * 30.000= </a:t>
            </a:r>
            <a:r>
              <a:rPr lang="it-IT" altLang="it-IT" sz="1600" b="1" dirty="0">
                <a:solidFill>
                  <a:srgbClr val="FF0000"/>
                </a:solidFill>
                <a:latin typeface="Calibri" panose="020F0502020204030204" pitchFamily="34" charset="0"/>
                <a:cs typeface="Calibri" panose="020F0502020204030204" pitchFamily="34" charset="0"/>
              </a:rPr>
              <a:t>28.236  (va in colonna 10)</a:t>
            </a:r>
          </a:p>
          <a:p>
            <a:pPr>
              <a:defRPr/>
            </a:pPr>
            <a:endParaRPr lang="it-IT" altLang="it-IT" sz="1600" b="1" dirty="0">
              <a:latin typeface="Calibri" panose="020F0502020204030204" pitchFamily="34" charset="0"/>
              <a:cs typeface="Calibri" panose="020F0502020204030204" pitchFamily="34" charset="0"/>
            </a:endParaRPr>
          </a:p>
          <a:p>
            <a:pPr>
              <a:defRPr/>
            </a:pPr>
            <a:r>
              <a:rPr lang="it-IT" altLang="it-IT" sz="1600" b="1" dirty="0">
                <a:latin typeface="Calibri" panose="020F0502020204030204" pitchFamily="34" charset="0"/>
                <a:cs typeface="Calibri" panose="020F0502020204030204" pitchFamily="34" charset="0"/>
              </a:rPr>
              <a:t>SECONDO R.M. N. 48/E/2013 IL CALCOLO DEL CREDITO DI IMPOSTA E’:</a:t>
            </a:r>
          </a:p>
          <a:p>
            <a:pPr>
              <a:defRPr/>
            </a:pPr>
            <a:r>
              <a:rPr lang="it-IT" altLang="it-IT" sz="1600" b="1" dirty="0">
                <a:latin typeface="Calibri" panose="020F0502020204030204" pitchFamily="34" charset="0"/>
                <a:cs typeface="Calibri" panose="020F0502020204030204" pitchFamily="34" charset="0"/>
              </a:rPr>
              <a:t>80.000 / 95.000 * 33.000 = EURO </a:t>
            </a:r>
            <a:r>
              <a:rPr lang="it-IT" altLang="it-IT" sz="1600" b="1" dirty="0">
                <a:solidFill>
                  <a:srgbClr val="FF0000"/>
                </a:solidFill>
                <a:latin typeface="Calibri" panose="020F0502020204030204" pitchFamily="34" charset="0"/>
                <a:cs typeface="Calibri" panose="020F0502020204030204" pitchFamily="34" charset="0"/>
              </a:rPr>
              <a:t>27.789 (il calcolo conviene… altrimenti sarebbe 80/110*33.000 = 24.000)</a:t>
            </a:r>
            <a:endParaRPr lang="it-IT" altLang="it-IT" sz="1600" b="1" dirty="0">
              <a:latin typeface="Calibri" panose="020F0502020204030204" pitchFamily="34" charset="0"/>
              <a:cs typeface="Calibri" panose="020F0502020204030204" pitchFamily="34" charset="0"/>
            </a:endParaRPr>
          </a:p>
          <a:p>
            <a:pPr>
              <a:defRPr/>
            </a:pPr>
            <a:r>
              <a:rPr lang="it-IT" altLang="it-IT" sz="1600" b="1" dirty="0">
                <a:solidFill>
                  <a:srgbClr val="FF0000"/>
                </a:solidFill>
                <a:latin typeface="Calibri" panose="020F0502020204030204" pitchFamily="34" charset="0"/>
                <a:cs typeface="Calibri" panose="020F0502020204030204" pitchFamily="34" charset="0"/>
              </a:rPr>
              <a:t>CREDITO ESIGIBILE = 27.789 (SI ASSUME IL MINORE DEI DUE…ECCO PERCHE’ SERVE RICALCOLARE IL REDDITO ESTERO CON LE REGOLE ITALIANE… ALTRIMENTI SAREBBE 24.000)</a:t>
            </a:r>
          </a:p>
          <a:p>
            <a:pPr>
              <a:defRPr/>
            </a:pPr>
            <a:endParaRPr lang="it-IT" altLang="it-IT" sz="16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36140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
          <p:cNvSpPr txBox="1"/>
          <p:nvPr/>
        </p:nvSpPr>
        <p:spPr bwMode="auto">
          <a:xfrm>
            <a:off x="0" y="1227138"/>
            <a:ext cx="9144000" cy="5461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a:defRPr/>
            </a:pPr>
            <a:r>
              <a:rPr lang="it-IT" altLang="it-IT" sz="3200" b="1" kern="0" dirty="0">
                <a:latin typeface="Calibri" panose="020F0502020204030204" pitchFamily="34" charset="0"/>
              </a:rPr>
              <a:t>ESEMPIO</a:t>
            </a:r>
          </a:p>
        </p:txBody>
      </p:sp>
      <p:pic>
        <p:nvPicPr>
          <p:cNvPr id="2" name="Immagine 1">
            <a:extLst>
              <a:ext uri="{FF2B5EF4-FFF2-40B4-BE49-F238E27FC236}">
                <a16:creationId xmlns:a16="http://schemas.microsoft.com/office/drawing/2014/main" xmlns="" id="{DC370458-00B8-482A-AA78-76E548824E0C}"/>
              </a:ext>
            </a:extLst>
          </p:cNvPr>
          <p:cNvPicPr>
            <a:picLocks noChangeAspect="1"/>
          </p:cNvPicPr>
          <p:nvPr/>
        </p:nvPicPr>
        <p:blipFill>
          <a:blip r:embed="rId3"/>
          <a:stretch>
            <a:fillRect/>
          </a:stretch>
        </p:blipFill>
        <p:spPr>
          <a:xfrm>
            <a:off x="831939" y="3429000"/>
            <a:ext cx="7327201" cy="1810667"/>
          </a:xfrm>
          <a:prstGeom prst="rect">
            <a:avLst/>
          </a:prstGeom>
        </p:spPr>
      </p:pic>
      <p:sp>
        <p:nvSpPr>
          <p:cNvPr id="11" name="CasellaDiTesto 10">
            <a:extLst>
              <a:ext uri="{FF2B5EF4-FFF2-40B4-BE49-F238E27FC236}">
                <a16:creationId xmlns:a16="http://schemas.microsoft.com/office/drawing/2014/main" xmlns="" id="{C59BD020-664C-4C06-AD69-EE45C77F8CA2}"/>
              </a:ext>
            </a:extLst>
          </p:cNvPr>
          <p:cNvSpPr txBox="1"/>
          <p:nvPr/>
        </p:nvSpPr>
        <p:spPr>
          <a:xfrm>
            <a:off x="1546129" y="3752139"/>
            <a:ext cx="383438" cy="369332"/>
          </a:xfrm>
          <a:prstGeom prst="rect">
            <a:avLst/>
          </a:prstGeom>
          <a:noFill/>
        </p:spPr>
        <p:txBody>
          <a:bodyPr wrap="none" rtlCol="0">
            <a:spAutoFit/>
          </a:bodyPr>
          <a:lstStyle/>
          <a:p>
            <a:r>
              <a:rPr lang="it-IT" dirty="0"/>
              <a:t>xx</a:t>
            </a:r>
          </a:p>
        </p:txBody>
      </p:sp>
      <p:sp>
        <p:nvSpPr>
          <p:cNvPr id="13" name="CasellaDiTesto 12">
            <a:extLst>
              <a:ext uri="{FF2B5EF4-FFF2-40B4-BE49-F238E27FC236}">
                <a16:creationId xmlns:a16="http://schemas.microsoft.com/office/drawing/2014/main" xmlns="" id="{AFD9D6C3-1C2F-4151-BD46-6E8F44663009}"/>
              </a:ext>
            </a:extLst>
          </p:cNvPr>
          <p:cNvSpPr txBox="1"/>
          <p:nvPr/>
        </p:nvSpPr>
        <p:spPr>
          <a:xfrm>
            <a:off x="2714136" y="3769890"/>
            <a:ext cx="652743" cy="369332"/>
          </a:xfrm>
          <a:prstGeom prst="rect">
            <a:avLst/>
          </a:prstGeom>
          <a:noFill/>
        </p:spPr>
        <p:txBody>
          <a:bodyPr wrap="none" rtlCol="0">
            <a:spAutoFit/>
          </a:bodyPr>
          <a:lstStyle/>
          <a:p>
            <a:r>
              <a:rPr lang="it-IT" dirty="0"/>
              <a:t>2018</a:t>
            </a:r>
          </a:p>
        </p:txBody>
      </p:sp>
      <p:sp>
        <p:nvSpPr>
          <p:cNvPr id="14" name="CasellaDiTesto 13">
            <a:extLst>
              <a:ext uri="{FF2B5EF4-FFF2-40B4-BE49-F238E27FC236}">
                <a16:creationId xmlns:a16="http://schemas.microsoft.com/office/drawing/2014/main" xmlns="" id="{E1DAC34A-2D63-4B8D-BB20-03D3F8F990AF}"/>
              </a:ext>
            </a:extLst>
          </p:cNvPr>
          <p:cNvSpPr txBox="1"/>
          <p:nvPr/>
        </p:nvSpPr>
        <p:spPr>
          <a:xfrm>
            <a:off x="4244498" y="3779486"/>
            <a:ext cx="827471" cy="369332"/>
          </a:xfrm>
          <a:prstGeom prst="rect">
            <a:avLst/>
          </a:prstGeom>
          <a:noFill/>
        </p:spPr>
        <p:txBody>
          <a:bodyPr wrap="none" rtlCol="0">
            <a:spAutoFit/>
          </a:bodyPr>
          <a:lstStyle/>
          <a:p>
            <a:r>
              <a:rPr lang="it-IT" dirty="0"/>
              <a:t>80.000</a:t>
            </a:r>
          </a:p>
        </p:txBody>
      </p:sp>
      <p:sp>
        <p:nvSpPr>
          <p:cNvPr id="15" name="CasellaDiTesto 14">
            <a:extLst>
              <a:ext uri="{FF2B5EF4-FFF2-40B4-BE49-F238E27FC236}">
                <a16:creationId xmlns:a16="http://schemas.microsoft.com/office/drawing/2014/main" xmlns="" id="{B9AF1093-89F6-4CEE-AE81-87F18511BE5A}"/>
              </a:ext>
            </a:extLst>
          </p:cNvPr>
          <p:cNvSpPr txBox="1"/>
          <p:nvPr/>
        </p:nvSpPr>
        <p:spPr>
          <a:xfrm>
            <a:off x="5544730" y="3769890"/>
            <a:ext cx="827471" cy="369332"/>
          </a:xfrm>
          <a:prstGeom prst="rect">
            <a:avLst/>
          </a:prstGeom>
          <a:noFill/>
        </p:spPr>
        <p:txBody>
          <a:bodyPr wrap="none" rtlCol="0">
            <a:spAutoFit/>
          </a:bodyPr>
          <a:lstStyle/>
          <a:p>
            <a:r>
              <a:rPr lang="it-IT" dirty="0"/>
              <a:t>27.789</a:t>
            </a:r>
          </a:p>
        </p:txBody>
      </p:sp>
      <p:sp>
        <p:nvSpPr>
          <p:cNvPr id="16" name="CasellaDiTesto 15">
            <a:extLst>
              <a:ext uri="{FF2B5EF4-FFF2-40B4-BE49-F238E27FC236}">
                <a16:creationId xmlns:a16="http://schemas.microsoft.com/office/drawing/2014/main" xmlns="" id="{8DD15F48-2929-49A9-B8A7-2A87CC0442B8}"/>
              </a:ext>
            </a:extLst>
          </p:cNvPr>
          <p:cNvSpPr txBox="1"/>
          <p:nvPr/>
        </p:nvSpPr>
        <p:spPr>
          <a:xfrm>
            <a:off x="7031217" y="3752139"/>
            <a:ext cx="827471" cy="369332"/>
          </a:xfrm>
          <a:prstGeom prst="rect">
            <a:avLst/>
          </a:prstGeom>
          <a:noFill/>
        </p:spPr>
        <p:txBody>
          <a:bodyPr wrap="none" rtlCol="0">
            <a:spAutoFit/>
          </a:bodyPr>
          <a:lstStyle/>
          <a:p>
            <a:r>
              <a:rPr lang="it-IT" dirty="0"/>
              <a:t>85.000</a:t>
            </a:r>
          </a:p>
        </p:txBody>
      </p:sp>
      <p:sp>
        <p:nvSpPr>
          <p:cNvPr id="18" name="CasellaDiTesto 17">
            <a:extLst>
              <a:ext uri="{FF2B5EF4-FFF2-40B4-BE49-F238E27FC236}">
                <a16:creationId xmlns:a16="http://schemas.microsoft.com/office/drawing/2014/main" xmlns="" id="{0FB4D2BF-4DEF-49E3-9FE8-405F7886C016}"/>
              </a:ext>
            </a:extLst>
          </p:cNvPr>
          <p:cNvSpPr txBox="1"/>
          <p:nvPr/>
        </p:nvSpPr>
        <p:spPr>
          <a:xfrm>
            <a:off x="1602407" y="4309000"/>
            <a:ext cx="827471" cy="369332"/>
          </a:xfrm>
          <a:prstGeom prst="rect">
            <a:avLst/>
          </a:prstGeom>
          <a:noFill/>
        </p:spPr>
        <p:txBody>
          <a:bodyPr wrap="none" rtlCol="0">
            <a:spAutoFit/>
          </a:bodyPr>
          <a:lstStyle/>
          <a:p>
            <a:r>
              <a:rPr lang="it-IT" dirty="0"/>
              <a:t>30.000</a:t>
            </a:r>
          </a:p>
        </p:txBody>
      </p:sp>
      <p:sp>
        <p:nvSpPr>
          <p:cNvPr id="19" name="CasellaDiTesto 18">
            <a:extLst>
              <a:ext uri="{FF2B5EF4-FFF2-40B4-BE49-F238E27FC236}">
                <a16:creationId xmlns:a16="http://schemas.microsoft.com/office/drawing/2014/main" xmlns="" id="{757CEA79-F582-48EC-92CC-9E9961A96821}"/>
              </a:ext>
            </a:extLst>
          </p:cNvPr>
          <p:cNvSpPr txBox="1"/>
          <p:nvPr/>
        </p:nvSpPr>
        <p:spPr>
          <a:xfrm>
            <a:off x="2889665" y="4309000"/>
            <a:ext cx="827471" cy="369332"/>
          </a:xfrm>
          <a:prstGeom prst="rect">
            <a:avLst/>
          </a:prstGeom>
          <a:noFill/>
        </p:spPr>
        <p:txBody>
          <a:bodyPr wrap="none" rtlCol="0">
            <a:spAutoFit/>
          </a:bodyPr>
          <a:lstStyle/>
          <a:p>
            <a:r>
              <a:rPr lang="it-IT" dirty="0"/>
              <a:t>29.000</a:t>
            </a:r>
          </a:p>
        </p:txBody>
      </p:sp>
      <p:sp>
        <p:nvSpPr>
          <p:cNvPr id="20" name="CasellaDiTesto 19">
            <a:extLst>
              <a:ext uri="{FF2B5EF4-FFF2-40B4-BE49-F238E27FC236}">
                <a16:creationId xmlns:a16="http://schemas.microsoft.com/office/drawing/2014/main" xmlns="" id="{72226A27-2011-4706-855C-B06C631F3C08}"/>
              </a:ext>
            </a:extLst>
          </p:cNvPr>
          <p:cNvSpPr txBox="1"/>
          <p:nvPr/>
        </p:nvSpPr>
        <p:spPr>
          <a:xfrm>
            <a:off x="7031216" y="4330652"/>
            <a:ext cx="827471" cy="369332"/>
          </a:xfrm>
          <a:prstGeom prst="rect">
            <a:avLst/>
          </a:prstGeom>
          <a:noFill/>
        </p:spPr>
        <p:txBody>
          <a:bodyPr wrap="none" rtlCol="0">
            <a:spAutoFit/>
          </a:bodyPr>
          <a:lstStyle/>
          <a:p>
            <a:r>
              <a:rPr lang="it-IT" dirty="0"/>
              <a:t>28.236</a:t>
            </a:r>
          </a:p>
        </p:txBody>
      </p:sp>
      <p:sp>
        <p:nvSpPr>
          <p:cNvPr id="21" name="CasellaDiTesto 20">
            <a:extLst>
              <a:ext uri="{FF2B5EF4-FFF2-40B4-BE49-F238E27FC236}">
                <a16:creationId xmlns:a16="http://schemas.microsoft.com/office/drawing/2014/main" xmlns="" id="{3D06A673-CF74-4DF2-B2E2-7A0978E8824F}"/>
              </a:ext>
            </a:extLst>
          </p:cNvPr>
          <p:cNvSpPr txBox="1"/>
          <p:nvPr/>
        </p:nvSpPr>
        <p:spPr>
          <a:xfrm>
            <a:off x="1602406" y="4870335"/>
            <a:ext cx="827471" cy="369332"/>
          </a:xfrm>
          <a:prstGeom prst="rect">
            <a:avLst/>
          </a:prstGeom>
          <a:noFill/>
        </p:spPr>
        <p:txBody>
          <a:bodyPr wrap="none" rtlCol="0">
            <a:spAutoFit/>
          </a:bodyPr>
          <a:lstStyle/>
          <a:p>
            <a:r>
              <a:rPr lang="it-IT" dirty="0"/>
              <a:t>27.789</a:t>
            </a:r>
          </a:p>
        </p:txBody>
      </p:sp>
      <p:sp>
        <p:nvSpPr>
          <p:cNvPr id="22" name="CasellaDiTesto 21">
            <a:extLst>
              <a:ext uri="{FF2B5EF4-FFF2-40B4-BE49-F238E27FC236}">
                <a16:creationId xmlns:a16="http://schemas.microsoft.com/office/drawing/2014/main" xmlns="" id="{71FE3E2E-F4F0-422E-B915-BC75BCD2C6A2}"/>
              </a:ext>
            </a:extLst>
          </p:cNvPr>
          <p:cNvSpPr txBox="1"/>
          <p:nvPr/>
        </p:nvSpPr>
        <p:spPr>
          <a:xfrm>
            <a:off x="3380402" y="5600425"/>
            <a:ext cx="1840119" cy="646331"/>
          </a:xfrm>
          <a:prstGeom prst="rect">
            <a:avLst/>
          </a:prstGeom>
          <a:noFill/>
          <a:ln>
            <a:solidFill>
              <a:schemeClr val="accent1"/>
            </a:solidFill>
          </a:ln>
        </p:spPr>
        <p:txBody>
          <a:bodyPr wrap="none" rtlCol="0">
            <a:spAutoFit/>
          </a:bodyPr>
          <a:lstStyle/>
          <a:p>
            <a:r>
              <a:rPr lang="it-IT" dirty="0"/>
              <a:t>Minor importo</a:t>
            </a:r>
          </a:p>
          <a:p>
            <a:r>
              <a:rPr lang="it-IT" dirty="0"/>
              <a:t>ATTENTI A 24.000</a:t>
            </a:r>
          </a:p>
        </p:txBody>
      </p:sp>
      <p:cxnSp>
        <p:nvCxnSpPr>
          <p:cNvPr id="24" name="Connettore 2 23">
            <a:extLst>
              <a:ext uri="{FF2B5EF4-FFF2-40B4-BE49-F238E27FC236}">
                <a16:creationId xmlns:a16="http://schemas.microsoft.com/office/drawing/2014/main" xmlns="" id="{A31A0FC2-C43C-4404-BFB0-60395008462A}"/>
              </a:ext>
            </a:extLst>
          </p:cNvPr>
          <p:cNvCxnSpPr>
            <a:cxnSpLocks/>
            <a:stCxn id="22" idx="1"/>
          </p:cNvCxnSpPr>
          <p:nvPr/>
        </p:nvCxnSpPr>
        <p:spPr>
          <a:xfrm flipH="1" flipV="1">
            <a:off x="1929568" y="5239669"/>
            <a:ext cx="1450834" cy="683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ttore 2 29">
            <a:extLst>
              <a:ext uri="{FF2B5EF4-FFF2-40B4-BE49-F238E27FC236}">
                <a16:creationId xmlns:a16="http://schemas.microsoft.com/office/drawing/2014/main" xmlns="" id="{82516EA8-6661-40D1-95A2-0A258124333B}"/>
              </a:ext>
            </a:extLst>
          </p:cNvPr>
          <p:cNvCxnSpPr>
            <a:cxnSpLocks/>
          </p:cNvCxnSpPr>
          <p:nvPr/>
        </p:nvCxnSpPr>
        <p:spPr>
          <a:xfrm flipV="1">
            <a:off x="5071969" y="4580878"/>
            <a:ext cx="1604039" cy="12042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nettore 2 34">
            <a:extLst>
              <a:ext uri="{FF2B5EF4-FFF2-40B4-BE49-F238E27FC236}">
                <a16:creationId xmlns:a16="http://schemas.microsoft.com/office/drawing/2014/main" xmlns="" id="{C3B74228-5B6C-499D-8970-16483A3C4726}"/>
              </a:ext>
            </a:extLst>
          </p:cNvPr>
          <p:cNvCxnSpPr/>
          <p:nvPr/>
        </p:nvCxnSpPr>
        <p:spPr>
          <a:xfrm flipV="1">
            <a:off x="4949421" y="4082540"/>
            <a:ext cx="595309" cy="14980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Ovale 36">
            <a:extLst>
              <a:ext uri="{FF2B5EF4-FFF2-40B4-BE49-F238E27FC236}">
                <a16:creationId xmlns:a16="http://schemas.microsoft.com/office/drawing/2014/main" xmlns="" id="{EE938BE5-2FD5-4A77-898E-2925CD87E2FB}"/>
              </a:ext>
            </a:extLst>
          </p:cNvPr>
          <p:cNvSpPr/>
          <p:nvPr/>
        </p:nvSpPr>
        <p:spPr>
          <a:xfrm>
            <a:off x="1546129" y="4870335"/>
            <a:ext cx="883748" cy="3693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CasellaDiTesto 37">
            <a:extLst>
              <a:ext uri="{FF2B5EF4-FFF2-40B4-BE49-F238E27FC236}">
                <a16:creationId xmlns:a16="http://schemas.microsoft.com/office/drawing/2014/main" xmlns="" id="{815BB62F-BFF0-4437-AF05-D33BE6ECC8CA}"/>
              </a:ext>
            </a:extLst>
          </p:cNvPr>
          <p:cNvSpPr txBox="1"/>
          <p:nvPr/>
        </p:nvSpPr>
        <p:spPr>
          <a:xfrm>
            <a:off x="6079481" y="5415875"/>
            <a:ext cx="2778966" cy="646331"/>
          </a:xfrm>
          <a:prstGeom prst="rect">
            <a:avLst/>
          </a:prstGeom>
          <a:noFill/>
          <a:ln>
            <a:solidFill>
              <a:schemeClr val="accent1"/>
            </a:solidFill>
          </a:ln>
        </p:spPr>
        <p:txBody>
          <a:bodyPr wrap="none" rtlCol="0">
            <a:spAutoFit/>
          </a:bodyPr>
          <a:lstStyle/>
          <a:p>
            <a:r>
              <a:rPr lang="it-IT" dirty="0"/>
              <a:t>Imposta lorda italiana </a:t>
            </a:r>
          </a:p>
          <a:p>
            <a:r>
              <a:rPr lang="it-IT" dirty="0"/>
              <a:t>Rapportata a reddito estero</a:t>
            </a:r>
          </a:p>
        </p:txBody>
      </p:sp>
      <p:cxnSp>
        <p:nvCxnSpPr>
          <p:cNvPr id="40" name="Connettore 2 39">
            <a:extLst>
              <a:ext uri="{FF2B5EF4-FFF2-40B4-BE49-F238E27FC236}">
                <a16:creationId xmlns:a16="http://schemas.microsoft.com/office/drawing/2014/main" xmlns="" id="{50074194-B805-4D8C-82EC-480C89F5A9E0}"/>
              </a:ext>
            </a:extLst>
          </p:cNvPr>
          <p:cNvCxnSpPr/>
          <p:nvPr/>
        </p:nvCxnSpPr>
        <p:spPr>
          <a:xfrm flipH="1" flipV="1">
            <a:off x="7643674" y="4646660"/>
            <a:ext cx="355107" cy="802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1" name="Immagine 40">
            <a:extLst>
              <a:ext uri="{FF2B5EF4-FFF2-40B4-BE49-F238E27FC236}">
                <a16:creationId xmlns:a16="http://schemas.microsoft.com/office/drawing/2014/main" xmlns="" id="{08DFD5F6-8FF0-44BE-9D17-B0A23A616282}"/>
              </a:ext>
            </a:extLst>
          </p:cNvPr>
          <p:cNvPicPr>
            <a:picLocks noChangeAspect="1"/>
          </p:cNvPicPr>
          <p:nvPr/>
        </p:nvPicPr>
        <p:blipFill>
          <a:blip r:embed="rId4"/>
          <a:stretch>
            <a:fillRect/>
          </a:stretch>
        </p:blipFill>
        <p:spPr>
          <a:xfrm>
            <a:off x="811753" y="2271576"/>
            <a:ext cx="7611001" cy="572809"/>
          </a:xfrm>
          <a:prstGeom prst="rect">
            <a:avLst/>
          </a:prstGeom>
        </p:spPr>
      </p:pic>
      <p:sp>
        <p:nvSpPr>
          <p:cNvPr id="42" name="CasellaDiTesto 41">
            <a:extLst>
              <a:ext uri="{FF2B5EF4-FFF2-40B4-BE49-F238E27FC236}">
                <a16:creationId xmlns:a16="http://schemas.microsoft.com/office/drawing/2014/main" xmlns="" id="{18E0FD43-2F40-499E-8C29-29DB6E697284}"/>
              </a:ext>
            </a:extLst>
          </p:cNvPr>
          <p:cNvSpPr txBox="1"/>
          <p:nvPr/>
        </p:nvSpPr>
        <p:spPr>
          <a:xfrm>
            <a:off x="2128191" y="2405968"/>
            <a:ext cx="301686" cy="369332"/>
          </a:xfrm>
          <a:prstGeom prst="rect">
            <a:avLst/>
          </a:prstGeom>
          <a:noFill/>
        </p:spPr>
        <p:txBody>
          <a:bodyPr wrap="none" rtlCol="0">
            <a:spAutoFit/>
          </a:bodyPr>
          <a:lstStyle/>
          <a:p>
            <a:r>
              <a:rPr lang="it-IT" dirty="0"/>
              <a:t>2</a:t>
            </a:r>
          </a:p>
        </p:txBody>
      </p:sp>
      <p:sp>
        <p:nvSpPr>
          <p:cNvPr id="43" name="CasellaDiTesto 42">
            <a:extLst>
              <a:ext uri="{FF2B5EF4-FFF2-40B4-BE49-F238E27FC236}">
                <a16:creationId xmlns:a16="http://schemas.microsoft.com/office/drawing/2014/main" xmlns="" id="{DF2497A7-F12C-4019-9FC7-A7484902BB3A}"/>
              </a:ext>
            </a:extLst>
          </p:cNvPr>
          <p:cNvSpPr txBox="1"/>
          <p:nvPr/>
        </p:nvSpPr>
        <p:spPr>
          <a:xfrm>
            <a:off x="3863225" y="2424090"/>
            <a:ext cx="301686" cy="369332"/>
          </a:xfrm>
          <a:prstGeom prst="rect">
            <a:avLst/>
          </a:prstGeom>
          <a:noFill/>
        </p:spPr>
        <p:txBody>
          <a:bodyPr wrap="none" rtlCol="0">
            <a:spAutoFit/>
          </a:bodyPr>
          <a:lstStyle/>
          <a:p>
            <a:r>
              <a:rPr lang="it-IT" dirty="0"/>
              <a:t>1</a:t>
            </a:r>
          </a:p>
        </p:txBody>
      </p:sp>
      <p:sp>
        <p:nvSpPr>
          <p:cNvPr id="44" name="CasellaDiTesto 43">
            <a:extLst>
              <a:ext uri="{FF2B5EF4-FFF2-40B4-BE49-F238E27FC236}">
                <a16:creationId xmlns:a16="http://schemas.microsoft.com/office/drawing/2014/main" xmlns="" id="{79539BF4-3D0A-45B0-B984-B20B8938DB5B}"/>
              </a:ext>
            </a:extLst>
          </p:cNvPr>
          <p:cNvSpPr txBox="1"/>
          <p:nvPr/>
        </p:nvSpPr>
        <p:spPr>
          <a:xfrm>
            <a:off x="5873988" y="2460832"/>
            <a:ext cx="827471" cy="369332"/>
          </a:xfrm>
          <a:prstGeom prst="rect">
            <a:avLst/>
          </a:prstGeom>
          <a:noFill/>
        </p:spPr>
        <p:txBody>
          <a:bodyPr wrap="none" rtlCol="0">
            <a:spAutoFit/>
          </a:bodyPr>
          <a:lstStyle/>
          <a:p>
            <a:r>
              <a:rPr lang="it-IT" dirty="0"/>
              <a:t>80.000</a:t>
            </a:r>
          </a:p>
        </p:txBody>
      </p:sp>
      <p:sp>
        <p:nvSpPr>
          <p:cNvPr id="45" name="CasellaDiTesto 44">
            <a:extLst>
              <a:ext uri="{FF2B5EF4-FFF2-40B4-BE49-F238E27FC236}">
                <a16:creationId xmlns:a16="http://schemas.microsoft.com/office/drawing/2014/main" xmlns="" id="{F6371044-204E-43F6-A180-88ADCA9CCA01}"/>
              </a:ext>
            </a:extLst>
          </p:cNvPr>
          <p:cNvSpPr txBox="1"/>
          <p:nvPr/>
        </p:nvSpPr>
        <p:spPr>
          <a:xfrm>
            <a:off x="7341988" y="2442055"/>
            <a:ext cx="301686" cy="369332"/>
          </a:xfrm>
          <a:prstGeom prst="rect">
            <a:avLst/>
          </a:prstGeom>
          <a:noFill/>
        </p:spPr>
        <p:txBody>
          <a:bodyPr wrap="none" rtlCol="0">
            <a:spAutoFit/>
          </a:bodyPr>
          <a:lstStyle/>
          <a:p>
            <a:r>
              <a:rPr lang="it-IT" dirty="0"/>
              <a:t>1</a:t>
            </a:r>
          </a:p>
        </p:txBody>
      </p:sp>
    </p:spTree>
    <p:extLst>
      <p:ext uri="{BB962C8B-B14F-4D97-AF65-F5344CB8AC3E}">
        <p14:creationId xmlns:p14="http://schemas.microsoft.com/office/powerpoint/2010/main" val="21020369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01390" y="3086434"/>
            <a:ext cx="6402998" cy="1102519"/>
          </a:xfrm>
        </p:spPr>
        <p:txBody>
          <a:bodyPr>
            <a:normAutofit/>
          </a:bodyPr>
          <a:lstStyle/>
          <a:p>
            <a:r>
              <a:rPr lang="it-IT" sz="3600" b="1" dirty="0">
                <a:latin typeface="Calibri" panose="020F0502020204030204" pitchFamily="34" charset="0"/>
              </a:rPr>
              <a:t>QUADRO RW</a:t>
            </a:r>
          </a:p>
        </p:txBody>
      </p:sp>
    </p:spTree>
    <p:extLst>
      <p:ext uri="{BB962C8B-B14F-4D97-AF65-F5344CB8AC3E}">
        <p14:creationId xmlns:p14="http://schemas.microsoft.com/office/powerpoint/2010/main" val="29310348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899316" y="3142709"/>
            <a:ext cx="2961218" cy="948043"/>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it-IT" sz="2000" b="1" dirty="0">
                <a:solidFill>
                  <a:srgbClr val="000000"/>
                </a:solidFill>
                <a:latin typeface="Calibri" panose="020F0502020204030204" pitchFamily="34" charset="0"/>
              </a:rPr>
              <a:t>IMMOBILI IN PAESI UE/SEE</a:t>
            </a:r>
          </a:p>
        </p:txBody>
      </p:sp>
      <p:sp>
        <p:nvSpPr>
          <p:cNvPr id="8" name="Rettangolo 7"/>
          <p:cNvSpPr/>
          <p:nvPr/>
        </p:nvSpPr>
        <p:spPr>
          <a:xfrm>
            <a:off x="899316" y="2183643"/>
            <a:ext cx="2961218" cy="742766"/>
          </a:xfrm>
          <a:prstGeom prst="rect">
            <a:avLst/>
          </a:prstGeom>
          <a:solidFill>
            <a:schemeClr val="bg2">
              <a:lumMod val="40000"/>
              <a:lumOff val="60000"/>
            </a:schemeClr>
          </a:solidFill>
        </p:spPr>
        <p:style>
          <a:lnRef idx="2">
            <a:schemeClr val="dk1"/>
          </a:lnRef>
          <a:fillRef idx="1">
            <a:schemeClr val="lt1"/>
          </a:fillRef>
          <a:effectRef idx="0">
            <a:schemeClr val="dk1"/>
          </a:effectRef>
          <a:fontRef idx="minor">
            <a:schemeClr val="dk1"/>
          </a:fontRef>
        </p:style>
        <p:txBody>
          <a:bodyPr anchor="ctr"/>
          <a:lstStyle/>
          <a:p>
            <a:pPr algn="ctr">
              <a:defRPr/>
            </a:pPr>
            <a:r>
              <a:rPr lang="it-IT" sz="2000" b="1" dirty="0">
                <a:solidFill>
                  <a:schemeClr val="tx1"/>
                </a:solidFill>
                <a:latin typeface="Calibri" panose="020F0502020204030204" pitchFamily="34" charset="0"/>
              </a:rPr>
              <a:t>IMMOBILI IN PAESI EXTRA UE/SEE</a:t>
            </a:r>
          </a:p>
        </p:txBody>
      </p:sp>
      <p:sp>
        <p:nvSpPr>
          <p:cNvPr id="10" name="Rettangolo 9"/>
          <p:cNvSpPr/>
          <p:nvPr/>
        </p:nvSpPr>
        <p:spPr>
          <a:xfrm>
            <a:off x="899316" y="5452654"/>
            <a:ext cx="7338749" cy="506726"/>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b="1" i="1" dirty="0">
                <a:solidFill>
                  <a:srgbClr val="FF0000"/>
                </a:solidFill>
                <a:latin typeface="Calibri" panose="020F0502020204030204" pitchFamily="34" charset="0"/>
              </a:rPr>
              <a:t>COSTO DI ACQUISTO </a:t>
            </a:r>
            <a:r>
              <a:rPr lang="it-IT" b="1" i="1" dirty="0">
                <a:solidFill>
                  <a:srgbClr val="FF0000"/>
                </a:solidFill>
                <a:latin typeface="Calibri" panose="020F0502020204030204" pitchFamily="34" charset="0"/>
                <a:sym typeface="Wingdings" panose="05000000000000000000" pitchFamily="2" charset="2"/>
              </a:rPr>
              <a:t> </a:t>
            </a:r>
            <a:r>
              <a:rPr lang="it-IT" b="1" i="1" dirty="0">
                <a:solidFill>
                  <a:srgbClr val="FF0000"/>
                </a:solidFill>
                <a:latin typeface="Calibri" panose="020F0502020204030204" pitchFamily="34" charset="0"/>
              </a:rPr>
              <a:t>UTILIZZARE CAMBIO «STORICO» (R.M. 77/E/2016)</a:t>
            </a:r>
          </a:p>
        </p:txBody>
      </p:sp>
      <p:sp>
        <p:nvSpPr>
          <p:cNvPr id="13" name="Titolo 1"/>
          <p:cNvSpPr txBox="1"/>
          <p:nvPr/>
        </p:nvSpPr>
        <p:spPr>
          <a:xfrm>
            <a:off x="0" y="1227138"/>
            <a:ext cx="9143999" cy="5461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it-IT" altLang="it-IT" sz="2400" b="1" kern="0" dirty="0">
                <a:latin typeface="Calibri" panose="020F0502020204030204" pitchFamily="34" charset="0"/>
              </a:rPr>
              <a:t>VALORI DA INDICARE IN RW DI REDDITI 2019: IMMOBILI</a:t>
            </a:r>
          </a:p>
        </p:txBody>
      </p:sp>
      <p:sp>
        <p:nvSpPr>
          <p:cNvPr id="7" name="Freccia in giù 6"/>
          <p:cNvSpPr/>
          <p:nvPr/>
        </p:nvSpPr>
        <p:spPr>
          <a:xfrm rot="16200000">
            <a:off x="4204821" y="2422703"/>
            <a:ext cx="358775" cy="28733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sp>
        <p:nvSpPr>
          <p:cNvPr id="11" name="Rettangolo 10"/>
          <p:cNvSpPr/>
          <p:nvPr/>
        </p:nvSpPr>
        <p:spPr>
          <a:xfrm>
            <a:off x="4722124" y="2183643"/>
            <a:ext cx="3515941" cy="742766"/>
          </a:xfrm>
          <a:prstGeom prst="rect">
            <a:avLst/>
          </a:prstGeom>
          <a:solidFill>
            <a:schemeClr val="bg2">
              <a:lumMod val="40000"/>
              <a:lumOff val="60000"/>
            </a:schemeClr>
          </a:solidFill>
        </p:spPr>
        <p:style>
          <a:lnRef idx="2">
            <a:schemeClr val="dk1"/>
          </a:lnRef>
          <a:fillRef idx="1">
            <a:schemeClr val="lt1"/>
          </a:fillRef>
          <a:effectRef idx="0">
            <a:schemeClr val="dk1"/>
          </a:effectRef>
          <a:fontRef idx="minor">
            <a:schemeClr val="dk1"/>
          </a:fontRef>
        </p:style>
        <p:txBody>
          <a:bodyPr anchor="ctr"/>
          <a:lstStyle/>
          <a:p>
            <a:pPr marL="457200" indent="-457200" algn="ctr">
              <a:buAutoNum type="arabicParenR"/>
              <a:defRPr/>
            </a:pPr>
            <a:r>
              <a:rPr lang="it-IT" sz="2000" b="1" dirty="0">
                <a:solidFill>
                  <a:schemeClr val="tx1"/>
                </a:solidFill>
                <a:latin typeface="Calibri" panose="020F0502020204030204" pitchFamily="34" charset="0"/>
              </a:rPr>
              <a:t>COSTO DI ACQUISTO</a:t>
            </a:r>
          </a:p>
          <a:p>
            <a:pPr marL="457200" indent="-457200" algn="ctr">
              <a:buAutoNum type="arabicParenR"/>
              <a:defRPr/>
            </a:pPr>
            <a:r>
              <a:rPr lang="it-IT" sz="2000" b="1" dirty="0">
                <a:solidFill>
                  <a:schemeClr val="tx1"/>
                </a:solidFill>
                <a:latin typeface="Calibri" panose="020F0502020204030204" pitchFamily="34" charset="0"/>
              </a:rPr>
              <a:t>VALORE DI MERCATO</a:t>
            </a:r>
          </a:p>
        </p:txBody>
      </p:sp>
      <p:sp>
        <p:nvSpPr>
          <p:cNvPr id="12" name="Rettangolo 11"/>
          <p:cNvSpPr/>
          <p:nvPr/>
        </p:nvSpPr>
        <p:spPr>
          <a:xfrm>
            <a:off x="4722125" y="3135139"/>
            <a:ext cx="3515940" cy="955614"/>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buAutoNum type="arabicParenR"/>
              <a:defRPr/>
            </a:pPr>
            <a:r>
              <a:rPr lang="it-IT" sz="2000" b="1" dirty="0">
                <a:solidFill>
                  <a:prstClr val="black"/>
                </a:solidFill>
                <a:latin typeface="Calibri" panose="020F0502020204030204" pitchFamily="34" charset="0"/>
                <a:cs typeface="Calibri" panose="020F0502020204030204" pitchFamily="34" charset="0"/>
              </a:rPr>
              <a:t>VALORE CATASTALE</a:t>
            </a:r>
          </a:p>
          <a:p>
            <a:pPr marL="342900" indent="-342900" algn="ctr">
              <a:buAutoNum type="arabicParenR"/>
              <a:defRPr/>
            </a:pPr>
            <a:r>
              <a:rPr lang="it-IT" sz="2000" b="1" dirty="0">
                <a:solidFill>
                  <a:prstClr val="black"/>
                </a:solidFill>
                <a:latin typeface="Calibri" panose="020F0502020204030204" pitchFamily="34" charset="0"/>
                <a:cs typeface="Calibri" panose="020F0502020204030204" pitchFamily="34" charset="0"/>
              </a:rPr>
              <a:t>COSTO ACQUISTO</a:t>
            </a:r>
          </a:p>
          <a:p>
            <a:pPr marL="342900" indent="-342900" algn="ctr">
              <a:buAutoNum type="arabicParenR"/>
              <a:defRPr/>
            </a:pPr>
            <a:r>
              <a:rPr lang="it-IT" sz="2000" b="1" dirty="0">
                <a:solidFill>
                  <a:prstClr val="black"/>
                </a:solidFill>
                <a:latin typeface="Calibri" panose="020F0502020204030204" pitchFamily="34" charset="0"/>
                <a:cs typeface="Calibri" panose="020F0502020204030204" pitchFamily="34" charset="0"/>
              </a:rPr>
              <a:t>VALORE DI MERCATO</a:t>
            </a:r>
          </a:p>
        </p:txBody>
      </p:sp>
      <p:sp>
        <p:nvSpPr>
          <p:cNvPr id="14" name="Freccia in giù 13"/>
          <p:cNvSpPr/>
          <p:nvPr/>
        </p:nvSpPr>
        <p:spPr>
          <a:xfrm rot="16200000">
            <a:off x="4204821" y="3469277"/>
            <a:ext cx="358775" cy="28733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sp>
        <p:nvSpPr>
          <p:cNvPr id="15" name="Rettangolo 14"/>
          <p:cNvSpPr/>
          <p:nvPr/>
        </p:nvSpPr>
        <p:spPr>
          <a:xfrm>
            <a:off x="3674533" y="4288309"/>
            <a:ext cx="4563533" cy="873649"/>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000" b="1" dirty="0">
                <a:solidFill>
                  <a:prstClr val="black"/>
                </a:solidFill>
                <a:latin typeface="Calibri" panose="020F0502020204030204" pitchFamily="34" charset="0"/>
                <a:cs typeface="Calibri" panose="020F0502020204030204" pitchFamily="34" charset="0"/>
              </a:rPr>
              <a:t>PER FRANCIA, BELGIO, MALTA POSSIBILE SCEGLIERE FRA R.C.*COEFFICIENTI IMU O COSTO ACQUISTO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1"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olo 1"/>
          <p:cNvSpPr>
            <a:spLocks noGrp="1"/>
          </p:cNvSpPr>
          <p:nvPr>
            <p:ph type="title" idx="4294967295"/>
          </p:nvPr>
        </p:nvSpPr>
        <p:spPr>
          <a:xfrm>
            <a:off x="92363" y="1217519"/>
            <a:ext cx="7844273" cy="409575"/>
          </a:xfrm>
          <a:prstGeom prst="rect">
            <a:avLst/>
          </a:prstGeom>
        </p:spPr>
        <p:txBody>
          <a:bodyPr>
            <a:normAutofit fontScale="90000"/>
          </a:bodyPr>
          <a:lstStyle/>
          <a:p>
            <a:r>
              <a:rPr lang="it-IT" altLang="it-IT" sz="2400" b="1" dirty="0">
                <a:latin typeface="Calibri" panose="020F0502020204030204" pitchFamily="34" charset="0"/>
              </a:rPr>
              <a:t>PARTENZA DALLA SANZIONE: OMESSO O PARZIALE VERSAMENTO E CONTROLLO FORMALE</a:t>
            </a:r>
          </a:p>
        </p:txBody>
      </p:sp>
      <p:sp>
        <p:nvSpPr>
          <p:cNvPr id="4" name="Callout con freccia in giù 3"/>
          <p:cNvSpPr/>
          <p:nvPr/>
        </p:nvSpPr>
        <p:spPr>
          <a:xfrm>
            <a:off x="1610678" y="1957285"/>
            <a:ext cx="6109992" cy="1367240"/>
          </a:xfrm>
          <a:prstGeom prst="downArrowCallout">
            <a:avLst/>
          </a:prstGeom>
          <a:solidFill>
            <a:schemeClr val="accent3">
              <a:lumMod val="65000"/>
            </a:schemeClr>
          </a:solidFill>
          <a:ln>
            <a:solidFill>
              <a:schemeClr val="tx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400" b="1" dirty="0">
                <a:solidFill>
                  <a:srgbClr val="FFFFFF"/>
                </a:solidFill>
                <a:latin typeface="Calibri" panose="020F0502020204030204" pitchFamily="34" charset="0"/>
              </a:rPr>
              <a:t>SANZIONE PROGRESSIVA</a:t>
            </a:r>
          </a:p>
        </p:txBody>
      </p:sp>
      <p:sp>
        <p:nvSpPr>
          <p:cNvPr id="5" name="Rettangolo 4"/>
          <p:cNvSpPr/>
          <p:nvPr/>
        </p:nvSpPr>
        <p:spPr>
          <a:xfrm>
            <a:off x="1706955" y="3433247"/>
            <a:ext cx="1722926" cy="1562652"/>
          </a:xfrm>
          <a:prstGeom prst="rect">
            <a:avLst/>
          </a:prstGeom>
          <a:solidFill>
            <a:schemeClr val="bg2">
              <a:lumMod val="40000"/>
              <a:lumOff val="60000"/>
            </a:schemeClr>
          </a:solidFill>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b="1" dirty="0">
                <a:latin typeface="Calibri" panose="020F0502020204030204" pitchFamily="34" charset="0"/>
              </a:rPr>
              <a:t>RITARDI SINO A </a:t>
            </a:r>
          </a:p>
          <a:p>
            <a:pPr algn="ctr" fontAlgn="base">
              <a:spcBef>
                <a:spcPct val="0"/>
              </a:spcBef>
              <a:spcAft>
                <a:spcPct val="0"/>
              </a:spcAft>
              <a:defRPr/>
            </a:pPr>
            <a:r>
              <a:rPr lang="it-IT" b="1" dirty="0">
                <a:latin typeface="Calibri" panose="020F0502020204030204" pitchFamily="34" charset="0"/>
              </a:rPr>
              <a:t>15 GIORNI</a:t>
            </a:r>
            <a:endParaRPr lang="it-IT" dirty="0">
              <a:solidFill>
                <a:srgbClr val="000000"/>
              </a:solidFill>
              <a:latin typeface="Calibri" panose="020F0502020204030204" pitchFamily="34" charset="0"/>
            </a:endParaRPr>
          </a:p>
        </p:txBody>
      </p:sp>
      <p:sp>
        <p:nvSpPr>
          <p:cNvPr id="7" name="Rettangolo 6"/>
          <p:cNvSpPr/>
          <p:nvPr/>
        </p:nvSpPr>
        <p:spPr>
          <a:xfrm>
            <a:off x="3804211" y="3433247"/>
            <a:ext cx="1722926" cy="1562652"/>
          </a:xfrm>
          <a:prstGeom prst="rect">
            <a:avLst/>
          </a:prstGeom>
          <a:solidFill>
            <a:schemeClr val="bg2">
              <a:lumMod val="40000"/>
              <a:lumOff val="60000"/>
            </a:schemeClr>
          </a:solidFill>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b="1" dirty="0">
                <a:latin typeface="Calibri" panose="020F0502020204030204" pitchFamily="34" charset="0"/>
              </a:rPr>
              <a:t>RITARDI DA 16 A 90 GIORNI</a:t>
            </a:r>
            <a:endParaRPr lang="it-IT" dirty="0">
              <a:solidFill>
                <a:srgbClr val="000000"/>
              </a:solidFill>
              <a:latin typeface="Calibri" panose="020F0502020204030204" pitchFamily="34" charset="0"/>
            </a:endParaRPr>
          </a:p>
        </p:txBody>
      </p:sp>
      <p:sp>
        <p:nvSpPr>
          <p:cNvPr id="8" name="Rettangolo 7"/>
          <p:cNvSpPr/>
          <p:nvPr/>
        </p:nvSpPr>
        <p:spPr>
          <a:xfrm>
            <a:off x="5820034" y="3434221"/>
            <a:ext cx="1722926" cy="1562652"/>
          </a:xfrm>
          <a:prstGeom prst="rect">
            <a:avLst/>
          </a:prstGeom>
          <a:solidFill>
            <a:schemeClr val="bg2">
              <a:lumMod val="40000"/>
              <a:lumOff val="60000"/>
            </a:schemeClr>
          </a:solidFill>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b="1" dirty="0">
                <a:latin typeface="Calibri" panose="020F0502020204030204" pitchFamily="34" charset="0"/>
              </a:rPr>
              <a:t>RITARDI OLTRE </a:t>
            </a:r>
          </a:p>
          <a:p>
            <a:pPr algn="ctr" fontAlgn="base">
              <a:spcBef>
                <a:spcPct val="0"/>
              </a:spcBef>
              <a:spcAft>
                <a:spcPct val="0"/>
              </a:spcAft>
              <a:defRPr/>
            </a:pPr>
            <a:r>
              <a:rPr lang="it-IT" b="1" dirty="0">
                <a:latin typeface="Calibri" panose="020F0502020204030204" pitchFamily="34" charset="0"/>
              </a:rPr>
              <a:t>90 GIORNI</a:t>
            </a:r>
            <a:endParaRPr lang="it-IT" dirty="0">
              <a:solidFill>
                <a:srgbClr val="000000"/>
              </a:solidFill>
              <a:latin typeface="Calibri" panose="020F0502020204030204" pitchFamily="34" charset="0"/>
            </a:endParaRPr>
          </a:p>
        </p:txBody>
      </p:sp>
      <p:sp>
        <p:nvSpPr>
          <p:cNvPr id="13" name="Rettangolo 12"/>
          <p:cNvSpPr/>
          <p:nvPr/>
        </p:nvSpPr>
        <p:spPr>
          <a:xfrm>
            <a:off x="1706955" y="5327065"/>
            <a:ext cx="1722926" cy="743011"/>
          </a:xfrm>
          <a:prstGeom prst="rect">
            <a:avLst/>
          </a:prstGeom>
          <a:solidFill>
            <a:schemeClr val="bg1"/>
          </a:solidFill>
          <a:ln>
            <a:solidFill>
              <a:schemeClr val="accent6"/>
            </a:solidFill>
          </a:ln>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b="1" dirty="0">
                <a:latin typeface="Calibri" panose="020F0502020204030204" pitchFamily="34" charset="0"/>
              </a:rPr>
              <a:t>1% PER GIORNO</a:t>
            </a:r>
            <a:endParaRPr lang="it-IT" dirty="0">
              <a:solidFill>
                <a:srgbClr val="000000"/>
              </a:solidFill>
              <a:latin typeface="Calibri" panose="020F0502020204030204" pitchFamily="34" charset="0"/>
            </a:endParaRPr>
          </a:p>
        </p:txBody>
      </p:sp>
      <p:sp>
        <p:nvSpPr>
          <p:cNvPr id="15" name="Rettangolo 14"/>
          <p:cNvSpPr/>
          <p:nvPr/>
        </p:nvSpPr>
        <p:spPr>
          <a:xfrm>
            <a:off x="3804211" y="5327064"/>
            <a:ext cx="1722926" cy="743011"/>
          </a:xfrm>
          <a:prstGeom prst="rect">
            <a:avLst/>
          </a:prstGeom>
          <a:solidFill>
            <a:schemeClr val="bg1"/>
          </a:solidFill>
          <a:ln>
            <a:solidFill>
              <a:schemeClr val="accent6"/>
            </a:solidFill>
          </a:ln>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b="1" dirty="0">
                <a:latin typeface="Calibri" panose="020F0502020204030204" pitchFamily="34" charset="0"/>
              </a:rPr>
              <a:t>15%</a:t>
            </a:r>
            <a:endParaRPr lang="it-IT" dirty="0">
              <a:solidFill>
                <a:srgbClr val="000000"/>
              </a:solidFill>
              <a:latin typeface="Calibri" panose="020F0502020204030204" pitchFamily="34" charset="0"/>
            </a:endParaRPr>
          </a:p>
        </p:txBody>
      </p:sp>
      <p:sp>
        <p:nvSpPr>
          <p:cNvPr id="16" name="Rettangolo 15"/>
          <p:cNvSpPr/>
          <p:nvPr/>
        </p:nvSpPr>
        <p:spPr>
          <a:xfrm>
            <a:off x="5820034" y="5327064"/>
            <a:ext cx="1722926" cy="743011"/>
          </a:xfrm>
          <a:prstGeom prst="rect">
            <a:avLst/>
          </a:prstGeom>
          <a:solidFill>
            <a:schemeClr val="bg1"/>
          </a:solidFill>
          <a:ln>
            <a:solidFill>
              <a:schemeClr val="accent6"/>
            </a:solidFill>
          </a:ln>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b="1" dirty="0">
                <a:latin typeface="Calibri" panose="020F0502020204030204" pitchFamily="34" charset="0"/>
              </a:rPr>
              <a:t>30%</a:t>
            </a:r>
            <a:endParaRPr lang="it-IT" dirty="0">
              <a:solidFill>
                <a:srgbClr val="000000"/>
              </a:solidFill>
              <a:latin typeface="Calibri" panose="020F050202020403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olo 1"/>
          <p:cNvSpPr>
            <a:spLocks noGrp="1"/>
          </p:cNvSpPr>
          <p:nvPr>
            <p:ph type="title"/>
          </p:nvPr>
        </p:nvSpPr>
        <p:spPr>
          <a:xfrm>
            <a:off x="541469" y="820202"/>
            <a:ext cx="7991716" cy="546100"/>
          </a:xfrm>
        </p:spPr>
        <p:txBody>
          <a:bodyPr/>
          <a:lstStyle/>
          <a:p>
            <a:r>
              <a:rPr lang="it-IT" altLang="it-IT" sz="3200" b="1" dirty="0">
                <a:latin typeface="Calibri" panose="020F0502020204030204" pitchFamily="34" charset="0"/>
              </a:rPr>
              <a:t>IMMOBILE</a:t>
            </a:r>
          </a:p>
        </p:txBody>
      </p:sp>
      <p:grpSp>
        <p:nvGrpSpPr>
          <p:cNvPr id="2" name="Group 4"/>
          <p:cNvGrpSpPr>
            <a:grpSpLocks noChangeAspect="1"/>
          </p:cNvGrpSpPr>
          <p:nvPr/>
        </p:nvGrpSpPr>
        <p:grpSpPr bwMode="auto">
          <a:xfrm>
            <a:off x="167904" y="3698439"/>
            <a:ext cx="8688387" cy="2226734"/>
            <a:chOff x="23" y="1309"/>
            <a:chExt cx="5473" cy="2011"/>
          </a:xfrm>
        </p:grpSpPr>
        <p:sp>
          <p:nvSpPr>
            <p:cNvPr id="11" name="AutoShape 3"/>
            <p:cNvSpPr>
              <a:spLocks noChangeAspect="1" noChangeArrowheads="1" noTextEdit="1"/>
            </p:cNvSpPr>
            <p:nvPr/>
          </p:nvSpPr>
          <p:spPr bwMode="auto">
            <a:xfrm>
              <a:off x="23" y="1309"/>
              <a:ext cx="5473" cy="201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t-IT"/>
            </a:p>
          </p:txBody>
        </p:sp>
        <p:pic>
          <p:nvPicPr>
            <p:cNvPr id="1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 y="1309"/>
              <a:ext cx="5477" cy="201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14" name="CasellaDiTesto 13"/>
          <p:cNvSpPr txBox="1"/>
          <p:nvPr/>
        </p:nvSpPr>
        <p:spPr>
          <a:xfrm>
            <a:off x="2438400" y="3987800"/>
            <a:ext cx="508000" cy="276999"/>
          </a:xfrm>
          <a:prstGeom prst="rect">
            <a:avLst/>
          </a:prstGeom>
          <a:noFill/>
          <a:ln>
            <a:noFill/>
          </a:ln>
        </p:spPr>
        <p:txBody>
          <a:bodyPr wrap="square" rtlCol="0">
            <a:spAutoFit/>
          </a:bodyPr>
          <a:lstStyle/>
          <a:p>
            <a:r>
              <a:rPr lang="it-IT" sz="1200" dirty="0">
                <a:solidFill>
                  <a:srgbClr val="000000"/>
                </a:solidFill>
                <a:latin typeface="Calibri" panose="020F0502020204030204" pitchFamily="34" charset="0"/>
                <a:cs typeface="Calibri" panose="020F0502020204030204" pitchFamily="34" charset="0"/>
              </a:rPr>
              <a:t>15</a:t>
            </a:r>
          </a:p>
        </p:txBody>
      </p:sp>
      <p:sp>
        <p:nvSpPr>
          <p:cNvPr id="15" name="CasellaDiTesto 14"/>
          <p:cNvSpPr txBox="1"/>
          <p:nvPr/>
        </p:nvSpPr>
        <p:spPr>
          <a:xfrm>
            <a:off x="778933" y="3987800"/>
            <a:ext cx="508000" cy="276999"/>
          </a:xfrm>
          <a:prstGeom prst="rect">
            <a:avLst/>
          </a:prstGeom>
          <a:noFill/>
          <a:ln>
            <a:noFill/>
          </a:ln>
        </p:spPr>
        <p:txBody>
          <a:bodyPr wrap="square" rtlCol="0">
            <a:spAutoFit/>
          </a:bodyPr>
          <a:lstStyle/>
          <a:p>
            <a:r>
              <a:rPr lang="it-IT" sz="1200" dirty="0">
                <a:solidFill>
                  <a:srgbClr val="000000"/>
                </a:solidFill>
                <a:latin typeface="Calibri" panose="020F0502020204030204" pitchFamily="34" charset="0"/>
                <a:cs typeface="Calibri" panose="020F0502020204030204" pitchFamily="34" charset="0"/>
              </a:rPr>
              <a:t>1</a:t>
            </a:r>
          </a:p>
        </p:txBody>
      </p:sp>
      <p:sp>
        <p:nvSpPr>
          <p:cNvPr id="16" name="CasellaDiTesto 15"/>
          <p:cNvSpPr txBox="1"/>
          <p:nvPr/>
        </p:nvSpPr>
        <p:spPr>
          <a:xfrm>
            <a:off x="3221249" y="3987800"/>
            <a:ext cx="508000" cy="276999"/>
          </a:xfrm>
          <a:prstGeom prst="rect">
            <a:avLst/>
          </a:prstGeom>
          <a:noFill/>
          <a:ln>
            <a:noFill/>
          </a:ln>
        </p:spPr>
        <p:txBody>
          <a:bodyPr wrap="square" rtlCol="0">
            <a:spAutoFit/>
          </a:bodyPr>
          <a:lstStyle/>
          <a:p>
            <a:r>
              <a:rPr lang="it-IT" sz="1200" dirty="0">
                <a:solidFill>
                  <a:srgbClr val="000000"/>
                </a:solidFill>
                <a:latin typeface="Calibri" panose="020F0502020204030204" pitchFamily="34" charset="0"/>
                <a:cs typeface="Calibri" panose="020F0502020204030204" pitchFamily="34" charset="0"/>
              </a:rPr>
              <a:t>--</a:t>
            </a:r>
          </a:p>
        </p:txBody>
      </p:sp>
      <p:sp>
        <p:nvSpPr>
          <p:cNvPr id="17" name="CasellaDiTesto 16"/>
          <p:cNvSpPr txBox="1"/>
          <p:nvPr/>
        </p:nvSpPr>
        <p:spPr>
          <a:xfrm>
            <a:off x="4004098" y="3987800"/>
            <a:ext cx="508000" cy="276999"/>
          </a:xfrm>
          <a:prstGeom prst="rect">
            <a:avLst/>
          </a:prstGeom>
          <a:noFill/>
          <a:ln>
            <a:noFill/>
          </a:ln>
        </p:spPr>
        <p:txBody>
          <a:bodyPr wrap="square" rtlCol="0">
            <a:spAutoFit/>
          </a:bodyPr>
          <a:lstStyle/>
          <a:p>
            <a:r>
              <a:rPr lang="it-IT" sz="1200" dirty="0">
                <a:solidFill>
                  <a:srgbClr val="000000"/>
                </a:solidFill>
                <a:latin typeface="Calibri" panose="020F0502020204030204" pitchFamily="34" charset="0"/>
                <a:cs typeface="Calibri" panose="020F0502020204030204" pitchFamily="34" charset="0"/>
              </a:rPr>
              <a:t>50</a:t>
            </a:r>
          </a:p>
        </p:txBody>
      </p:sp>
      <p:sp>
        <p:nvSpPr>
          <p:cNvPr id="19" name="CasellaDiTesto 18"/>
          <p:cNvSpPr txBox="1"/>
          <p:nvPr/>
        </p:nvSpPr>
        <p:spPr>
          <a:xfrm>
            <a:off x="5837536" y="3987800"/>
            <a:ext cx="766463" cy="276999"/>
          </a:xfrm>
          <a:prstGeom prst="rect">
            <a:avLst/>
          </a:prstGeom>
          <a:noFill/>
          <a:ln>
            <a:noFill/>
          </a:ln>
        </p:spPr>
        <p:txBody>
          <a:bodyPr wrap="square" rtlCol="0">
            <a:spAutoFit/>
          </a:bodyPr>
          <a:lstStyle/>
          <a:p>
            <a:r>
              <a:rPr lang="it-IT" sz="1200" dirty="0">
                <a:solidFill>
                  <a:srgbClr val="000000"/>
                </a:solidFill>
                <a:latin typeface="Calibri" panose="020F0502020204030204" pitchFamily="34" charset="0"/>
                <a:cs typeface="Calibri" panose="020F0502020204030204" pitchFamily="34" charset="0"/>
              </a:rPr>
              <a:t>300.000</a:t>
            </a:r>
          </a:p>
        </p:txBody>
      </p:sp>
      <p:sp>
        <p:nvSpPr>
          <p:cNvPr id="21" name="CasellaDiTesto 20"/>
          <p:cNvSpPr txBox="1"/>
          <p:nvPr/>
        </p:nvSpPr>
        <p:spPr>
          <a:xfrm>
            <a:off x="7766722" y="3987800"/>
            <a:ext cx="766463" cy="276999"/>
          </a:xfrm>
          <a:prstGeom prst="rect">
            <a:avLst/>
          </a:prstGeom>
          <a:noFill/>
          <a:ln>
            <a:noFill/>
          </a:ln>
        </p:spPr>
        <p:txBody>
          <a:bodyPr wrap="square" rtlCol="0">
            <a:spAutoFit/>
          </a:bodyPr>
          <a:lstStyle/>
          <a:p>
            <a:r>
              <a:rPr lang="it-IT" sz="1200" dirty="0">
                <a:solidFill>
                  <a:srgbClr val="000000"/>
                </a:solidFill>
                <a:latin typeface="Calibri" panose="020F0502020204030204" pitchFamily="34" charset="0"/>
                <a:cs typeface="Calibri" panose="020F0502020204030204" pitchFamily="34" charset="0"/>
              </a:rPr>
              <a:t>300.000</a:t>
            </a:r>
          </a:p>
        </p:txBody>
      </p:sp>
      <p:sp>
        <p:nvSpPr>
          <p:cNvPr id="22" name="CasellaDiTesto 21"/>
          <p:cNvSpPr txBox="1"/>
          <p:nvPr/>
        </p:nvSpPr>
        <p:spPr>
          <a:xfrm>
            <a:off x="8087199" y="4534807"/>
            <a:ext cx="843299" cy="276999"/>
          </a:xfrm>
          <a:prstGeom prst="rect">
            <a:avLst/>
          </a:prstGeom>
          <a:noFill/>
          <a:ln>
            <a:noFill/>
          </a:ln>
        </p:spPr>
        <p:txBody>
          <a:bodyPr wrap="square" rtlCol="0">
            <a:spAutoFit/>
          </a:bodyPr>
          <a:lstStyle/>
          <a:p>
            <a:r>
              <a:rPr lang="it-IT" sz="1200" dirty="0">
                <a:solidFill>
                  <a:srgbClr val="000000"/>
                </a:solidFill>
                <a:latin typeface="Calibri" panose="020F0502020204030204" pitchFamily="34" charset="0"/>
                <a:cs typeface="Calibri" panose="020F0502020204030204" pitchFamily="34" charset="0"/>
              </a:rPr>
              <a:t>950</a:t>
            </a:r>
          </a:p>
        </p:txBody>
      </p:sp>
      <p:sp>
        <p:nvSpPr>
          <p:cNvPr id="26" name="CasellaDiTesto 25"/>
          <p:cNvSpPr txBox="1"/>
          <p:nvPr/>
        </p:nvSpPr>
        <p:spPr>
          <a:xfrm>
            <a:off x="5751598" y="4534807"/>
            <a:ext cx="843299" cy="276999"/>
          </a:xfrm>
          <a:prstGeom prst="rect">
            <a:avLst/>
          </a:prstGeom>
          <a:noFill/>
          <a:ln>
            <a:noFill/>
          </a:ln>
        </p:spPr>
        <p:txBody>
          <a:bodyPr wrap="square" rtlCol="0">
            <a:spAutoFit/>
          </a:bodyPr>
          <a:lstStyle/>
          <a:p>
            <a:r>
              <a:rPr lang="it-IT" sz="1200" dirty="0">
                <a:solidFill>
                  <a:srgbClr val="000000"/>
                </a:solidFill>
                <a:latin typeface="Calibri" panose="020F0502020204030204" pitchFamily="34" charset="0"/>
                <a:cs typeface="Calibri" panose="020F0502020204030204" pitchFamily="34" charset="0"/>
              </a:rPr>
              <a:t>10</a:t>
            </a:r>
          </a:p>
        </p:txBody>
      </p:sp>
      <p:sp>
        <p:nvSpPr>
          <p:cNvPr id="28" name="AutoShape 3"/>
          <p:cNvSpPr>
            <a:spLocks noChangeAspect="1" noChangeArrowheads="1" noTextEdit="1"/>
          </p:cNvSpPr>
          <p:nvPr/>
        </p:nvSpPr>
        <p:spPr bwMode="auto">
          <a:xfrm>
            <a:off x="321486" y="3877734"/>
            <a:ext cx="8688387" cy="222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t-IT"/>
          </a:p>
        </p:txBody>
      </p:sp>
      <p:sp>
        <p:nvSpPr>
          <p:cNvPr id="31" name="CasellaDiTesto 30"/>
          <p:cNvSpPr txBox="1"/>
          <p:nvPr/>
        </p:nvSpPr>
        <p:spPr>
          <a:xfrm>
            <a:off x="5582276" y="5102995"/>
            <a:ext cx="843299" cy="276999"/>
          </a:xfrm>
          <a:prstGeom prst="rect">
            <a:avLst/>
          </a:prstGeom>
          <a:noFill/>
          <a:ln>
            <a:noFill/>
          </a:ln>
        </p:spPr>
        <p:txBody>
          <a:bodyPr wrap="square" rtlCol="0">
            <a:spAutoFit/>
          </a:bodyPr>
          <a:lstStyle/>
          <a:p>
            <a:r>
              <a:rPr lang="it-IT" sz="1200" dirty="0">
                <a:solidFill>
                  <a:srgbClr val="000000"/>
                </a:solidFill>
                <a:latin typeface="Calibri" panose="020F0502020204030204" pitchFamily="34" charset="0"/>
                <a:cs typeface="Calibri" panose="020F0502020204030204" pitchFamily="34" charset="0"/>
              </a:rPr>
              <a:t>550</a:t>
            </a:r>
          </a:p>
        </p:txBody>
      </p:sp>
      <p:sp>
        <p:nvSpPr>
          <p:cNvPr id="32" name="CasellaDiTesto 31"/>
          <p:cNvSpPr txBox="1"/>
          <p:nvPr/>
        </p:nvSpPr>
        <p:spPr>
          <a:xfrm>
            <a:off x="6923424" y="5118384"/>
            <a:ext cx="308802" cy="261610"/>
          </a:xfrm>
          <a:prstGeom prst="rect">
            <a:avLst/>
          </a:prstGeom>
          <a:noFill/>
          <a:ln>
            <a:noFill/>
          </a:ln>
        </p:spPr>
        <p:txBody>
          <a:bodyPr wrap="square" rtlCol="0">
            <a:spAutoFit/>
          </a:bodyPr>
          <a:lstStyle/>
          <a:p>
            <a:r>
              <a:rPr lang="it-IT" sz="1100" dirty="0">
                <a:solidFill>
                  <a:srgbClr val="000000"/>
                </a:solidFill>
                <a:latin typeface="Calibri" panose="020F0502020204030204" pitchFamily="34" charset="0"/>
                <a:cs typeface="Calibri" panose="020F0502020204030204" pitchFamily="34" charset="0"/>
              </a:rPr>
              <a:t>1</a:t>
            </a:r>
          </a:p>
        </p:txBody>
      </p:sp>
      <p:sp>
        <p:nvSpPr>
          <p:cNvPr id="33" name="Rettangolo 32"/>
          <p:cNvSpPr/>
          <p:nvPr/>
        </p:nvSpPr>
        <p:spPr>
          <a:xfrm>
            <a:off x="332254" y="1658143"/>
            <a:ext cx="8535987" cy="881855"/>
          </a:xfrm>
          <a:prstGeom prst="rect">
            <a:avLst/>
          </a:prstGeom>
          <a:solidFill>
            <a:schemeClr val="bg2">
              <a:lumMod val="40000"/>
              <a:lumOff val="60000"/>
            </a:schemeClr>
          </a:solidFill>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b="1" i="1" dirty="0">
                <a:solidFill>
                  <a:srgbClr val="000000"/>
                </a:solidFill>
                <a:latin typeface="Calibri" panose="020F0502020204030204" pitchFamily="34" charset="0"/>
              </a:rPr>
              <a:t>TIZIO E CONIUGE COMPROPRIETARI DI IMMOBILE – ACQUISTO 22 FEBBRAIO 2018 - COSTO STORICO 370.000,00 DOLLARI – CAMBIO FINE ANNO 300.000,00 EURO</a:t>
            </a:r>
          </a:p>
          <a:p>
            <a:pPr algn="ctr" fontAlgn="base">
              <a:spcBef>
                <a:spcPct val="0"/>
              </a:spcBef>
              <a:spcAft>
                <a:spcPct val="0"/>
              </a:spcAft>
              <a:defRPr/>
            </a:pPr>
            <a:r>
              <a:rPr lang="it-IT" b="1" i="1" dirty="0">
                <a:solidFill>
                  <a:srgbClr val="000000"/>
                </a:solidFill>
                <a:latin typeface="Calibri" panose="020F0502020204030204" pitchFamily="34" charset="0"/>
              </a:rPr>
              <a:t>IMPOSTE ESTERE 800</a:t>
            </a:r>
          </a:p>
        </p:txBody>
      </p:sp>
      <p:sp>
        <p:nvSpPr>
          <p:cNvPr id="23" name="CasellaDiTesto 22"/>
          <p:cNvSpPr txBox="1"/>
          <p:nvPr/>
        </p:nvSpPr>
        <p:spPr>
          <a:xfrm>
            <a:off x="1290056" y="5102994"/>
            <a:ext cx="843299" cy="276999"/>
          </a:xfrm>
          <a:prstGeom prst="rect">
            <a:avLst/>
          </a:prstGeom>
          <a:noFill/>
          <a:ln>
            <a:noFill/>
          </a:ln>
        </p:spPr>
        <p:txBody>
          <a:bodyPr wrap="square" rtlCol="0">
            <a:spAutoFit/>
          </a:bodyPr>
          <a:lstStyle/>
          <a:p>
            <a:r>
              <a:rPr lang="it-IT" sz="1200" dirty="0">
                <a:solidFill>
                  <a:srgbClr val="000000"/>
                </a:solidFill>
                <a:latin typeface="Calibri" panose="020F0502020204030204" pitchFamily="34" charset="0"/>
                <a:cs typeface="Calibri" panose="020F0502020204030204" pitchFamily="34" charset="0"/>
              </a:rPr>
              <a:t>400</a:t>
            </a:r>
          </a:p>
        </p:txBody>
      </p:sp>
      <p:sp>
        <p:nvSpPr>
          <p:cNvPr id="4" name="CasellaDiTesto 3"/>
          <p:cNvSpPr txBox="1"/>
          <p:nvPr/>
        </p:nvSpPr>
        <p:spPr>
          <a:xfrm>
            <a:off x="3683617" y="5569139"/>
            <a:ext cx="1833259" cy="369332"/>
          </a:xfrm>
          <a:prstGeom prst="rect">
            <a:avLst/>
          </a:prstGeom>
          <a:noFill/>
        </p:spPr>
        <p:txBody>
          <a:bodyPr wrap="none" rtlCol="0">
            <a:spAutoFit/>
          </a:bodyPr>
          <a:lstStyle/>
          <a:p>
            <a:r>
              <a:rPr lang="it-IT" dirty="0"/>
              <a:t>CODICE CONIUGE</a:t>
            </a:r>
          </a:p>
        </p:txBody>
      </p:sp>
      <p:sp>
        <p:nvSpPr>
          <p:cNvPr id="3" name="CasellaDiTesto 2"/>
          <p:cNvSpPr txBox="1"/>
          <p:nvPr/>
        </p:nvSpPr>
        <p:spPr>
          <a:xfrm>
            <a:off x="2830991" y="2948000"/>
            <a:ext cx="1522596" cy="369332"/>
          </a:xfrm>
          <a:prstGeom prst="rect">
            <a:avLst/>
          </a:prstGeom>
          <a:noFill/>
          <a:ln>
            <a:solidFill>
              <a:schemeClr val="tx1"/>
            </a:solidFill>
          </a:ln>
        </p:spPr>
        <p:txBody>
          <a:bodyPr wrap="none" rtlCol="0">
            <a:spAutoFit/>
          </a:bodyPr>
          <a:lstStyle/>
          <a:p>
            <a:r>
              <a:rPr lang="it-IT" dirty="0"/>
              <a:t>STATO ESTERO</a:t>
            </a:r>
          </a:p>
        </p:txBody>
      </p:sp>
      <p:cxnSp>
        <p:nvCxnSpPr>
          <p:cNvPr id="6" name="Connettore 2 5"/>
          <p:cNvCxnSpPr>
            <a:endCxn id="16" idx="0"/>
          </p:cNvCxnSpPr>
          <p:nvPr/>
        </p:nvCxnSpPr>
        <p:spPr>
          <a:xfrm>
            <a:off x="3475249" y="3317332"/>
            <a:ext cx="0" cy="670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ttore 2 23"/>
          <p:cNvCxnSpPr/>
          <p:nvPr/>
        </p:nvCxnSpPr>
        <p:spPr>
          <a:xfrm flipH="1">
            <a:off x="4353587" y="2535569"/>
            <a:ext cx="86680" cy="14522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ttore 2 26"/>
          <p:cNvCxnSpPr>
            <a:endCxn id="15" idx="0"/>
          </p:cNvCxnSpPr>
          <p:nvPr/>
        </p:nvCxnSpPr>
        <p:spPr>
          <a:xfrm flipH="1">
            <a:off x="1032933" y="2539998"/>
            <a:ext cx="67898" cy="14478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ttore 2 29"/>
          <p:cNvCxnSpPr>
            <a:endCxn id="14" idx="1"/>
          </p:cNvCxnSpPr>
          <p:nvPr/>
        </p:nvCxnSpPr>
        <p:spPr>
          <a:xfrm>
            <a:off x="2104008" y="2535569"/>
            <a:ext cx="334392" cy="15907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nettore 2 38"/>
          <p:cNvCxnSpPr/>
          <p:nvPr/>
        </p:nvCxnSpPr>
        <p:spPr>
          <a:xfrm flipH="1">
            <a:off x="5075537" y="2318104"/>
            <a:ext cx="1680862" cy="16696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CasellaDiTesto 41"/>
          <p:cNvSpPr txBox="1"/>
          <p:nvPr/>
        </p:nvSpPr>
        <p:spPr>
          <a:xfrm>
            <a:off x="4880985" y="3955534"/>
            <a:ext cx="263214" cy="276999"/>
          </a:xfrm>
          <a:prstGeom prst="rect">
            <a:avLst/>
          </a:prstGeom>
          <a:noFill/>
        </p:spPr>
        <p:txBody>
          <a:bodyPr wrap="none" rtlCol="0">
            <a:spAutoFit/>
          </a:bodyPr>
          <a:lstStyle/>
          <a:p>
            <a:r>
              <a:rPr lang="it-IT" sz="1200" dirty="0"/>
              <a:t>4</a:t>
            </a:r>
          </a:p>
        </p:txBody>
      </p:sp>
      <p:cxnSp>
        <p:nvCxnSpPr>
          <p:cNvPr id="45" name="Connettore 2 44"/>
          <p:cNvCxnSpPr/>
          <p:nvPr/>
        </p:nvCxnSpPr>
        <p:spPr>
          <a:xfrm>
            <a:off x="6997899" y="2374018"/>
            <a:ext cx="183784" cy="1581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CasellaDiTesto 46"/>
          <p:cNvSpPr txBox="1"/>
          <p:nvPr/>
        </p:nvSpPr>
        <p:spPr>
          <a:xfrm>
            <a:off x="7265485" y="2695138"/>
            <a:ext cx="1744388" cy="923330"/>
          </a:xfrm>
          <a:prstGeom prst="rect">
            <a:avLst/>
          </a:prstGeom>
          <a:noFill/>
          <a:ln>
            <a:solidFill>
              <a:schemeClr val="tx1"/>
            </a:solidFill>
          </a:ln>
        </p:spPr>
        <p:txBody>
          <a:bodyPr wrap="none" rtlCol="0">
            <a:spAutoFit/>
          </a:bodyPr>
          <a:lstStyle/>
          <a:p>
            <a:r>
              <a:rPr lang="it-IT" dirty="0"/>
              <a:t>300.000 X 0,76%</a:t>
            </a:r>
          </a:p>
          <a:p>
            <a:r>
              <a:rPr lang="it-IT" dirty="0"/>
              <a:t>2280/2= 1140</a:t>
            </a:r>
          </a:p>
          <a:p>
            <a:r>
              <a:rPr lang="it-IT" dirty="0"/>
              <a:t>1140X10/12</a:t>
            </a:r>
          </a:p>
        </p:txBody>
      </p:sp>
      <p:cxnSp>
        <p:nvCxnSpPr>
          <p:cNvPr id="49" name="Connettore 2 48"/>
          <p:cNvCxnSpPr>
            <a:stCxn id="47" idx="2"/>
          </p:cNvCxnSpPr>
          <p:nvPr/>
        </p:nvCxnSpPr>
        <p:spPr>
          <a:xfrm>
            <a:off x="8137679" y="3618468"/>
            <a:ext cx="0" cy="916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nettore 2 50"/>
          <p:cNvCxnSpPr>
            <a:stCxn id="32" idx="0"/>
          </p:cNvCxnSpPr>
          <p:nvPr/>
        </p:nvCxnSpPr>
        <p:spPr>
          <a:xfrm flipH="1" flipV="1">
            <a:off x="6579157" y="3519954"/>
            <a:ext cx="498668" cy="1598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CasellaDiTesto 51"/>
          <p:cNvSpPr txBox="1"/>
          <p:nvPr/>
        </p:nvSpPr>
        <p:spPr>
          <a:xfrm>
            <a:off x="5870713" y="3090554"/>
            <a:ext cx="1090586" cy="369332"/>
          </a:xfrm>
          <a:prstGeom prst="rect">
            <a:avLst/>
          </a:prstGeom>
          <a:noFill/>
          <a:ln>
            <a:solidFill>
              <a:schemeClr val="tx1"/>
            </a:solidFill>
          </a:ln>
        </p:spPr>
        <p:txBody>
          <a:bodyPr wrap="square" rtlCol="0">
            <a:spAutoFit/>
          </a:bodyPr>
          <a:lstStyle/>
          <a:p>
            <a:r>
              <a:rPr lang="it-IT" b="1" dirty="0">
                <a:solidFill>
                  <a:srgbClr val="FF0000"/>
                </a:solidFill>
              </a:rPr>
              <a:t>redditi</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01390" y="3086434"/>
            <a:ext cx="6402998" cy="1102519"/>
          </a:xfrm>
        </p:spPr>
        <p:txBody>
          <a:bodyPr>
            <a:normAutofit/>
          </a:bodyPr>
          <a:lstStyle/>
          <a:p>
            <a:r>
              <a:rPr lang="it-IT" sz="3600" b="1" dirty="0">
                <a:latin typeface="Calibri" panose="020F0502020204030204" pitchFamily="34" charset="0"/>
              </a:rPr>
              <a:t>REDDITO D’IMPRESA</a:t>
            </a:r>
          </a:p>
        </p:txBody>
      </p:sp>
    </p:spTree>
    <p:extLst>
      <p:ext uri="{BB962C8B-B14F-4D97-AF65-F5344CB8AC3E}">
        <p14:creationId xmlns:p14="http://schemas.microsoft.com/office/powerpoint/2010/main" val="20063426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01390" y="3086434"/>
            <a:ext cx="6402998" cy="1102519"/>
          </a:xfrm>
        </p:spPr>
        <p:txBody>
          <a:bodyPr>
            <a:normAutofit/>
          </a:bodyPr>
          <a:lstStyle/>
          <a:p>
            <a:r>
              <a:rPr lang="it-IT" sz="3600" b="1" dirty="0">
                <a:latin typeface="Calibri" panose="020F0502020204030204" pitchFamily="34" charset="0"/>
              </a:rPr>
              <a:t>NUOVO REGIME PERDITE</a:t>
            </a:r>
          </a:p>
        </p:txBody>
      </p:sp>
    </p:spTree>
    <p:extLst>
      <p:ext uri="{BB962C8B-B14F-4D97-AF65-F5344CB8AC3E}">
        <p14:creationId xmlns:p14="http://schemas.microsoft.com/office/powerpoint/2010/main" val="33837696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olo 1"/>
          <p:cNvSpPr>
            <a:spLocks noGrp="1"/>
          </p:cNvSpPr>
          <p:nvPr>
            <p:ph type="title"/>
          </p:nvPr>
        </p:nvSpPr>
        <p:spPr>
          <a:xfrm>
            <a:off x="0" y="1227138"/>
            <a:ext cx="9144000" cy="546100"/>
          </a:xfrm>
        </p:spPr>
        <p:txBody>
          <a:bodyPr/>
          <a:lstStyle/>
          <a:p>
            <a:pPr>
              <a:spcBef>
                <a:spcPct val="50000"/>
              </a:spcBef>
            </a:pPr>
            <a:r>
              <a:rPr lang="it-IT" altLang="it-IT" sz="3200" b="1" dirty="0">
                <a:solidFill>
                  <a:schemeClr val="tx1"/>
                </a:solidFill>
                <a:latin typeface="Calibri" panose="020F0502020204030204" pitchFamily="34" charset="0"/>
                <a:cs typeface="Arial" panose="020B0604020202020204" pitchFamily="34" charset="0"/>
              </a:rPr>
              <a:t>SINTESI DELLE NOVITÀ</a:t>
            </a:r>
          </a:p>
        </p:txBody>
      </p:sp>
      <p:graphicFrame>
        <p:nvGraphicFramePr>
          <p:cNvPr id="2" name="Tabella 1"/>
          <p:cNvGraphicFramePr>
            <a:graphicFrameLocks noGrp="1"/>
          </p:cNvGraphicFramePr>
          <p:nvPr/>
        </p:nvGraphicFramePr>
        <p:xfrm>
          <a:off x="529390" y="1926390"/>
          <a:ext cx="8248850" cy="4070641"/>
        </p:xfrm>
        <a:graphic>
          <a:graphicData uri="http://schemas.openxmlformats.org/drawingml/2006/table">
            <a:tbl>
              <a:tblPr firstRow="1" bandRow="1">
                <a:tableStyleId>{2D5ABB26-0587-4C30-8999-92F81FD0307C}</a:tableStyleId>
              </a:tblPr>
              <a:tblGrid>
                <a:gridCol w="2012158">
                  <a:extLst>
                    <a:ext uri="{9D8B030D-6E8A-4147-A177-3AD203B41FA5}">
                      <a16:colId xmlns:a16="http://schemas.microsoft.com/office/drawing/2014/main" xmlns="" val="2535361901"/>
                    </a:ext>
                  </a:extLst>
                </a:gridCol>
                <a:gridCol w="3293534">
                  <a:extLst>
                    <a:ext uri="{9D8B030D-6E8A-4147-A177-3AD203B41FA5}">
                      <a16:colId xmlns:a16="http://schemas.microsoft.com/office/drawing/2014/main" xmlns="" val="85485284"/>
                    </a:ext>
                  </a:extLst>
                </a:gridCol>
                <a:gridCol w="2943158">
                  <a:extLst>
                    <a:ext uri="{9D8B030D-6E8A-4147-A177-3AD203B41FA5}">
                      <a16:colId xmlns:a16="http://schemas.microsoft.com/office/drawing/2014/main" xmlns="" val="3907259726"/>
                    </a:ext>
                  </a:extLst>
                </a:gridCol>
              </a:tblGrid>
              <a:tr h="683230">
                <a:tc>
                  <a:txBody>
                    <a:bodyPr/>
                    <a:lstStyle/>
                    <a:p>
                      <a:pPr marL="0" algn="ctr" defTabSz="914400" rtl="0" eaLnBrk="1" latinLnBrk="0" hangingPunct="1"/>
                      <a:endParaRPr lang="it-IT" sz="1400" b="1"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it-IT" sz="1400" b="1" kern="1200" dirty="0">
                          <a:solidFill>
                            <a:schemeClr val="tx1"/>
                          </a:solidFill>
                          <a:latin typeface="Calibri" panose="020F0502020204030204" pitchFamily="34" charset="0"/>
                          <a:ea typeface="+mn-ea"/>
                          <a:cs typeface="Calibri" panose="020F0502020204030204" pitchFamily="34" charset="0"/>
                        </a:rPr>
                        <a:t>ANTE-LEGGE DI BILANCIO 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400" b="1" kern="1200" dirty="0">
                        <a:solidFill>
                          <a:schemeClr val="tx1"/>
                        </a:solidFill>
                        <a:latin typeface="Calibri" panose="020F0502020204030204" pitchFamily="34" charset="0"/>
                        <a:ea typeface="+mn-ea"/>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400" b="1" kern="1200" dirty="0">
                          <a:solidFill>
                            <a:schemeClr val="tx1"/>
                          </a:solidFill>
                          <a:latin typeface="Calibri" panose="020F0502020204030204" pitchFamily="34" charset="0"/>
                          <a:ea typeface="+mn-ea"/>
                          <a:cs typeface="Calibri" panose="020F0502020204030204" pitchFamily="34" charset="0"/>
                        </a:rPr>
                        <a:t>LEGGE DI BILANCIO 2019</a:t>
                      </a:r>
                    </a:p>
                    <a:p>
                      <a:pPr marL="0" algn="ctr" defTabSz="914400" rtl="0" eaLnBrk="1" latinLnBrk="0" hangingPunct="1"/>
                      <a:endParaRPr lang="it-IT" sz="1400" b="1"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F0"/>
                    </a:solidFill>
                  </a:tcPr>
                </a:tc>
                <a:extLst>
                  <a:ext uri="{0D108BD9-81ED-4DB2-BD59-A6C34878D82A}">
                    <a16:rowId xmlns:a16="http://schemas.microsoft.com/office/drawing/2014/main" xmlns="" val="944767848"/>
                  </a:ext>
                </a:extLst>
              </a:tr>
              <a:tr h="841002">
                <a:tc>
                  <a:txBody>
                    <a:bodyPr/>
                    <a:lstStyle/>
                    <a:p>
                      <a:pPr marL="0" algn="ctr" defTabSz="914400" rtl="0" eaLnBrk="1" latinLnBrk="0" hangingPunct="1"/>
                      <a:r>
                        <a:rPr lang="it-IT" sz="1400" b="1" kern="1200" dirty="0">
                          <a:solidFill>
                            <a:schemeClr val="tx1"/>
                          </a:solidFill>
                          <a:latin typeface="Calibri" panose="020F0502020204030204" pitchFamily="34" charset="0"/>
                          <a:ea typeface="+mn-ea"/>
                          <a:cs typeface="Calibri" panose="020F0502020204030204" pitchFamily="34" charset="0"/>
                        </a:rPr>
                        <a:t>LAVORATORI AUTONOMI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marL="0" algn="ctr" defTabSz="914400" rtl="0" eaLnBrk="1" latinLnBrk="0" hangingPunct="1"/>
                      <a:r>
                        <a:rPr lang="it-IT" sz="1400" b="1" kern="1200" dirty="0">
                          <a:solidFill>
                            <a:schemeClr val="tx1"/>
                          </a:solidFill>
                          <a:latin typeface="Calibri" panose="020F0502020204030204" pitchFamily="34" charset="0"/>
                          <a:ea typeface="+mn-ea"/>
                          <a:cs typeface="Calibri" panose="020F0502020204030204" pitchFamily="34" charset="0"/>
                        </a:rPr>
                        <a:t>COMPENSAZIONE CON ALTRI REDDITI NELLO STESSO PERIODO D’IMPOSTA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it-IT" sz="1400" b="1" kern="1200" dirty="0">
                          <a:solidFill>
                            <a:schemeClr val="tx1"/>
                          </a:solidFill>
                          <a:latin typeface="Calibri" panose="020F0502020204030204" pitchFamily="34" charset="0"/>
                          <a:ea typeface="+mn-ea"/>
                          <a:cs typeface="Calibri" panose="020F0502020204030204" pitchFamily="34" charset="0"/>
                        </a:rPr>
                        <a:t>COMPENSAZIONE CON ALTRI REDDITI NELLO STESSO PERIODO D’IMPOSTA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7712173"/>
                  </a:ext>
                </a:extLst>
              </a:tr>
              <a:tr h="6832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b="1" kern="1200" dirty="0">
                          <a:solidFill>
                            <a:schemeClr val="tx1"/>
                          </a:solidFill>
                          <a:latin typeface="Calibri" panose="020F0502020204030204" pitchFamily="34" charset="0"/>
                          <a:ea typeface="+mn-ea"/>
                          <a:cs typeface="Calibri" panose="020F0502020204030204" pitchFamily="34" charset="0"/>
                        </a:rPr>
                        <a:t>IMPRESE IN CONTABILITÀ</a:t>
                      </a:r>
                      <a:r>
                        <a:rPr lang="it-IT" sz="1400" b="1" kern="1200" baseline="0" dirty="0">
                          <a:solidFill>
                            <a:schemeClr val="tx1"/>
                          </a:solidFill>
                          <a:latin typeface="Calibri" panose="020F0502020204030204" pitchFamily="34" charset="0"/>
                          <a:ea typeface="+mn-ea"/>
                          <a:cs typeface="Calibri" panose="020F0502020204030204" pitchFamily="34" charset="0"/>
                        </a:rPr>
                        <a:t> SEMPLIFICATA</a:t>
                      </a:r>
                      <a:endParaRPr lang="it-IT" sz="1400" b="1"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lang="it-IT"/>
                    </a:p>
                  </a:txBody>
                  <a:tcPr/>
                </a:tc>
                <a:tc rowSpan="3">
                  <a:txBody>
                    <a:bodyPr/>
                    <a:lstStyle/>
                    <a:p>
                      <a:pPr marL="0" algn="ctr" defTabSz="914400" rtl="0" eaLnBrk="1" latinLnBrk="0" hangingPunct="1"/>
                      <a:r>
                        <a:rPr lang="it-IT" sz="1400" b="1" kern="1200" dirty="0">
                          <a:solidFill>
                            <a:schemeClr val="tx1"/>
                          </a:solidFill>
                          <a:latin typeface="Calibri" panose="020F0502020204030204" pitchFamily="34" charset="0"/>
                          <a:ea typeface="+mn-ea"/>
                          <a:cs typeface="Calibri" panose="020F0502020204030204" pitchFamily="34" charset="0"/>
                        </a:rPr>
                        <a:t>RIPORTO ESERCIZI SUCCESSIVI;</a:t>
                      </a:r>
                    </a:p>
                    <a:p>
                      <a:pPr marL="0" algn="ctr" defTabSz="914400" rtl="0" eaLnBrk="1" latinLnBrk="0" hangingPunct="1"/>
                      <a:r>
                        <a:rPr lang="it-IT" sz="1400" b="1" kern="1200" dirty="0">
                          <a:solidFill>
                            <a:schemeClr val="tx1"/>
                          </a:solidFill>
                          <a:latin typeface="Calibri" panose="020F0502020204030204" pitchFamily="34" charset="0"/>
                          <a:ea typeface="+mn-ea"/>
                          <a:cs typeface="Calibri" panose="020F0502020204030204" pitchFamily="34" charset="0"/>
                        </a:rPr>
                        <a:t>UTILIZZO MAX 80% REDDITO IMPONIBILE;</a:t>
                      </a:r>
                    </a:p>
                    <a:p>
                      <a:pPr marL="0" algn="ctr" defTabSz="914400" rtl="0" eaLnBrk="1" latinLnBrk="0" hangingPunct="1"/>
                      <a:r>
                        <a:rPr lang="it-IT" sz="1400" b="1" kern="1200" dirty="0">
                          <a:solidFill>
                            <a:schemeClr val="tx1"/>
                          </a:solidFill>
                          <a:latin typeface="Calibri" panose="020F0502020204030204" pitchFamily="34" charset="0"/>
                          <a:ea typeface="+mn-ea"/>
                          <a:cs typeface="Calibri" panose="020F0502020204030204" pitchFamily="34" charset="0"/>
                        </a:rPr>
                        <a:t>NO LIMITI PRIMI 3 ESERCIZI</a:t>
                      </a:r>
                    </a:p>
                    <a:p>
                      <a:pPr marL="0" algn="ctr" defTabSz="914400" rtl="0" eaLnBrk="1" latinLnBrk="0" hangingPunct="1"/>
                      <a:endParaRPr lang="it-IT" sz="1400" b="1"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25871134"/>
                  </a:ext>
                </a:extLst>
              </a:tr>
              <a:tr h="1035079">
                <a:tc>
                  <a:txBody>
                    <a:bodyPr/>
                    <a:lstStyle/>
                    <a:p>
                      <a:pPr marL="0" algn="ctr" defTabSz="914400" rtl="0" eaLnBrk="1" latinLnBrk="0" hangingPunct="1"/>
                      <a:r>
                        <a:rPr lang="it-IT" sz="1400" b="1" kern="1200" dirty="0">
                          <a:solidFill>
                            <a:schemeClr val="tx1"/>
                          </a:solidFill>
                          <a:latin typeface="Calibri" panose="020F0502020204030204" pitchFamily="34" charset="0"/>
                          <a:ea typeface="+mn-ea"/>
                          <a:cs typeface="Calibri" panose="020F0502020204030204" pitchFamily="34" charset="0"/>
                        </a:rPr>
                        <a:t>IMPRESE IN CONTABILITÀ ORDINARIA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latinLnBrk="0" hangingPunct="1"/>
                      <a:r>
                        <a:rPr lang="it-IT" sz="1400" b="1" kern="1200" dirty="0">
                          <a:solidFill>
                            <a:schemeClr val="tx1"/>
                          </a:solidFill>
                          <a:latin typeface="Calibri" panose="020F0502020204030204" pitchFamily="34" charset="0"/>
                          <a:ea typeface="+mn-ea"/>
                          <a:cs typeface="Calibri" panose="020F0502020204030204" pitchFamily="34" charset="0"/>
                        </a:rPr>
                        <a:t>COMPENSAZIONE CON ALTRI</a:t>
                      </a:r>
                      <a:r>
                        <a:rPr lang="it-IT" sz="1400" b="1" kern="1200" baseline="0" dirty="0">
                          <a:solidFill>
                            <a:schemeClr val="tx1"/>
                          </a:solidFill>
                          <a:latin typeface="Calibri" panose="020F0502020204030204" pitchFamily="34" charset="0"/>
                          <a:ea typeface="+mn-ea"/>
                          <a:cs typeface="Calibri" panose="020F0502020204030204" pitchFamily="34" charset="0"/>
                        </a:rPr>
                        <a:t> REDDITI D’IMPRESA/PARTECIPAZIONE;</a:t>
                      </a:r>
                    </a:p>
                    <a:p>
                      <a:pPr marL="0" algn="ctr" defTabSz="914400" rtl="0" eaLnBrk="1" latinLnBrk="0" hangingPunct="1"/>
                      <a:r>
                        <a:rPr lang="it-IT" sz="1400" b="1" kern="1200" baseline="0" dirty="0">
                          <a:solidFill>
                            <a:schemeClr val="tx1"/>
                          </a:solidFill>
                          <a:latin typeface="Calibri" panose="020F0502020204030204" pitchFamily="34" charset="0"/>
                          <a:ea typeface="+mn-ea"/>
                          <a:cs typeface="Calibri" panose="020F0502020204030204" pitchFamily="34" charset="0"/>
                        </a:rPr>
                        <a:t>RIPORTO ES. SUCCESSIVI, </a:t>
                      </a:r>
                    </a:p>
                    <a:p>
                      <a:pPr marL="0" algn="ctr" defTabSz="914400" rtl="0" eaLnBrk="1" latinLnBrk="0" hangingPunct="1"/>
                      <a:r>
                        <a:rPr lang="it-IT" sz="1400" b="1" kern="1200" baseline="0" dirty="0">
                          <a:solidFill>
                            <a:schemeClr val="tx1"/>
                          </a:solidFill>
                          <a:latin typeface="Calibri" panose="020F0502020204030204" pitchFamily="34" charset="0"/>
                          <a:ea typeface="+mn-ea"/>
                          <a:cs typeface="Calibri" panose="020F0502020204030204" pitchFamily="34" charset="0"/>
                        </a:rPr>
                        <a:t>NON OLTRE IL V°</a:t>
                      </a:r>
                      <a:endParaRPr lang="it-IT" sz="1400" b="1"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algn="ctr" defTabSz="914400" rtl="0" eaLnBrk="1" latinLnBrk="0" hangingPunct="1"/>
                      <a:endParaRPr lang="it-IT" sz="2000" b="1"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18991027"/>
                  </a:ext>
                </a:extLst>
              </a:tr>
              <a:tr h="683230">
                <a:tc>
                  <a:txBody>
                    <a:bodyPr/>
                    <a:lstStyle/>
                    <a:p>
                      <a:pPr marL="0" algn="ctr" defTabSz="914400" rtl="0" eaLnBrk="1" latinLnBrk="0" hangingPunct="1"/>
                      <a:r>
                        <a:rPr lang="it-IT" sz="1400" b="1" kern="1200" dirty="0">
                          <a:solidFill>
                            <a:schemeClr val="tx1"/>
                          </a:solidFill>
                          <a:latin typeface="Calibri" panose="020F0502020204030204" pitchFamily="34" charset="0"/>
                          <a:ea typeface="+mn-ea"/>
                          <a:cs typeface="Calibri" panose="020F0502020204030204" pitchFamily="34" charset="0"/>
                        </a:rPr>
                        <a:t>SOGGETTI IRES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it-IT" sz="1400" b="1" kern="1200" dirty="0">
                          <a:solidFill>
                            <a:schemeClr val="tx1"/>
                          </a:solidFill>
                          <a:latin typeface="Calibri" panose="020F0502020204030204" pitchFamily="34" charset="0"/>
                          <a:ea typeface="+mn-ea"/>
                          <a:cs typeface="Calibri" panose="020F0502020204030204" pitchFamily="34" charset="0"/>
                        </a:rPr>
                        <a:t>RIPORTO ESERCIZI SUCCESSIVI;</a:t>
                      </a:r>
                    </a:p>
                    <a:p>
                      <a:pPr algn="ctr"/>
                      <a:r>
                        <a:rPr lang="it-IT" sz="1400" b="1" kern="1200" dirty="0">
                          <a:solidFill>
                            <a:schemeClr val="tx1"/>
                          </a:solidFill>
                          <a:latin typeface="Calibri" panose="020F0502020204030204" pitchFamily="34" charset="0"/>
                          <a:ea typeface="+mn-ea"/>
                          <a:cs typeface="Calibri" panose="020F0502020204030204" pitchFamily="34" charset="0"/>
                        </a:rPr>
                        <a:t>UTILIZZO MAX 80% REDDITO;</a:t>
                      </a:r>
                    </a:p>
                    <a:p>
                      <a:pPr algn="ctr"/>
                      <a:r>
                        <a:rPr lang="it-IT" sz="1400" b="1" kern="1200" dirty="0">
                          <a:solidFill>
                            <a:schemeClr val="tx1"/>
                          </a:solidFill>
                          <a:latin typeface="Calibri" panose="020F0502020204030204" pitchFamily="34" charset="0"/>
                          <a:ea typeface="+mn-ea"/>
                          <a:cs typeface="Calibri" panose="020F0502020204030204" pitchFamily="34" charset="0"/>
                        </a:rPr>
                        <a:t>NO</a:t>
                      </a:r>
                      <a:r>
                        <a:rPr lang="it-IT" sz="1400" b="1" kern="1200" baseline="0" dirty="0">
                          <a:solidFill>
                            <a:schemeClr val="tx1"/>
                          </a:solidFill>
                          <a:latin typeface="Calibri" panose="020F0502020204030204" pitchFamily="34" charset="0"/>
                          <a:ea typeface="+mn-ea"/>
                          <a:cs typeface="Calibri" panose="020F0502020204030204" pitchFamily="34" charset="0"/>
                        </a:rPr>
                        <a:t> LIMITI PRIMI 3 ESERCIZI</a:t>
                      </a:r>
                      <a:endParaRPr lang="it-IT" sz="1400" b="1"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it-IT" sz="2000" b="1"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01897282"/>
                  </a:ext>
                </a:extLst>
              </a:tr>
            </a:tbl>
          </a:graphicData>
        </a:graphic>
      </p:graphicFrame>
    </p:spTree>
    <p:extLst>
      <p:ext uri="{BB962C8B-B14F-4D97-AF65-F5344CB8AC3E}">
        <p14:creationId xmlns:p14="http://schemas.microsoft.com/office/powerpoint/2010/main" val="21417706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2"/>
          <p:cNvSpPr/>
          <p:nvPr/>
        </p:nvSpPr>
        <p:spPr>
          <a:xfrm>
            <a:off x="755650" y="1978385"/>
            <a:ext cx="7632700" cy="1505960"/>
          </a:xfrm>
          <a:prstGeom prst="rect">
            <a:avLst/>
          </a:prstGeom>
          <a:solidFill>
            <a:schemeClr val="bg2">
              <a:lumMod val="40000"/>
              <a:lumOff val="60000"/>
            </a:schemeClr>
          </a:solidFill>
          <a:ln/>
        </p:spPr>
        <p:style>
          <a:lnRef idx="2">
            <a:schemeClr val="dk1"/>
          </a:lnRef>
          <a:fillRef idx="1">
            <a:schemeClr val="lt1"/>
          </a:fillRef>
          <a:effectRef idx="0">
            <a:schemeClr val="dk1"/>
          </a:effectRef>
          <a:fontRef idx="minor">
            <a:schemeClr val="dk1"/>
          </a:fontRef>
        </p:style>
        <p:txBody>
          <a:bodyPr anchor="ctr"/>
          <a:lstStyle/>
          <a:p>
            <a:pPr fontAlgn="base">
              <a:spcBef>
                <a:spcPct val="0"/>
              </a:spcBef>
              <a:spcAft>
                <a:spcPct val="0"/>
              </a:spcAft>
              <a:defRPr/>
            </a:pPr>
            <a:r>
              <a:rPr lang="it-IT" sz="2000" b="1" dirty="0">
                <a:solidFill>
                  <a:srgbClr val="000000"/>
                </a:solidFill>
                <a:latin typeface="Calibri" panose="020F0502020204030204" pitchFamily="34" charset="0"/>
              </a:rPr>
              <a:t>A REGIME (DAL 2021)</a:t>
            </a:r>
          </a:p>
          <a:p>
            <a:pPr fontAlgn="base">
              <a:spcBef>
                <a:spcPct val="0"/>
              </a:spcBef>
              <a:spcAft>
                <a:spcPct val="0"/>
              </a:spcAft>
              <a:defRPr/>
            </a:pPr>
            <a:r>
              <a:rPr lang="it-IT" sz="2000" b="1" dirty="0">
                <a:solidFill>
                  <a:srgbClr val="000000"/>
                </a:solidFill>
                <a:latin typeface="Calibri" panose="020F0502020204030204" pitchFamily="34" charset="0"/>
              </a:rPr>
              <a:t>IMPRESA INDIVIDUALE (CONT. SEMPL.): REDDITO € 2.000</a:t>
            </a:r>
          </a:p>
          <a:p>
            <a:pPr fontAlgn="base">
              <a:spcBef>
                <a:spcPct val="0"/>
              </a:spcBef>
              <a:spcAft>
                <a:spcPct val="0"/>
              </a:spcAft>
              <a:defRPr/>
            </a:pPr>
            <a:r>
              <a:rPr lang="it-IT" sz="2000" b="1" dirty="0">
                <a:solidFill>
                  <a:srgbClr val="000000"/>
                </a:solidFill>
                <a:latin typeface="Calibri" panose="020F0502020204030204" pitchFamily="34" charset="0"/>
              </a:rPr>
              <a:t>PARTECIPAZIONE SNC (CONT. SEMPL.): PERDITA € 2.900</a:t>
            </a:r>
          </a:p>
          <a:p>
            <a:pPr fontAlgn="base">
              <a:spcBef>
                <a:spcPct val="0"/>
              </a:spcBef>
              <a:spcAft>
                <a:spcPct val="0"/>
              </a:spcAft>
              <a:defRPr/>
            </a:pPr>
            <a:r>
              <a:rPr lang="it-IT" sz="2000" b="1" dirty="0">
                <a:solidFill>
                  <a:srgbClr val="000000"/>
                </a:solidFill>
                <a:latin typeface="Calibri" panose="020F0502020204030204" pitchFamily="34" charset="0"/>
              </a:rPr>
              <a:t>ALTRI REDDITI: € 500</a:t>
            </a:r>
          </a:p>
        </p:txBody>
      </p:sp>
      <p:sp>
        <p:nvSpPr>
          <p:cNvPr id="18" name="Rettangolo 17"/>
          <p:cNvSpPr/>
          <p:nvPr/>
        </p:nvSpPr>
        <p:spPr>
          <a:xfrm>
            <a:off x="765914" y="3921781"/>
            <a:ext cx="3546203" cy="1044855"/>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REDDITO € 2.000</a:t>
            </a:r>
          </a:p>
          <a:p>
            <a:pPr algn="ctr" fontAlgn="base">
              <a:spcBef>
                <a:spcPct val="0"/>
              </a:spcBef>
              <a:spcAft>
                <a:spcPct val="0"/>
              </a:spcAft>
              <a:defRPr/>
            </a:pPr>
            <a:r>
              <a:rPr lang="it-IT" sz="2000" b="1" dirty="0">
                <a:solidFill>
                  <a:srgbClr val="000000"/>
                </a:solidFill>
                <a:latin typeface="Calibri" panose="020F0502020204030204" pitchFamily="34" charset="0"/>
              </a:rPr>
              <a:t>REDDITO € 500</a:t>
            </a:r>
          </a:p>
          <a:p>
            <a:pPr marL="342900" indent="-342900" algn="ctr" fontAlgn="base">
              <a:spcBef>
                <a:spcPct val="0"/>
              </a:spcBef>
              <a:spcAft>
                <a:spcPct val="0"/>
              </a:spcAft>
              <a:buFontTx/>
              <a:buChar char="-"/>
              <a:defRPr/>
            </a:pPr>
            <a:r>
              <a:rPr lang="it-IT" sz="2000" b="1" dirty="0">
                <a:solidFill>
                  <a:srgbClr val="000000"/>
                </a:solidFill>
                <a:latin typeface="Calibri" panose="020F0502020204030204" pitchFamily="34" charset="0"/>
              </a:rPr>
              <a:t>PERDITA € 2.900</a:t>
            </a:r>
          </a:p>
        </p:txBody>
      </p:sp>
      <p:sp>
        <p:nvSpPr>
          <p:cNvPr id="23" name="Titolo 1"/>
          <p:cNvSpPr txBox="1">
            <a:spLocks/>
          </p:cNvSpPr>
          <p:nvPr/>
        </p:nvSpPr>
        <p:spPr bwMode="auto">
          <a:xfrm>
            <a:off x="203200" y="1227138"/>
            <a:ext cx="89408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a:latin typeface="Calibri" panose="020F0502020204030204" pitchFamily="34" charset="0"/>
              </a:rPr>
              <a:t>UN ESEMPIO</a:t>
            </a:r>
          </a:p>
        </p:txBody>
      </p:sp>
      <p:sp>
        <p:nvSpPr>
          <p:cNvPr id="25" name="Rettangolo 24"/>
          <p:cNvSpPr/>
          <p:nvPr/>
        </p:nvSpPr>
        <p:spPr>
          <a:xfrm>
            <a:off x="4831883" y="3921781"/>
            <a:ext cx="3556467" cy="1044855"/>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it-IT" sz="2000" b="1" dirty="0">
              <a:solidFill>
                <a:srgbClr val="000000"/>
              </a:solidFill>
              <a:latin typeface="Calibri" panose="020F0502020204030204" pitchFamily="34" charset="0"/>
            </a:endParaRPr>
          </a:p>
          <a:p>
            <a:pPr algn="ctr" fontAlgn="base">
              <a:spcBef>
                <a:spcPct val="0"/>
              </a:spcBef>
              <a:spcAft>
                <a:spcPct val="0"/>
              </a:spcAft>
              <a:defRPr/>
            </a:pPr>
            <a:r>
              <a:rPr lang="it-IT" sz="2000" b="1" dirty="0">
                <a:solidFill>
                  <a:srgbClr val="000000"/>
                </a:solidFill>
                <a:latin typeface="Calibri" panose="020F0502020204030204" pitchFamily="34" charset="0"/>
              </a:rPr>
              <a:t>REDDITO € 2.000</a:t>
            </a:r>
          </a:p>
          <a:p>
            <a:pPr marL="342900" indent="-342900" algn="ctr" fontAlgn="base">
              <a:spcBef>
                <a:spcPct val="0"/>
              </a:spcBef>
              <a:spcAft>
                <a:spcPct val="0"/>
              </a:spcAft>
              <a:buFontTx/>
              <a:buChar char="-"/>
              <a:defRPr/>
            </a:pPr>
            <a:r>
              <a:rPr lang="it-IT" sz="2000" b="1" dirty="0">
                <a:solidFill>
                  <a:srgbClr val="000000"/>
                </a:solidFill>
                <a:latin typeface="Calibri" panose="020F0502020204030204" pitchFamily="34" charset="0"/>
              </a:rPr>
              <a:t>PERDITA € 2.000 </a:t>
            </a:r>
          </a:p>
          <a:p>
            <a:pPr algn="ctr" fontAlgn="base">
              <a:spcBef>
                <a:spcPct val="0"/>
              </a:spcBef>
              <a:spcAft>
                <a:spcPct val="0"/>
              </a:spcAft>
              <a:defRPr/>
            </a:pPr>
            <a:r>
              <a:rPr lang="it-IT" sz="2000" b="1" dirty="0">
                <a:solidFill>
                  <a:srgbClr val="000000"/>
                </a:solidFill>
                <a:latin typeface="Calibri" panose="020F0502020204030204" pitchFamily="34" charset="0"/>
                <a:sym typeface="Wingdings" panose="05000000000000000000" pitchFamily="2" charset="2"/>
              </a:rPr>
              <a:t> RINVIO € 900</a:t>
            </a:r>
            <a:endParaRPr lang="it-IT" sz="2000" b="1" dirty="0">
              <a:solidFill>
                <a:srgbClr val="000000"/>
              </a:solidFill>
              <a:latin typeface="Calibri" panose="020F0502020204030204" pitchFamily="34" charset="0"/>
            </a:endParaRPr>
          </a:p>
          <a:p>
            <a:pPr marL="342900" indent="-342900" algn="ctr" fontAlgn="base">
              <a:spcBef>
                <a:spcPct val="0"/>
              </a:spcBef>
              <a:spcAft>
                <a:spcPct val="0"/>
              </a:spcAft>
              <a:buFontTx/>
              <a:buChar char="-"/>
              <a:defRPr/>
            </a:pPr>
            <a:endParaRPr lang="it-IT" sz="2000" b="1" dirty="0">
              <a:solidFill>
                <a:srgbClr val="000000"/>
              </a:solidFill>
              <a:latin typeface="Calibri" panose="020F0502020204030204" pitchFamily="34" charset="0"/>
            </a:endParaRPr>
          </a:p>
        </p:txBody>
      </p:sp>
      <p:sp>
        <p:nvSpPr>
          <p:cNvPr id="8" name="Rettangolo 7"/>
          <p:cNvSpPr/>
          <p:nvPr/>
        </p:nvSpPr>
        <p:spPr>
          <a:xfrm>
            <a:off x="765914" y="5060226"/>
            <a:ext cx="3546203" cy="791934"/>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b="1" dirty="0">
                <a:solidFill>
                  <a:srgbClr val="FF0000"/>
                </a:solidFill>
                <a:latin typeface="Calibri" panose="020F0502020204030204" pitchFamily="34" charset="0"/>
              </a:rPr>
              <a:t>IMPONIBILE 0</a:t>
            </a:r>
          </a:p>
          <a:p>
            <a:pPr algn="ctr" fontAlgn="base">
              <a:spcBef>
                <a:spcPct val="0"/>
              </a:spcBef>
              <a:spcAft>
                <a:spcPct val="0"/>
              </a:spcAft>
              <a:defRPr/>
            </a:pPr>
            <a:r>
              <a:rPr lang="it-IT" sz="2000" b="1" dirty="0">
                <a:solidFill>
                  <a:srgbClr val="000000"/>
                </a:solidFill>
                <a:latin typeface="Calibri" panose="020F0502020204030204" pitchFamily="34" charset="0"/>
              </a:rPr>
              <a:t>€ 400 NON UTILIZZABILI</a:t>
            </a:r>
          </a:p>
        </p:txBody>
      </p:sp>
      <p:sp>
        <p:nvSpPr>
          <p:cNvPr id="2" name="Rettangolo 1"/>
          <p:cNvSpPr/>
          <p:nvPr/>
        </p:nvSpPr>
        <p:spPr>
          <a:xfrm>
            <a:off x="755651" y="3577935"/>
            <a:ext cx="3556466" cy="369332"/>
          </a:xfrm>
          <a:prstGeom prst="rect">
            <a:avLst/>
          </a:prstGeom>
        </p:spPr>
        <p:txBody>
          <a:bodyPr wrap="square">
            <a:spAutoFit/>
          </a:bodyPr>
          <a:lstStyle/>
          <a:p>
            <a:pPr algn="ctr"/>
            <a:r>
              <a:rPr lang="it-IT" b="1" dirty="0">
                <a:solidFill>
                  <a:srgbClr val="000000"/>
                </a:solidFill>
                <a:latin typeface="Calibri" panose="020F0502020204030204" pitchFamily="34" charset="0"/>
              </a:rPr>
              <a:t>PRIMA</a:t>
            </a:r>
            <a:endParaRPr lang="it-IT" dirty="0"/>
          </a:p>
        </p:txBody>
      </p:sp>
      <p:sp>
        <p:nvSpPr>
          <p:cNvPr id="10" name="Rettangolo 9"/>
          <p:cNvSpPr/>
          <p:nvPr/>
        </p:nvSpPr>
        <p:spPr>
          <a:xfrm>
            <a:off x="4831883" y="3584897"/>
            <a:ext cx="3556467" cy="369332"/>
          </a:xfrm>
          <a:prstGeom prst="rect">
            <a:avLst/>
          </a:prstGeom>
        </p:spPr>
        <p:txBody>
          <a:bodyPr wrap="square">
            <a:spAutoFit/>
          </a:bodyPr>
          <a:lstStyle/>
          <a:p>
            <a:pPr algn="ctr"/>
            <a:r>
              <a:rPr lang="it-IT" b="1" dirty="0">
                <a:solidFill>
                  <a:srgbClr val="000000"/>
                </a:solidFill>
                <a:latin typeface="Calibri" panose="020F0502020204030204" pitchFamily="34" charset="0"/>
              </a:rPr>
              <a:t>A REGIME</a:t>
            </a:r>
            <a:endParaRPr lang="it-IT" dirty="0"/>
          </a:p>
        </p:txBody>
      </p:sp>
      <p:sp>
        <p:nvSpPr>
          <p:cNvPr id="11" name="Rettangolo 10"/>
          <p:cNvSpPr/>
          <p:nvPr/>
        </p:nvSpPr>
        <p:spPr>
          <a:xfrm>
            <a:off x="4831883" y="5060227"/>
            <a:ext cx="3556467" cy="791934"/>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it-IT" sz="2000" b="1" dirty="0">
              <a:solidFill>
                <a:srgbClr val="000000"/>
              </a:solidFill>
              <a:latin typeface="Calibri" panose="020F0502020204030204" pitchFamily="34" charset="0"/>
            </a:endParaRPr>
          </a:p>
          <a:p>
            <a:pPr algn="ctr" fontAlgn="base">
              <a:spcBef>
                <a:spcPct val="0"/>
              </a:spcBef>
              <a:spcAft>
                <a:spcPct val="0"/>
              </a:spcAft>
              <a:defRPr/>
            </a:pPr>
            <a:r>
              <a:rPr lang="it-IT" sz="2000" b="1" dirty="0">
                <a:solidFill>
                  <a:srgbClr val="FF0000"/>
                </a:solidFill>
                <a:latin typeface="Calibri" panose="020F0502020204030204" pitchFamily="34" charset="0"/>
                <a:sym typeface="Wingdings" panose="05000000000000000000" pitchFamily="2" charset="2"/>
              </a:rPr>
              <a:t>IMPONIBILE € 500</a:t>
            </a:r>
          </a:p>
          <a:p>
            <a:pPr algn="ctr" fontAlgn="base">
              <a:spcBef>
                <a:spcPct val="0"/>
              </a:spcBef>
              <a:spcAft>
                <a:spcPct val="0"/>
              </a:spcAft>
              <a:defRPr/>
            </a:pPr>
            <a:r>
              <a:rPr lang="it-IT" sz="2000" b="1" dirty="0">
                <a:solidFill>
                  <a:srgbClr val="000000"/>
                </a:solidFill>
                <a:latin typeface="Calibri" panose="020F0502020204030204" pitchFamily="34" charset="0"/>
                <a:sym typeface="Wingdings" panose="05000000000000000000" pitchFamily="2" charset="2"/>
              </a:rPr>
              <a:t> RINVIO € 900</a:t>
            </a:r>
            <a:endParaRPr lang="it-IT" sz="2000" b="1" dirty="0">
              <a:solidFill>
                <a:srgbClr val="000000"/>
              </a:solidFill>
              <a:latin typeface="Calibri" panose="020F0502020204030204" pitchFamily="34" charset="0"/>
            </a:endParaRPr>
          </a:p>
          <a:p>
            <a:pPr marL="342900" indent="-342900" algn="ctr" fontAlgn="base">
              <a:spcBef>
                <a:spcPct val="0"/>
              </a:spcBef>
              <a:spcAft>
                <a:spcPct val="0"/>
              </a:spcAft>
              <a:buFontTx/>
              <a:buChar char="-"/>
              <a:defRPr/>
            </a:pPr>
            <a:endParaRPr lang="it-IT" sz="2000"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39988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25" grpId="0" animBg="1"/>
      <p:bldP spid="8" grpId="0" animBg="1"/>
      <p:bldP spid="2" grpId="0"/>
      <p:bldP spid="10" grpId="0"/>
      <p:bldP spid="1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2"/>
          <p:cNvSpPr/>
          <p:nvPr/>
        </p:nvSpPr>
        <p:spPr>
          <a:xfrm>
            <a:off x="755650" y="1939884"/>
            <a:ext cx="7632700" cy="1505960"/>
          </a:xfrm>
          <a:prstGeom prst="rect">
            <a:avLst/>
          </a:prstGeom>
          <a:solidFill>
            <a:schemeClr val="bg2">
              <a:lumMod val="40000"/>
              <a:lumOff val="60000"/>
            </a:schemeClr>
          </a:solidFill>
          <a:ln/>
        </p:spPr>
        <p:style>
          <a:lnRef idx="2">
            <a:schemeClr val="dk1"/>
          </a:lnRef>
          <a:fillRef idx="1">
            <a:schemeClr val="lt1"/>
          </a:fillRef>
          <a:effectRef idx="0">
            <a:schemeClr val="dk1"/>
          </a:effectRef>
          <a:fontRef idx="minor">
            <a:schemeClr val="dk1"/>
          </a:fontRef>
        </p:style>
        <p:txBody>
          <a:bodyPr anchor="ctr"/>
          <a:lstStyle/>
          <a:p>
            <a:pPr fontAlgn="base">
              <a:spcBef>
                <a:spcPct val="0"/>
              </a:spcBef>
              <a:spcAft>
                <a:spcPct val="0"/>
              </a:spcAft>
              <a:defRPr/>
            </a:pPr>
            <a:r>
              <a:rPr lang="it-IT" sz="2000" b="1" dirty="0">
                <a:solidFill>
                  <a:srgbClr val="000000"/>
                </a:solidFill>
                <a:latin typeface="Calibri" panose="020F0502020204030204" pitchFamily="34" charset="0"/>
              </a:rPr>
              <a:t>ANNO SUCCESSIVO</a:t>
            </a:r>
          </a:p>
          <a:p>
            <a:pPr fontAlgn="base">
              <a:spcBef>
                <a:spcPct val="0"/>
              </a:spcBef>
              <a:spcAft>
                <a:spcPct val="0"/>
              </a:spcAft>
              <a:defRPr/>
            </a:pPr>
            <a:r>
              <a:rPr lang="it-IT" sz="2000" b="1" dirty="0">
                <a:solidFill>
                  <a:srgbClr val="000000"/>
                </a:solidFill>
                <a:latin typeface="Calibri" panose="020F0502020204030204" pitchFamily="34" charset="0"/>
              </a:rPr>
              <a:t>IMPRESA INDIVIDUALE (CONT. SEMPL.): REDDITO € 600</a:t>
            </a:r>
          </a:p>
          <a:p>
            <a:pPr fontAlgn="base">
              <a:spcBef>
                <a:spcPct val="0"/>
              </a:spcBef>
              <a:spcAft>
                <a:spcPct val="0"/>
              </a:spcAft>
              <a:defRPr/>
            </a:pPr>
            <a:r>
              <a:rPr lang="it-IT" sz="2000" b="1" dirty="0">
                <a:solidFill>
                  <a:srgbClr val="000000"/>
                </a:solidFill>
                <a:latin typeface="Calibri" panose="020F0502020204030204" pitchFamily="34" charset="0"/>
              </a:rPr>
              <a:t>PARTECIPAZIONE SNC (CONT. SEMPL.): UTILE € 400</a:t>
            </a:r>
          </a:p>
          <a:p>
            <a:pPr fontAlgn="base">
              <a:spcBef>
                <a:spcPct val="0"/>
              </a:spcBef>
              <a:spcAft>
                <a:spcPct val="0"/>
              </a:spcAft>
              <a:defRPr/>
            </a:pPr>
            <a:r>
              <a:rPr lang="it-IT" sz="2000" b="1" dirty="0">
                <a:solidFill>
                  <a:srgbClr val="000000"/>
                </a:solidFill>
                <a:latin typeface="Calibri" panose="020F0502020204030204" pitchFamily="34" charset="0"/>
              </a:rPr>
              <a:t>ALTRI REDDITI: € 500</a:t>
            </a:r>
          </a:p>
        </p:txBody>
      </p:sp>
      <p:sp>
        <p:nvSpPr>
          <p:cNvPr id="23" name="Titolo 1"/>
          <p:cNvSpPr txBox="1">
            <a:spLocks/>
          </p:cNvSpPr>
          <p:nvPr/>
        </p:nvSpPr>
        <p:spPr bwMode="auto">
          <a:xfrm>
            <a:off x="203200" y="1227138"/>
            <a:ext cx="89408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a:latin typeface="Calibri" panose="020F0502020204030204" pitchFamily="34" charset="0"/>
              </a:rPr>
              <a:t>UN ESEMPIO. ESERCIZIO SUCCESSIVO</a:t>
            </a:r>
          </a:p>
        </p:txBody>
      </p:sp>
      <p:sp>
        <p:nvSpPr>
          <p:cNvPr id="25" name="Rettangolo 24"/>
          <p:cNvSpPr/>
          <p:nvPr/>
        </p:nvSpPr>
        <p:spPr>
          <a:xfrm>
            <a:off x="755650" y="3575272"/>
            <a:ext cx="7632700" cy="1174283"/>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it-IT" sz="2000" b="1" dirty="0">
              <a:solidFill>
                <a:srgbClr val="000000"/>
              </a:solidFill>
              <a:latin typeface="Calibri" panose="020F0502020204030204" pitchFamily="34" charset="0"/>
            </a:endParaRPr>
          </a:p>
          <a:p>
            <a:pPr algn="ctr" fontAlgn="base">
              <a:spcBef>
                <a:spcPct val="0"/>
              </a:spcBef>
              <a:spcAft>
                <a:spcPct val="0"/>
              </a:spcAft>
              <a:defRPr/>
            </a:pPr>
            <a:r>
              <a:rPr lang="it-IT" sz="2000" b="1" dirty="0">
                <a:solidFill>
                  <a:srgbClr val="000000"/>
                </a:solidFill>
                <a:latin typeface="Calibri" panose="020F0502020204030204" pitchFamily="34" charset="0"/>
              </a:rPr>
              <a:t>LIMITE PERDITA PRECEDENTE UTILIZZABILE </a:t>
            </a:r>
            <a:r>
              <a:rPr lang="it-IT" sz="2000" b="1" dirty="0">
                <a:solidFill>
                  <a:srgbClr val="000000"/>
                </a:solidFill>
                <a:latin typeface="Calibri" panose="020F0502020204030204" pitchFamily="34" charset="0"/>
                <a:sym typeface="Wingdings" panose="05000000000000000000" pitchFamily="2" charset="2"/>
              </a:rPr>
              <a:t> </a:t>
            </a:r>
            <a:r>
              <a:rPr lang="it-IT" sz="2000" b="1" dirty="0">
                <a:solidFill>
                  <a:srgbClr val="000000"/>
                </a:solidFill>
                <a:latin typeface="Calibri" panose="020F0502020204030204" pitchFamily="34" charset="0"/>
              </a:rPr>
              <a:t>(1.000 x 80% = 800)</a:t>
            </a:r>
          </a:p>
          <a:p>
            <a:pPr algn="ctr" fontAlgn="base">
              <a:spcBef>
                <a:spcPct val="0"/>
              </a:spcBef>
              <a:spcAft>
                <a:spcPct val="0"/>
              </a:spcAft>
              <a:defRPr/>
            </a:pPr>
            <a:r>
              <a:rPr lang="it-IT" sz="1600" i="1" dirty="0">
                <a:solidFill>
                  <a:srgbClr val="000000"/>
                </a:solidFill>
                <a:latin typeface="Calibri" panose="020F0502020204030204" pitchFamily="34" charset="0"/>
              </a:rPr>
              <a:t>salvo applicazione disciplina transitoria</a:t>
            </a:r>
          </a:p>
          <a:p>
            <a:pPr algn="ctr" fontAlgn="base">
              <a:spcBef>
                <a:spcPct val="0"/>
              </a:spcBef>
              <a:spcAft>
                <a:spcPct val="0"/>
              </a:spcAft>
              <a:defRPr/>
            </a:pPr>
            <a:r>
              <a:rPr lang="it-IT" sz="2000" b="1" dirty="0">
                <a:solidFill>
                  <a:srgbClr val="000000"/>
                </a:solidFill>
                <a:latin typeface="Calibri" panose="020F0502020204030204" pitchFamily="34" charset="0"/>
              </a:rPr>
              <a:t>PERDITA 800 € UTILIZZABILE </a:t>
            </a:r>
          </a:p>
          <a:p>
            <a:pPr algn="ctr" fontAlgn="base">
              <a:spcBef>
                <a:spcPct val="0"/>
              </a:spcBef>
              <a:spcAft>
                <a:spcPct val="0"/>
              </a:spcAft>
              <a:defRPr/>
            </a:pPr>
            <a:r>
              <a:rPr lang="it-IT" sz="2000" b="1" dirty="0">
                <a:solidFill>
                  <a:srgbClr val="000000"/>
                </a:solidFill>
                <a:latin typeface="Calibri" panose="020F0502020204030204" pitchFamily="34" charset="0"/>
              </a:rPr>
              <a:t>PERDITA 100 € RINVIO </a:t>
            </a:r>
          </a:p>
          <a:p>
            <a:pPr marL="342900" indent="-342900" algn="ctr" fontAlgn="base">
              <a:spcBef>
                <a:spcPct val="0"/>
              </a:spcBef>
              <a:spcAft>
                <a:spcPct val="0"/>
              </a:spcAft>
              <a:buFontTx/>
              <a:buChar char="-"/>
              <a:defRPr/>
            </a:pPr>
            <a:endParaRPr lang="it-IT" sz="2000" b="1" dirty="0">
              <a:solidFill>
                <a:srgbClr val="000000"/>
              </a:solidFill>
              <a:latin typeface="Calibri" panose="020F0502020204030204" pitchFamily="34" charset="0"/>
            </a:endParaRPr>
          </a:p>
        </p:txBody>
      </p:sp>
      <p:sp>
        <p:nvSpPr>
          <p:cNvPr id="12" name="Rettangolo 11"/>
          <p:cNvSpPr/>
          <p:nvPr/>
        </p:nvSpPr>
        <p:spPr>
          <a:xfrm>
            <a:off x="755650" y="4878983"/>
            <a:ext cx="7632700" cy="1198859"/>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defRPr/>
            </a:pPr>
            <a:r>
              <a:rPr lang="it-IT" sz="2000" i="1" dirty="0">
                <a:solidFill>
                  <a:srgbClr val="000000"/>
                </a:solidFill>
                <a:latin typeface="Calibri" panose="020F0502020204030204" pitchFamily="34" charset="0"/>
              </a:rPr>
              <a:t>«non è possibile eseguire una parziale riduzione del reddito di impresa/reddito di partecipazione, rinviando ai periodi d’imposta successivi la parte di perdite utilizzabile e non utilizzata» </a:t>
            </a:r>
          </a:p>
          <a:p>
            <a:pPr lvl="0" algn="ctr" fontAlgn="base">
              <a:spcBef>
                <a:spcPct val="0"/>
              </a:spcBef>
              <a:spcAft>
                <a:spcPct val="0"/>
              </a:spcAft>
              <a:defRPr/>
            </a:pPr>
            <a:r>
              <a:rPr lang="it-IT" sz="2000" b="1" dirty="0">
                <a:solidFill>
                  <a:srgbClr val="000000"/>
                </a:solidFill>
                <a:latin typeface="Calibri" panose="020F0502020204030204" pitchFamily="34" charset="0"/>
              </a:rPr>
              <a:t>(Circolare </a:t>
            </a:r>
            <a:r>
              <a:rPr lang="it-IT" sz="2000" b="1" dirty="0" err="1">
                <a:solidFill>
                  <a:srgbClr val="000000"/>
                </a:solidFill>
                <a:latin typeface="Calibri" panose="020F0502020204030204" pitchFamily="34" charset="0"/>
              </a:rPr>
              <a:t>AdE</a:t>
            </a:r>
            <a:r>
              <a:rPr lang="it-IT" sz="2000" b="1" dirty="0">
                <a:solidFill>
                  <a:srgbClr val="000000"/>
                </a:solidFill>
                <a:latin typeface="Calibri" panose="020F0502020204030204" pitchFamily="34" charset="0"/>
              </a:rPr>
              <a:t> 8/E/2019)</a:t>
            </a:r>
            <a:endParaRPr kumimoji="0" lang="it-IT" sz="2000" b="1" u="none" strike="noStrike" kern="1200" cap="none" spc="0" normalizeH="0" baseline="0" noProof="0" dirty="0">
              <a:ln>
                <a:noFill/>
              </a:ln>
              <a:solidFill>
                <a:srgbClr val="000000"/>
              </a:solidFill>
              <a:effectLst/>
              <a:uLnTx/>
              <a:uFillTx/>
              <a:latin typeface="Calibri" panose="020F0502020204030204" pitchFamily="34" charset="0"/>
            </a:endParaRPr>
          </a:p>
        </p:txBody>
      </p:sp>
    </p:spTree>
    <p:extLst>
      <p:ext uri="{BB962C8B-B14F-4D97-AF65-F5344CB8AC3E}">
        <p14:creationId xmlns:p14="http://schemas.microsoft.com/office/powerpoint/2010/main" val="345668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5" grpId="0" animBg="1"/>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olo 1"/>
          <p:cNvSpPr>
            <a:spLocks noGrp="1"/>
          </p:cNvSpPr>
          <p:nvPr>
            <p:ph type="title"/>
          </p:nvPr>
        </p:nvSpPr>
        <p:spPr>
          <a:xfrm>
            <a:off x="0" y="1227138"/>
            <a:ext cx="9144000" cy="546100"/>
          </a:xfrm>
        </p:spPr>
        <p:txBody>
          <a:bodyPr/>
          <a:lstStyle/>
          <a:p>
            <a:pPr>
              <a:spcBef>
                <a:spcPct val="50000"/>
              </a:spcBef>
            </a:pPr>
            <a:r>
              <a:rPr lang="it-IT" altLang="it-IT" sz="3200" b="1" dirty="0">
                <a:solidFill>
                  <a:schemeClr val="tx1"/>
                </a:solidFill>
                <a:latin typeface="Calibri" panose="020F0502020204030204" pitchFamily="34" charset="0"/>
                <a:cs typeface="Arial" panose="020B0604020202020204" pitchFamily="34" charset="0"/>
              </a:rPr>
              <a:t>IMPRESE MINORI. DISCIPLINA TRANSITORIA</a:t>
            </a:r>
          </a:p>
        </p:txBody>
      </p:sp>
      <p:graphicFrame>
        <p:nvGraphicFramePr>
          <p:cNvPr id="2" name="Tabella 1"/>
          <p:cNvGraphicFramePr>
            <a:graphicFrameLocks noGrp="1"/>
          </p:cNvGraphicFramePr>
          <p:nvPr/>
        </p:nvGraphicFramePr>
        <p:xfrm>
          <a:off x="606392" y="1964889"/>
          <a:ext cx="7931216" cy="3988478"/>
        </p:xfrm>
        <a:graphic>
          <a:graphicData uri="http://schemas.openxmlformats.org/drawingml/2006/table">
            <a:tbl>
              <a:tblPr firstRow="1" bandRow="1">
                <a:tableStyleId>{2D5ABB26-0587-4C30-8999-92F81FD0307C}</a:tableStyleId>
              </a:tblPr>
              <a:tblGrid>
                <a:gridCol w="2204185">
                  <a:extLst>
                    <a:ext uri="{9D8B030D-6E8A-4147-A177-3AD203B41FA5}">
                      <a16:colId xmlns:a16="http://schemas.microsoft.com/office/drawing/2014/main" xmlns="" val="2535361901"/>
                    </a:ext>
                  </a:extLst>
                </a:gridCol>
                <a:gridCol w="5727031">
                  <a:extLst>
                    <a:ext uri="{9D8B030D-6E8A-4147-A177-3AD203B41FA5}">
                      <a16:colId xmlns:a16="http://schemas.microsoft.com/office/drawing/2014/main" xmlns="" val="85485284"/>
                    </a:ext>
                  </a:extLst>
                </a:gridCol>
              </a:tblGrid>
              <a:tr h="726715">
                <a:tc rowSpan="3">
                  <a:txBody>
                    <a:bodyPr/>
                    <a:lstStyle/>
                    <a:p>
                      <a:pPr marL="0" algn="ctr" defTabSz="914400" rtl="0" eaLnBrk="1" latinLnBrk="0" hangingPunct="1"/>
                      <a:r>
                        <a:rPr lang="it-IT" sz="2000" b="1" kern="1200" dirty="0">
                          <a:solidFill>
                            <a:schemeClr val="tx1"/>
                          </a:solidFill>
                          <a:latin typeface="Calibri" panose="020F0502020204030204" pitchFamily="34" charset="0"/>
                          <a:ea typeface="+mn-ea"/>
                          <a:cs typeface="Calibri" panose="020F0502020204030204" pitchFamily="34" charset="0"/>
                        </a:rPr>
                        <a:t>PERDITE 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latinLnBrk="0" hangingPunct="1"/>
                      <a:r>
                        <a:rPr lang="it-IT" sz="2000" b="1" kern="1200" dirty="0">
                          <a:solidFill>
                            <a:schemeClr val="tx1"/>
                          </a:solidFill>
                          <a:latin typeface="Calibri" panose="020F0502020204030204" pitchFamily="34" charset="0"/>
                          <a:ea typeface="+mn-ea"/>
                          <a:cs typeface="Calibri" panose="020F0502020204030204" pitchFamily="34" charset="0"/>
                        </a:rPr>
                        <a:t>COMPENSAZIONE</a:t>
                      </a:r>
                      <a:r>
                        <a:rPr lang="it-IT" sz="2000" b="1" kern="1200" baseline="0" dirty="0">
                          <a:solidFill>
                            <a:schemeClr val="tx1"/>
                          </a:solidFill>
                          <a:latin typeface="Calibri" panose="020F0502020204030204" pitchFamily="34" charset="0"/>
                          <a:ea typeface="+mn-ea"/>
                          <a:cs typeface="Calibri" panose="020F0502020204030204" pitchFamily="34" charset="0"/>
                        </a:rPr>
                        <a:t> 2018 E 2019 </a:t>
                      </a:r>
                      <a:r>
                        <a:rPr lang="it-IT" sz="2000" b="1" kern="1200" baseline="0" dirty="0">
                          <a:solidFill>
                            <a:schemeClr val="tx1"/>
                          </a:solidFill>
                          <a:latin typeface="Calibri" panose="020F0502020204030204" pitchFamily="34" charset="0"/>
                          <a:ea typeface="+mn-ea"/>
                          <a:cs typeface="Calibri" panose="020F0502020204030204" pitchFamily="34" charset="0"/>
                          <a:sym typeface="Wingdings" panose="05000000000000000000" pitchFamily="2" charset="2"/>
                        </a:rPr>
                        <a:t> MAX 40% REDDITI</a:t>
                      </a:r>
                      <a:endParaRPr lang="it-IT" sz="2000" b="1"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18991027"/>
                  </a:ext>
                </a:extLst>
              </a:tr>
              <a:tr h="726715">
                <a:tc vMerge="1">
                  <a:txBody>
                    <a:bodyPr/>
                    <a:lstStyle/>
                    <a:p>
                      <a:endParaRPr lang="it-IT"/>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000" b="1" kern="1200" dirty="0">
                          <a:solidFill>
                            <a:schemeClr val="tx1"/>
                          </a:solidFill>
                          <a:latin typeface="Calibri" panose="020F0502020204030204" pitchFamily="34" charset="0"/>
                          <a:ea typeface="+mn-ea"/>
                          <a:cs typeface="Calibri" panose="020F0502020204030204" pitchFamily="34" charset="0"/>
                        </a:rPr>
                        <a:t>COMPENSAZIONE</a:t>
                      </a:r>
                      <a:r>
                        <a:rPr lang="it-IT" sz="2000" b="1" kern="1200" baseline="0" dirty="0">
                          <a:solidFill>
                            <a:schemeClr val="tx1"/>
                          </a:solidFill>
                          <a:latin typeface="Calibri" panose="020F0502020204030204" pitchFamily="34" charset="0"/>
                          <a:ea typeface="+mn-ea"/>
                          <a:cs typeface="Calibri" panose="020F0502020204030204" pitchFamily="34" charset="0"/>
                        </a:rPr>
                        <a:t> 2020 </a:t>
                      </a:r>
                      <a:r>
                        <a:rPr lang="it-IT" sz="2000" b="1" kern="1200" baseline="0" dirty="0">
                          <a:solidFill>
                            <a:schemeClr val="tx1"/>
                          </a:solidFill>
                          <a:latin typeface="Calibri" panose="020F0502020204030204" pitchFamily="34" charset="0"/>
                          <a:ea typeface="+mn-ea"/>
                          <a:cs typeface="Calibri" panose="020F0502020204030204" pitchFamily="34" charset="0"/>
                          <a:sym typeface="Wingdings" panose="05000000000000000000" pitchFamily="2" charset="2"/>
                        </a:rPr>
                        <a:t> MAX 60% REDDITI</a:t>
                      </a:r>
                      <a:endParaRPr lang="it-IT" sz="2000" b="1"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34949371"/>
                  </a:ext>
                </a:extLst>
              </a:tr>
              <a:tr h="633762">
                <a:tc vMerge="1">
                  <a:txBody>
                    <a:bodyPr/>
                    <a:lstStyle/>
                    <a:p>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000" b="1" kern="1200" baseline="0" dirty="0">
                          <a:solidFill>
                            <a:schemeClr val="tx1"/>
                          </a:solidFill>
                          <a:latin typeface="Calibri" panose="020F0502020204030204" pitchFamily="34" charset="0"/>
                          <a:ea typeface="+mn-ea"/>
                          <a:cs typeface="Calibri" panose="020F0502020204030204" pitchFamily="34" charset="0"/>
                        </a:rPr>
                        <a:t>ANNI SUCCESSIVI </a:t>
                      </a:r>
                      <a:r>
                        <a:rPr lang="it-IT" sz="2000" b="1" kern="1200" baseline="0" dirty="0">
                          <a:solidFill>
                            <a:schemeClr val="tx1"/>
                          </a:solidFill>
                          <a:latin typeface="Calibri" panose="020F0502020204030204" pitchFamily="34" charset="0"/>
                          <a:ea typeface="+mn-ea"/>
                          <a:cs typeface="Calibri" panose="020F0502020204030204" pitchFamily="34" charset="0"/>
                          <a:sym typeface="Wingdings" panose="05000000000000000000" pitchFamily="2" charset="2"/>
                        </a:rPr>
                        <a:t> MAX 80% REDDITI</a:t>
                      </a:r>
                      <a:endParaRPr lang="it-IT" sz="2000" b="1"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01897282"/>
                  </a:ext>
                </a:extLst>
              </a:tr>
              <a:tr h="633762">
                <a:tc rowSpan="2">
                  <a:txBody>
                    <a:bodyPr/>
                    <a:lstStyle/>
                    <a:p>
                      <a:pPr marL="0" algn="ctr" defTabSz="914400" rtl="0" eaLnBrk="1" latinLnBrk="0" hangingPunct="1"/>
                      <a:r>
                        <a:rPr lang="it-IT" sz="2000" b="1" kern="1200" dirty="0">
                          <a:solidFill>
                            <a:schemeClr val="tx1"/>
                          </a:solidFill>
                          <a:latin typeface="Calibri" panose="020F0502020204030204" pitchFamily="34" charset="0"/>
                          <a:ea typeface="+mn-ea"/>
                          <a:cs typeface="Calibri" panose="020F0502020204030204" pitchFamily="34" charset="0"/>
                        </a:rPr>
                        <a:t>PERDITE 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latinLnBrk="0" hangingPunct="1"/>
                      <a:r>
                        <a:rPr lang="it-IT" sz="2000" b="1" kern="1200" dirty="0">
                          <a:solidFill>
                            <a:schemeClr val="tx1"/>
                          </a:solidFill>
                          <a:latin typeface="Calibri" panose="020F0502020204030204" pitchFamily="34" charset="0"/>
                          <a:ea typeface="+mn-ea"/>
                          <a:cs typeface="Calibri" panose="020F0502020204030204" pitchFamily="34" charset="0"/>
                        </a:rPr>
                        <a:t>COMPENSAZIONE</a:t>
                      </a:r>
                      <a:r>
                        <a:rPr lang="it-IT" sz="2000" b="1" kern="1200" baseline="0" dirty="0">
                          <a:solidFill>
                            <a:schemeClr val="tx1"/>
                          </a:solidFill>
                          <a:latin typeface="Calibri" panose="020F0502020204030204" pitchFamily="34" charset="0"/>
                          <a:ea typeface="+mn-ea"/>
                          <a:cs typeface="Calibri" panose="020F0502020204030204" pitchFamily="34" charset="0"/>
                        </a:rPr>
                        <a:t> 2019 </a:t>
                      </a:r>
                      <a:r>
                        <a:rPr lang="it-IT" sz="2000" b="1" kern="1200" baseline="0" dirty="0">
                          <a:solidFill>
                            <a:schemeClr val="tx1"/>
                          </a:solidFill>
                          <a:latin typeface="Calibri" panose="020F0502020204030204" pitchFamily="34" charset="0"/>
                          <a:ea typeface="+mn-ea"/>
                          <a:cs typeface="Calibri" panose="020F0502020204030204" pitchFamily="34" charset="0"/>
                          <a:sym typeface="Wingdings" panose="05000000000000000000" pitchFamily="2" charset="2"/>
                        </a:rPr>
                        <a:t> MAX 40% REDDITI</a:t>
                      </a:r>
                      <a:endParaRPr lang="it-IT" sz="2000" b="1"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82338883"/>
                  </a:ext>
                </a:extLst>
              </a:tr>
              <a:tr h="633762">
                <a:tc vMerge="1">
                  <a:txBody>
                    <a:bodyPr/>
                    <a:lstStyle/>
                    <a:p>
                      <a:pPr marL="0" algn="ctr" defTabSz="914400" rtl="0" eaLnBrk="1" latinLnBrk="0" hangingPunct="1"/>
                      <a:endParaRPr lang="it-IT" sz="2000" b="1"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000" b="1" kern="1200" dirty="0">
                          <a:solidFill>
                            <a:schemeClr val="tx1"/>
                          </a:solidFill>
                          <a:latin typeface="Calibri" panose="020F0502020204030204" pitchFamily="34" charset="0"/>
                          <a:ea typeface="+mn-ea"/>
                          <a:cs typeface="Calibri" panose="020F0502020204030204" pitchFamily="34" charset="0"/>
                        </a:rPr>
                        <a:t>COMPENSAZIONE</a:t>
                      </a:r>
                      <a:r>
                        <a:rPr lang="it-IT" sz="2000" b="1" kern="1200" baseline="0" dirty="0">
                          <a:solidFill>
                            <a:schemeClr val="tx1"/>
                          </a:solidFill>
                          <a:latin typeface="Calibri" panose="020F0502020204030204" pitchFamily="34" charset="0"/>
                          <a:ea typeface="+mn-ea"/>
                          <a:cs typeface="Calibri" panose="020F0502020204030204" pitchFamily="34" charset="0"/>
                        </a:rPr>
                        <a:t> 2020 </a:t>
                      </a:r>
                      <a:r>
                        <a:rPr lang="it-IT" sz="2000" b="1" kern="1200" baseline="0" dirty="0">
                          <a:solidFill>
                            <a:schemeClr val="tx1"/>
                          </a:solidFill>
                          <a:latin typeface="Calibri" panose="020F0502020204030204" pitchFamily="34" charset="0"/>
                          <a:ea typeface="+mn-ea"/>
                          <a:cs typeface="Calibri" panose="020F0502020204030204" pitchFamily="34" charset="0"/>
                          <a:sym typeface="Wingdings" panose="05000000000000000000" pitchFamily="2" charset="2"/>
                        </a:rPr>
                        <a:t> MAX 60% REDDITI</a:t>
                      </a:r>
                      <a:endParaRPr lang="it-IT" sz="2000" b="1"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79424412"/>
                  </a:ext>
                </a:extLst>
              </a:tr>
              <a:tr h="633762">
                <a:tc>
                  <a:txBody>
                    <a:bodyPr/>
                    <a:lstStyle/>
                    <a:p>
                      <a:pPr marL="0" algn="ctr" defTabSz="914400" rtl="0" eaLnBrk="1" latinLnBrk="0" hangingPunct="1"/>
                      <a:r>
                        <a:rPr lang="it-IT" sz="2000" b="1" kern="1200" dirty="0">
                          <a:solidFill>
                            <a:schemeClr val="tx1"/>
                          </a:solidFill>
                          <a:latin typeface="Calibri" panose="020F0502020204030204" pitchFamily="34" charset="0"/>
                          <a:ea typeface="+mn-ea"/>
                          <a:cs typeface="Calibri" panose="020F0502020204030204" pitchFamily="34" charset="0"/>
                        </a:rPr>
                        <a:t>PERDITE 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000" b="1" kern="1200" dirty="0">
                          <a:solidFill>
                            <a:schemeClr val="tx1"/>
                          </a:solidFill>
                          <a:latin typeface="Calibri" panose="020F0502020204030204" pitchFamily="34" charset="0"/>
                          <a:ea typeface="+mn-ea"/>
                          <a:cs typeface="Calibri" panose="020F0502020204030204" pitchFamily="34" charset="0"/>
                        </a:rPr>
                        <a:t>COMPENSAZIONE</a:t>
                      </a:r>
                      <a:r>
                        <a:rPr lang="it-IT" sz="2000" b="1" kern="1200" baseline="0" dirty="0">
                          <a:solidFill>
                            <a:schemeClr val="tx1"/>
                          </a:solidFill>
                          <a:latin typeface="Calibri" panose="020F0502020204030204" pitchFamily="34" charset="0"/>
                          <a:ea typeface="+mn-ea"/>
                          <a:cs typeface="Calibri" panose="020F0502020204030204" pitchFamily="34" charset="0"/>
                        </a:rPr>
                        <a:t> 2020 </a:t>
                      </a:r>
                      <a:r>
                        <a:rPr lang="it-IT" sz="2000" b="1" kern="1200" baseline="0" dirty="0">
                          <a:solidFill>
                            <a:schemeClr val="tx1"/>
                          </a:solidFill>
                          <a:latin typeface="Calibri" panose="020F0502020204030204" pitchFamily="34" charset="0"/>
                          <a:ea typeface="+mn-ea"/>
                          <a:cs typeface="Calibri" panose="020F0502020204030204" pitchFamily="34" charset="0"/>
                          <a:sym typeface="Wingdings" panose="05000000000000000000" pitchFamily="2" charset="2"/>
                        </a:rPr>
                        <a:t> MAX 60% REDDITI</a:t>
                      </a:r>
                      <a:endParaRPr lang="it-IT" sz="2000" b="1"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83265769"/>
                  </a:ext>
                </a:extLst>
              </a:tr>
            </a:tbl>
          </a:graphicData>
        </a:graphic>
      </p:graphicFrame>
    </p:spTree>
    <p:extLst>
      <p:ext uri="{BB962C8B-B14F-4D97-AF65-F5344CB8AC3E}">
        <p14:creationId xmlns:p14="http://schemas.microsoft.com/office/powerpoint/2010/main" val="22097897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llout con freccia in giù 8"/>
          <p:cNvSpPr/>
          <p:nvPr/>
        </p:nvSpPr>
        <p:spPr>
          <a:xfrm>
            <a:off x="709930" y="2404832"/>
            <a:ext cx="7632700" cy="1008062"/>
          </a:xfrm>
          <a:prstGeom prst="downArrowCallout">
            <a:avLst/>
          </a:prstGeom>
          <a:solidFill>
            <a:schemeClr val="accent6">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400" b="1" dirty="0">
                <a:solidFill>
                  <a:schemeClr val="tx1"/>
                </a:solidFill>
                <a:latin typeface="Calibri" panose="020F0502020204030204" pitchFamily="34" charset="0"/>
              </a:rPr>
              <a:t>CIRCOLARE ADE 8/E/2019</a:t>
            </a:r>
          </a:p>
        </p:txBody>
      </p:sp>
      <p:sp>
        <p:nvSpPr>
          <p:cNvPr id="10" name="Rettangolo 9"/>
          <p:cNvSpPr/>
          <p:nvPr/>
        </p:nvSpPr>
        <p:spPr>
          <a:xfrm>
            <a:off x="709930" y="3557357"/>
            <a:ext cx="7632700" cy="2006045"/>
          </a:xfrm>
          <a:prstGeom prst="rect">
            <a:avLst/>
          </a:prstGeom>
          <a:solidFill>
            <a:schemeClr val="bg2">
              <a:lumMod val="40000"/>
              <a:lumOff val="60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200" i="1" dirty="0">
                <a:solidFill>
                  <a:schemeClr val="tx1"/>
                </a:solidFill>
                <a:latin typeface="Calibri" panose="020F0502020204030204" pitchFamily="34" charset="0"/>
              </a:rPr>
              <a:t>«In relazione alle imprese commerciali e alle società in nome collettivo e in accomandita semplice in contabilità ordinaria, alle perdite maturate prima dell’entrata in vigore delle disposizioni di cui alla legge di bilancio 2019, in assenza di un regime transitorio, </a:t>
            </a:r>
            <a:r>
              <a:rPr lang="it-IT" sz="2200" b="1" i="1" dirty="0">
                <a:solidFill>
                  <a:schemeClr val="tx1"/>
                </a:solidFill>
                <a:latin typeface="Calibri" panose="020F0502020204030204" pitchFamily="34" charset="0"/>
              </a:rPr>
              <a:t>si applica la nuova regola di riporto</a:t>
            </a:r>
            <a:r>
              <a:rPr lang="it-IT" sz="2200" i="1" dirty="0">
                <a:solidFill>
                  <a:schemeClr val="tx1"/>
                </a:solidFill>
                <a:latin typeface="Calibri" panose="020F0502020204030204" pitchFamily="34" charset="0"/>
              </a:rPr>
              <a:t>»</a:t>
            </a:r>
          </a:p>
        </p:txBody>
      </p:sp>
      <p:sp>
        <p:nvSpPr>
          <p:cNvPr id="7" name="Titolo 1"/>
          <p:cNvSpPr>
            <a:spLocks noGrp="1"/>
          </p:cNvSpPr>
          <p:nvPr>
            <p:ph type="title"/>
          </p:nvPr>
        </p:nvSpPr>
        <p:spPr>
          <a:xfrm>
            <a:off x="0" y="1227138"/>
            <a:ext cx="9144000" cy="546100"/>
          </a:xfrm>
        </p:spPr>
        <p:txBody>
          <a:bodyPr/>
          <a:lstStyle/>
          <a:p>
            <a:r>
              <a:rPr lang="it-IT" altLang="it-IT" sz="3200" b="1" dirty="0">
                <a:latin typeface="Calibri" panose="020F0502020204030204" pitchFamily="34" charset="0"/>
              </a:rPr>
              <a:t>ALTRE IMPRESE. DISCIPLINA TRANSITORIA</a:t>
            </a:r>
          </a:p>
        </p:txBody>
      </p:sp>
    </p:spTree>
    <p:extLst>
      <p:ext uri="{BB962C8B-B14F-4D97-AF65-F5344CB8AC3E}">
        <p14:creationId xmlns:p14="http://schemas.microsoft.com/office/powerpoint/2010/main" val="350793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2"/>
          <p:cNvSpPr/>
          <p:nvPr/>
        </p:nvSpPr>
        <p:spPr>
          <a:xfrm>
            <a:off x="774901" y="1937496"/>
            <a:ext cx="7632700" cy="584324"/>
          </a:xfrm>
          <a:prstGeom prst="rect">
            <a:avLst/>
          </a:prstGeom>
          <a:solidFill>
            <a:schemeClr val="bg2">
              <a:lumMod val="40000"/>
              <a:lumOff val="60000"/>
            </a:schemeClr>
          </a:solidFill>
          <a:ln/>
        </p:spPr>
        <p:style>
          <a:lnRef idx="2">
            <a:schemeClr val="dk1"/>
          </a:lnRef>
          <a:fillRef idx="1">
            <a:schemeClr val="lt1"/>
          </a:fillRef>
          <a:effectRef idx="0">
            <a:schemeClr val="dk1"/>
          </a:effectRef>
          <a:fontRef idx="minor">
            <a:schemeClr val="dk1"/>
          </a:fontRef>
        </p:style>
        <p:txBody>
          <a:bodyPr anchor="ctr"/>
          <a:lstStyle/>
          <a:p>
            <a:pPr fontAlgn="base">
              <a:spcBef>
                <a:spcPct val="0"/>
              </a:spcBef>
              <a:spcAft>
                <a:spcPct val="0"/>
              </a:spcAft>
              <a:defRPr/>
            </a:pPr>
            <a:r>
              <a:rPr lang="it-IT" sz="2000" b="1" dirty="0">
                <a:solidFill>
                  <a:srgbClr val="000000"/>
                </a:solidFill>
                <a:latin typeface="Calibri" panose="020F0502020204030204" pitchFamily="34" charset="0"/>
              </a:rPr>
              <a:t>CONTABILITÀ SEMPLIFICATA                                                     2017</a:t>
            </a:r>
          </a:p>
          <a:p>
            <a:pPr fontAlgn="base">
              <a:spcBef>
                <a:spcPct val="0"/>
              </a:spcBef>
              <a:spcAft>
                <a:spcPct val="0"/>
              </a:spcAft>
              <a:defRPr/>
            </a:pPr>
            <a:r>
              <a:rPr lang="it-IT" sz="2000" b="1" dirty="0">
                <a:solidFill>
                  <a:srgbClr val="000000"/>
                </a:solidFill>
                <a:latin typeface="Calibri" panose="020F0502020204030204" pitchFamily="34" charset="0"/>
              </a:rPr>
              <a:t>PERDITA € 10.000</a:t>
            </a:r>
          </a:p>
        </p:txBody>
      </p:sp>
      <p:sp>
        <p:nvSpPr>
          <p:cNvPr id="23" name="Titolo 1"/>
          <p:cNvSpPr txBox="1">
            <a:spLocks/>
          </p:cNvSpPr>
          <p:nvPr/>
        </p:nvSpPr>
        <p:spPr bwMode="auto">
          <a:xfrm>
            <a:off x="203200" y="1227138"/>
            <a:ext cx="89408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a:latin typeface="Calibri" panose="020F0502020204030204" pitchFamily="34" charset="0"/>
              </a:rPr>
              <a:t>PASSAGGIO TRA REGIMI</a:t>
            </a:r>
          </a:p>
        </p:txBody>
      </p:sp>
      <p:sp>
        <p:nvSpPr>
          <p:cNvPr id="25" name="Rettangolo 24"/>
          <p:cNvSpPr/>
          <p:nvPr/>
        </p:nvSpPr>
        <p:spPr>
          <a:xfrm>
            <a:off x="774901" y="3218693"/>
            <a:ext cx="7632700" cy="1422444"/>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it-IT" sz="2000" b="1" dirty="0">
                <a:solidFill>
                  <a:srgbClr val="000000"/>
                </a:solidFill>
                <a:latin typeface="Calibri" panose="020F0502020204030204" pitchFamily="34" charset="0"/>
              </a:rPr>
              <a:t>CONTABILITÀ ORDINARIA                                                          2019</a:t>
            </a:r>
          </a:p>
          <a:p>
            <a:pPr fontAlgn="base">
              <a:spcBef>
                <a:spcPct val="0"/>
              </a:spcBef>
              <a:spcAft>
                <a:spcPct val="0"/>
              </a:spcAft>
              <a:defRPr/>
            </a:pPr>
            <a:r>
              <a:rPr lang="it-IT" sz="2000" b="1" dirty="0">
                <a:solidFill>
                  <a:srgbClr val="000000"/>
                </a:solidFill>
                <a:latin typeface="Calibri" panose="020F0502020204030204" pitchFamily="34" charset="0"/>
              </a:rPr>
              <a:t>UTILE € 40.000</a:t>
            </a:r>
          </a:p>
          <a:p>
            <a:pPr fontAlgn="base">
              <a:spcBef>
                <a:spcPct val="0"/>
              </a:spcBef>
              <a:spcAft>
                <a:spcPct val="0"/>
              </a:spcAft>
              <a:defRPr/>
            </a:pPr>
            <a:r>
              <a:rPr lang="it-IT" sz="2000" b="1" dirty="0">
                <a:solidFill>
                  <a:srgbClr val="000000"/>
                </a:solidFill>
                <a:latin typeface="Calibri" panose="020F0502020204030204" pitchFamily="34" charset="0"/>
              </a:rPr>
              <a:t>LIMITE UTILIZZO PERDITA € 40.000 </a:t>
            </a:r>
            <a:r>
              <a:rPr lang="it-IT" sz="2000" b="1" dirty="0">
                <a:solidFill>
                  <a:srgbClr val="FF0000"/>
                </a:solidFill>
                <a:latin typeface="Calibri" panose="020F0502020204030204" pitchFamily="34" charset="0"/>
              </a:rPr>
              <a:t>x 40% </a:t>
            </a:r>
            <a:r>
              <a:rPr lang="it-IT" sz="2000" b="1" dirty="0">
                <a:solidFill>
                  <a:srgbClr val="000000"/>
                </a:solidFill>
                <a:latin typeface="Calibri" panose="020F0502020204030204" pitchFamily="34" charset="0"/>
              </a:rPr>
              <a:t>= 16.000</a:t>
            </a:r>
          </a:p>
          <a:p>
            <a:pPr fontAlgn="base">
              <a:spcBef>
                <a:spcPct val="0"/>
              </a:spcBef>
              <a:spcAft>
                <a:spcPct val="0"/>
              </a:spcAft>
              <a:defRPr/>
            </a:pPr>
            <a:r>
              <a:rPr lang="it-IT" sz="1600" b="1" dirty="0">
                <a:solidFill>
                  <a:srgbClr val="000000"/>
                </a:solidFill>
                <a:latin typeface="Calibri" panose="020F0502020204030204" pitchFamily="34" charset="0"/>
              </a:rPr>
              <a:t>PERDITA 2017 INTERAMENTE UTILIZZATA</a:t>
            </a:r>
          </a:p>
          <a:p>
            <a:pPr fontAlgn="base">
              <a:spcBef>
                <a:spcPct val="0"/>
              </a:spcBef>
              <a:spcAft>
                <a:spcPct val="0"/>
              </a:spcAft>
              <a:defRPr/>
            </a:pPr>
            <a:r>
              <a:rPr lang="it-IT" sz="1600" b="1" dirty="0">
                <a:solidFill>
                  <a:srgbClr val="000000"/>
                </a:solidFill>
                <a:latin typeface="Calibri" panose="020F0502020204030204" pitchFamily="34" charset="0"/>
              </a:rPr>
              <a:t>PERDITA 2018 UTILIZZATA NEL LIMITE DI € 6.000 (RIPORTO € 44.000)</a:t>
            </a:r>
          </a:p>
        </p:txBody>
      </p:sp>
      <p:sp>
        <p:nvSpPr>
          <p:cNvPr id="7" name="Rettangolo 6"/>
          <p:cNvSpPr/>
          <p:nvPr/>
        </p:nvSpPr>
        <p:spPr>
          <a:xfrm>
            <a:off x="774901" y="2571489"/>
            <a:ext cx="7632700" cy="597535"/>
          </a:xfrm>
          <a:prstGeom prst="rect">
            <a:avLst/>
          </a:prstGeom>
          <a:solidFill>
            <a:schemeClr val="bg2">
              <a:lumMod val="40000"/>
              <a:lumOff val="60000"/>
            </a:schemeClr>
          </a:solidFill>
          <a:ln/>
        </p:spPr>
        <p:style>
          <a:lnRef idx="2">
            <a:schemeClr val="dk1"/>
          </a:lnRef>
          <a:fillRef idx="1">
            <a:schemeClr val="lt1"/>
          </a:fillRef>
          <a:effectRef idx="0">
            <a:schemeClr val="dk1"/>
          </a:effectRef>
          <a:fontRef idx="minor">
            <a:schemeClr val="dk1"/>
          </a:fontRef>
        </p:style>
        <p:txBody>
          <a:bodyPr anchor="ctr"/>
          <a:lstStyle/>
          <a:p>
            <a:pPr fontAlgn="base">
              <a:spcBef>
                <a:spcPct val="0"/>
              </a:spcBef>
              <a:spcAft>
                <a:spcPct val="0"/>
              </a:spcAft>
              <a:defRPr/>
            </a:pPr>
            <a:r>
              <a:rPr lang="it-IT" sz="2000" b="1" dirty="0">
                <a:solidFill>
                  <a:srgbClr val="000000"/>
                </a:solidFill>
                <a:latin typeface="Calibri" panose="020F0502020204030204" pitchFamily="34" charset="0"/>
              </a:rPr>
              <a:t>CONTABILITÀ SEMPLIFICATA                                                          2018</a:t>
            </a:r>
          </a:p>
          <a:p>
            <a:pPr fontAlgn="base">
              <a:spcBef>
                <a:spcPct val="0"/>
              </a:spcBef>
              <a:spcAft>
                <a:spcPct val="0"/>
              </a:spcAft>
              <a:defRPr/>
            </a:pPr>
            <a:r>
              <a:rPr lang="it-IT" sz="2000" b="1" dirty="0">
                <a:solidFill>
                  <a:srgbClr val="000000"/>
                </a:solidFill>
                <a:latin typeface="Calibri" panose="020F0502020204030204" pitchFamily="34" charset="0"/>
              </a:rPr>
              <a:t>PERDITA € 50.000</a:t>
            </a:r>
          </a:p>
        </p:txBody>
      </p:sp>
      <p:sp>
        <p:nvSpPr>
          <p:cNvPr id="8" name="Rettangolo 7"/>
          <p:cNvSpPr/>
          <p:nvPr/>
        </p:nvSpPr>
        <p:spPr>
          <a:xfrm>
            <a:off x="774901" y="4690807"/>
            <a:ext cx="7632700" cy="1250534"/>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it-IT" sz="2000" b="1" dirty="0">
                <a:solidFill>
                  <a:srgbClr val="000000"/>
                </a:solidFill>
                <a:latin typeface="Calibri" panose="020F0502020204030204" pitchFamily="34" charset="0"/>
              </a:rPr>
              <a:t>CONTABILITÀ ORDINARIA                                                          2020</a:t>
            </a:r>
          </a:p>
          <a:p>
            <a:pPr fontAlgn="base">
              <a:spcBef>
                <a:spcPct val="0"/>
              </a:spcBef>
              <a:spcAft>
                <a:spcPct val="0"/>
              </a:spcAft>
              <a:defRPr/>
            </a:pPr>
            <a:r>
              <a:rPr lang="it-IT" sz="2000" b="1" dirty="0">
                <a:solidFill>
                  <a:srgbClr val="000000"/>
                </a:solidFill>
                <a:latin typeface="Calibri" panose="020F0502020204030204" pitchFamily="34" charset="0"/>
              </a:rPr>
              <a:t>UTILE € 30.000</a:t>
            </a:r>
          </a:p>
          <a:p>
            <a:pPr fontAlgn="base">
              <a:spcBef>
                <a:spcPct val="0"/>
              </a:spcBef>
              <a:spcAft>
                <a:spcPct val="0"/>
              </a:spcAft>
              <a:defRPr/>
            </a:pPr>
            <a:r>
              <a:rPr lang="it-IT" sz="2000" b="1" dirty="0">
                <a:solidFill>
                  <a:srgbClr val="000000"/>
                </a:solidFill>
                <a:latin typeface="Calibri" panose="020F0502020204030204" pitchFamily="34" charset="0"/>
              </a:rPr>
              <a:t>LIMITE UTILIZZO PERDITA € 30.000 </a:t>
            </a:r>
            <a:r>
              <a:rPr lang="it-IT" sz="2000" b="1" dirty="0">
                <a:solidFill>
                  <a:srgbClr val="FF0000"/>
                </a:solidFill>
                <a:latin typeface="Calibri" panose="020F0502020204030204" pitchFamily="34" charset="0"/>
              </a:rPr>
              <a:t>x 60% </a:t>
            </a:r>
            <a:r>
              <a:rPr lang="it-IT" sz="2000" b="1" dirty="0">
                <a:solidFill>
                  <a:srgbClr val="000000"/>
                </a:solidFill>
                <a:latin typeface="Calibri" panose="020F0502020204030204" pitchFamily="34" charset="0"/>
              </a:rPr>
              <a:t>= 18.000</a:t>
            </a:r>
          </a:p>
          <a:p>
            <a:pPr fontAlgn="base">
              <a:spcBef>
                <a:spcPct val="0"/>
              </a:spcBef>
              <a:spcAft>
                <a:spcPct val="0"/>
              </a:spcAft>
              <a:defRPr/>
            </a:pPr>
            <a:r>
              <a:rPr lang="it-IT" sz="1600" b="1" dirty="0">
                <a:solidFill>
                  <a:srgbClr val="000000"/>
                </a:solidFill>
                <a:latin typeface="Calibri" panose="020F0502020204030204" pitchFamily="34" charset="0"/>
              </a:rPr>
              <a:t>PERDITA 2018 UTILIZZATA NEL LIMITE DI € 18.000</a:t>
            </a:r>
          </a:p>
        </p:txBody>
      </p:sp>
    </p:spTree>
    <p:extLst>
      <p:ext uri="{BB962C8B-B14F-4D97-AF65-F5344CB8AC3E}">
        <p14:creationId xmlns:p14="http://schemas.microsoft.com/office/powerpoint/2010/main" val="281494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5" grpId="0" animBg="1"/>
      <p:bldP spid="7" grpId="0" animBg="1"/>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650875" y="2312988"/>
            <a:ext cx="3744913" cy="935037"/>
          </a:xfrm>
          <a:prstGeom prst="rect">
            <a:avLst/>
          </a:prstGeom>
          <a:solidFill>
            <a:schemeClr val="bg2">
              <a:lumMod val="40000"/>
              <a:lumOff val="60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400" b="1" dirty="0">
                <a:solidFill>
                  <a:srgbClr val="000000"/>
                </a:solidFill>
                <a:latin typeface="Calibri" panose="020F0502020204030204" pitchFamily="34" charset="0"/>
              </a:rPr>
              <a:t>PERDITE ANNI PRECEDENTI</a:t>
            </a:r>
          </a:p>
          <a:p>
            <a:pPr algn="ctr" fontAlgn="base">
              <a:spcBef>
                <a:spcPct val="0"/>
              </a:spcBef>
              <a:spcAft>
                <a:spcPct val="0"/>
              </a:spcAft>
              <a:defRPr/>
            </a:pPr>
            <a:r>
              <a:rPr lang="it-IT" sz="2400" b="1" dirty="0">
                <a:solidFill>
                  <a:srgbClr val="000000"/>
                </a:solidFill>
                <a:latin typeface="Calibri" panose="020F0502020204030204" pitchFamily="34" charset="0"/>
              </a:rPr>
              <a:t>REGIME ORDINARIO</a:t>
            </a:r>
          </a:p>
        </p:txBody>
      </p:sp>
      <p:sp>
        <p:nvSpPr>
          <p:cNvPr id="9" name="Rettangolo 8"/>
          <p:cNvSpPr/>
          <p:nvPr/>
        </p:nvSpPr>
        <p:spPr>
          <a:xfrm>
            <a:off x="650875" y="3867150"/>
            <a:ext cx="3744913" cy="1677002"/>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it-IT" sz="2000" b="1" dirty="0">
                <a:solidFill>
                  <a:srgbClr val="000000"/>
                </a:solidFill>
                <a:latin typeface="Calibri" panose="020F0502020204030204" pitchFamily="34" charset="0"/>
              </a:rPr>
              <a:t>RIPORTABILI </a:t>
            </a:r>
          </a:p>
          <a:p>
            <a:pPr marL="342900" indent="-342900" algn="ctr" fontAlgn="base">
              <a:spcBef>
                <a:spcPct val="0"/>
              </a:spcBef>
              <a:spcAft>
                <a:spcPct val="0"/>
              </a:spcAft>
              <a:buFont typeface="Wingdings" panose="05000000000000000000" pitchFamily="2" charset="2"/>
              <a:buChar char="Ø"/>
            </a:pPr>
            <a:r>
              <a:rPr lang="it-IT" sz="2000" b="1" dirty="0">
                <a:solidFill>
                  <a:srgbClr val="000000"/>
                </a:solidFill>
                <a:latin typeface="Calibri" panose="020F0502020204030204" pitchFamily="34" charset="0"/>
              </a:rPr>
              <a:t>SENZA LIMITI DI TEMPO</a:t>
            </a:r>
          </a:p>
          <a:p>
            <a:pPr marL="342900" indent="-342900" algn="ctr" fontAlgn="base">
              <a:spcBef>
                <a:spcPct val="0"/>
              </a:spcBef>
              <a:spcAft>
                <a:spcPct val="0"/>
              </a:spcAft>
              <a:buFont typeface="Wingdings" panose="05000000000000000000" pitchFamily="2" charset="2"/>
              <a:buChar char="Ø"/>
            </a:pPr>
            <a:r>
              <a:rPr lang="it-IT" sz="2000" b="1" dirty="0">
                <a:solidFill>
                  <a:srgbClr val="000000"/>
                </a:solidFill>
                <a:latin typeface="Calibri" panose="020F0502020204030204" pitchFamily="34" charset="0"/>
              </a:rPr>
              <a:t>MAX 80%</a:t>
            </a:r>
          </a:p>
        </p:txBody>
      </p:sp>
      <p:sp>
        <p:nvSpPr>
          <p:cNvPr id="13" name="Rettangolo 12"/>
          <p:cNvSpPr/>
          <p:nvPr/>
        </p:nvSpPr>
        <p:spPr>
          <a:xfrm>
            <a:off x="4683125" y="3867150"/>
            <a:ext cx="3744912" cy="1677002"/>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RIPORTABILI</a:t>
            </a:r>
          </a:p>
          <a:p>
            <a:pPr marL="342900" indent="-342900" algn="ctr" fontAlgn="base">
              <a:spcBef>
                <a:spcPct val="0"/>
              </a:spcBef>
              <a:spcAft>
                <a:spcPct val="0"/>
              </a:spcAft>
              <a:buFont typeface="Wingdings" panose="05000000000000000000" pitchFamily="2" charset="2"/>
              <a:buChar char="Ø"/>
              <a:defRPr/>
            </a:pPr>
            <a:r>
              <a:rPr lang="it-IT" sz="2000" b="1" dirty="0">
                <a:solidFill>
                  <a:srgbClr val="000000"/>
                </a:solidFill>
                <a:latin typeface="Calibri" panose="020F0502020204030204" pitchFamily="34" charset="0"/>
              </a:rPr>
              <a:t>SOLO DAL 2017</a:t>
            </a:r>
          </a:p>
          <a:p>
            <a:pPr marL="342900" indent="-342900" algn="ctr" fontAlgn="base">
              <a:spcBef>
                <a:spcPct val="0"/>
              </a:spcBef>
              <a:spcAft>
                <a:spcPct val="0"/>
              </a:spcAft>
              <a:buFont typeface="Wingdings" panose="05000000000000000000" pitchFamily="2" charset="2"/>
              <a:buChar char="Ø"/>
              <a:defRPr/>
            </a:pPr>
            <a:r>
              <a:rPr lang="it-IT" sz="2000" b="1" dirty="0">
                <a:solidFill>
                  <a:srgbClr val="000000"/>
                </a:solidFill>
                <a:latin typeface="Calibri" panose="020F0502020204030204" pitchFamily="34" charset="0"/>
              </a:rPr>
              <a:t>SPECIALE DISCIPLINA TRANSITORIA</a:t>
            </a:r>
          </a:p>
        </p:txBody>
      </p:sp>
      <p:sp>
        <p:nvSpPr>
          <p:cNvPr id="3" name="Freccia in giù 2"/>
          <p:cNvSpPr/>
          <p:nvPr/>
        </p:nvSpPr>
        <p:spPr>
          <a:xfrm>
            <a:off x="2343943" y="3413125"/>
            <a:ext cx="358775" cy="28733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sp>
        <p:nvSpPr>
          <p:cNvPr id="17" name="Freccia in giù 16"/>
          <p:cNvSpPr/>
          <p:nvPr/>
        </p:nvSpPr>
        <p:spPr>
          <a:xfrm>
            <a:off x="6375399" y="3413125"/>
            <a:ext cx="360363" cy="288925"/>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sp>
        <p:nvSpPr>
          <p:cNvPr id="12"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a:latin typeface="Calibri" panose="020F0502020204030204" pitchFamily="34" charset="0"/>
              </a:rPr>
              <a:t>FORFETTARI. DISCIPLINA TRANSITORIA</a:t>
            </a:r>
          </a:p>
        </p:txBody>
      </p:sp>
      <p:sp>
        <p:nvSpPr>
          <p:cNvPr id="14" name="Rettangolo 13"/>
          <p:cNvSpPr/>
          <p:nvPr/>
        </p:nvSpPr>
        <p:spPr>
          <a:xfrm>
            <a:off x="4683125" y="2312988"/>
            <a:ext cx="3744913" cy="935037"/>
          </a:xfrm>
          <a:prstGeom prst="rect">
            <a:avLst/>
          </a:prstGeom>
          <a:solidFill>
            <a:schemeClr val="bg2">
              <a:lumMod val="40000"/>
              <a:lumOff val="60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400" b="1" dirty="0">
                <a:solidFill>
                  <a:srgbClr val="000000"/>
                </a:solidFill>
                <a:latin typeface="Calibri" panose="020F0502020204030204" pitchFamily="34" charset="0"/>
              </a:rPr>
              <a:t>PERDITE ANNI PRECEDENTI</a:t>
            </a:r>
          </a:p>
          <a:p>
            <a:pPr algn="ctr" fontAlgn="base">
              <a:spcBef>
                <a:spcPct val="0"/>
              </a:spcBef>
              <a:spcAft>
                <a:spcPct val="0"/>
              </a:spcAft>
              <a:defRPr/>
            </a:pPr>
            <a:r>
              <a:rPr lang="it-IT" sz="2400" b="1" dirty="0">
                <a:solidFill>
                  <a:srgbClr val="000000"/>
                </a:solidFill>
                <a:latin typeface="Calibri" panose="020F0502020204030204" pitchFamily="34" charset="0"/>
              </a:rPr>
              <a:t>REGIME SEMPLIFICATO</a:t>
            </a:r>
          </a:p>
        </p:txBody>
      </p:sp>
      <p:sp>
        <p:nvSpPr>
          <p:cNvPr id="2" name="Rettangolo 1"/>
          <p:cNvSpPr/>
          <p:nvPr/>
        </p:nvSpPr>
        <p:spPr>
          <a:xfrm>
            <a:off x="5900286" y="5709252"/>
            <a:ext cx="2527751" cy="369332"/>
          </a:xfrm>
          <a:prstGeom prst="rect">
            <a:avLst/>
          </a:prstGeom>
        </p:spPr>
        <p:txBody>
          <a:bodyPr wrap="square">
            <a:spAutoFit/>
          </a:bodyPr>
          <a:lstStyle/>
          <a:p>
            <a:pPr algn="r"/>
            <a:r>
              <a:rPr lang="it-IT" b="1" i="1" dirty="0">
                <a:solidFill>
                  <a:srgbClr val="000000"/>
                </a:solidFill>
                <a:latin typeface="Calibri" panose="020F0502020204030204" pitchFamily="34" charset="0"/>
              </a:rPr>
              <a:t>Circolare </a:t>
            </a:r>
            <a:r>
              <a:rPr lang="it-IT" b="1" i="1" dirty="0" err="1">
                <a:solidFill>
                  <a:srgbClr val="000000"/>
                </a:solidFill>
                <a:latin typeface="Calibri" panose="020F0502020204030204" pitchFamily="34" charset="0"/>
              </a:rPr>
              <a:t>AdE</a:t>
            </a:r>
            <a:r>
              <a:rPr lang="it-IT" b="1" i="1" dirty="0">
                <a:solidFill>
                  <a:srgbClr val="000000"/>
                </a:solidFill>
                <a:latin typeface="Calibri" panose="020F0502020204030204" pitchFamily="34" charset="0"/>
              </a:rPr>
              <a:t> 8/E/2019</a:t>
            </a:r>
            <a:endParaRPr lang="it-IT" i="1" dirty="0"/>
          </a:p>
        </p:txBody>
      </p:sp>
    </p:spTree>
    <p:extLst>
      <p:ext uri="{BB962C8B-B14F-4D97-AF65-F5344CB8AC3E}">
        <p14:creationId xmlns:p14="http://schemas.microsoft.com/office/powerpoint/2010/main" val="185174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3" grpId="0" animBg="1"/>
      <p:bldP spid="3" grpId="0" animBg="1"/>
      <p:bldP spid="17" grpId="0" animBg="1"/>
      <p:bldP spid="14"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olo 1"/>
          <p:cNvSpPr>
            <a:spLocks noGrp="1"/>
          </p:cNvSpPr>
          <p:nvPr>
            <p:ph type="title" idx="4294967295"/>
          </p:nvPr>
        </p:nvSpPr>
        <p:spPr>
          <a:xfrm>
            <a:off x="92363" y="1217519"/>
            <a:ext cx="7844273" cy="409575"/>
          </a:xfrm>
          <a:prstGeom prst="rect">
            <a:avLst/>
          </a:prstGeom>
        </p:spPr>
        <p:txBody>
          <a:bodyPr>
            <a:normAutofit/>
          </a:bodyPr>
          <a:lstStyle/>
          <a:p>
            <a:r>
              <a:rPr lang="it-IT" altLang="it-IT" sz="2400" b="1" dirty="0">
                <a:latin typeface="Calibri" panose="020F0502020204030204" pitchFamily="34" charset="0"/>
              </a:rPr>
              <a:t>RIDUZIONE SANZIONE</a:t>
            </a:r>
          </a:p>
        </p:txBody>
      </p:sp>
      <p:sp>
        <p:nvSpPr>
          <p:cNvPr id="4" name="Callout con freccia in giù 3"/>
          <p:cNvSpPr/>
          <p:nvPr/>
        </p:nvSpPr>
        <p:spPr>
          <a:xfrm>
            <a:off x="1610678" y="1957285"/>
            <a:ext cx="6109992" cy="1367240"/>
          </a:xfrm>
          <a:prstGeom prst="downArrowCallout">
            <a:avLst/>
          </a:prstGeom>
          <a:solidFill>
            <a:schemeClr val="accent3">
              <a:lumMod val="65000"/>
            </a:schemeClr>
          </a:solidFill>
          <a:ln>
            <a:solidFill>
              <a:schemeClr val="tx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400" b="1" dirty="0">
                <a:solidFill>
                  <a:srgbClr val="FFFFFF"/>
                </a:solidFill>
                <a:latin typeface="Calibri" panose="020F0502020204030204" pitchFamily="34" charset="0"/>
              </a:rPr>
              <a:t>IN FUNZIONE DEL RITARDO</a:t>
            </a:r>
          </a:p>
        </p:txBody>
      </p:sp>
      <p:sp>
        <p:nvSpPr>
          <p:cNvPr id="5" name="Rettangolo 4"/>
          <p:cNvSpPr/>
          <p:nvPr/>
        </p:nvSpPr>
        <p:spPr>
          <a:xfrm>
            <a:off x="1706955" y="3433247"/>
            <a:ext cx="1722926" cy="1562652"/>
          </a:xfrm>
          <a:prstGeom prst="rect">
            <a:avLst/>
          </a:prstGeom>
          <a:solidFill>
            <a:schemeClr val="bg2">
              <a:lumMod val="40000"/>
              <a:lumOff val="60000"/>
            </a:schemeClr>
          </a:solidFill>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b="1" dirty="0">
                <a:latin typeface="Calibri" panose="020F0502020204030204" pitchFamily="34" charset="0"/>
              </a:rPr>
              <a:t>RITARDI SINO A </a:t>
            </a:r>
          </a:p>
          <a:p>
            <a:pPr algn="ctr" fontAlgn="base">
              <a:spcBef>
                <a:spcPct val="0"/>
              </a:spcBef>
              <a:spcAft>
                <a:spcPct val="0"/>
              </a:spcAft>
              <a:defRPr/>
            </a:pPr>
            <a:r>
              <a:rPr lang="it-IT" b="1" dirty="0">
                <a:latin typeface="Calibri" panose="020F0502020204030204" pitchFamily="34" charset="0"/>
              </a:rPr>
              <a:t>30 GIORNI</a:t>
            </a:r>
            <a:endParaRPr lang="it-IT" dirty="0">
              <a:solidFill>
                <a:srgbClr val="000000"/>
              </a:solidFill>
              <a:latin typeface="Calibri" panose="020F0502020204030204" pitchFamily="34" charset="0"/>
            </a:endParaRPr>
          </a:p>
        </p:txBody>
      </p:sp>
      <p:sp>
        <p:nvSpPr>
          <p:cNvPr id="7" name="Rettangolo 6"/>
          <p:cNvSpPr/>
          <p:nvPr/>
        </p:nvSpPr>
        <p:spPr>
          <a:xfrm>
            <a:off x="3804211" y="3433247"/>
            <a:ext cx="1722926" cy="1562652"/>
          </a:xfrm>
          <a:prstGeom prst="rect">
            <a:avLst/>
          </a:prstGeom>
          <a:solidFill>
            <a:schemeClr val="bg2">
              <a:lumMod val="40000"/>
              <a:lumOff val="60000"/>
            </a:schemeClr>
          </a:solidFill>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b="1" dirty="0">
                <a:latin typeface="Calibri" panose="020F0502020204030204" pitchFamily="34" charset="0"/>
              </a:rPr>
              <a:t>DA 31 A 90 GIORNI</a:t>
            </a:r>
            <a:endParaRPr lang="it-IT" dirty="0">
              <a:solidFill>
                <a:srgbClr val="000000"/>
              </a:solidFill>
              <a:latin typeface="Calibri" panose="020F0502020204030204" pitchFamily="34" charset="0"/>
            </a:endParaRPr>
          </a:p>
        </p:txBody>
      </p:sp>
      <p:sp>
        <p:nvSpPr>
          <p:cNvPr id="8" name="Rettangolo 7"/>
          <p:cNvSpPr/>
          <p:nvPr/>
        </p:nvSpPr>
        <p:spPr>
          <a:xfrm>
            <a:off x="5820034" y="3434221"/>
            <a:ext cx="1722926" cy="1562652"/>
          </a:xfrm>
          <a:prstGeom prst="rect">
            <a:avLst/>
          </a:prstGeom>
          <a:solidFill>
            <a:schemeClr val="bg2">
              <a:lumMod val="40000"/>
              <a:lumOff val="60000"/>
            </a:schemeClr>
          </a:solidFill>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b="1" dirty="0">
                <a:latin typeface="Calibri" panose="020F0502020204030204" pitchFamily="34" charset="0"/>
              </a:rPr>
              <a:t>RITARDI OLTRE </a:t>
            </a:r>
          </a:p>
          <a:p>
            <a:pPr algn="ctr" fontAlgn="base">
              <a:spcBef>
                <a:spcPct val="0"/>
              </a:spcBef>
              <a:spcAft>
                <a:spcPct val="0"/>
              </a:spcAft>
              <a:defRPr/>
            </a:pPr>
            <a:r>
              <a:rPr lang="it-IT" b="1" dirty="0">
                <a:latin typeface="Calibri" panose="020F0502020204030204" pitchFamily="34" charset="0"/>
              </a:rPr>
              <a:t>90 GIORNI</a:t>
            </a:r>
            <a:endParaRPr lang="it-IT" dirty="0">
              <a:solidFill>
                <a:srgbClr val="000000"/>
              </a:solidFill>
              <a:latin typeface="Calibri" panose="020F0502020204030204" pitchFamily="34" charset="0"/>
            </a:endParaRPr>
          </a:p>
        </p:txBody>
      </p:sp>
      <p:sp>
        <p:nvSpPr>
          <p:cNvPr id="13" name="Rettangolo 12"/>
          <p:cNvSpPr/>
          <p:nvPr/>
        </p:nvSpPr>
        <p:spPr>
          <a:xfrm>
            <a:off x="1706955" y="5327065"/>
            <a:ext cx="1722926" cy="743011"/>
          </a:xfrm>
          <a:prstGeom prst="rect">
            <a:avLst/>
          </a:prstGeom>
          <a:solidFill>
            <a:schemeClr val="bg1"/>
          </a:solidFill>
          <a:ln>
            <a:solidFill>
              <a:schemeClr val="accent6"/>
            </a:solidFill>
          </a:ln>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b="1" dirty="0">
                <a:latin typeface="Calibri" panose="020F0502020204030204" pitchFamily="34" charset="0"/>
              </a:rPr>
              <a:t>1/10</a:t>
            </a:r>
            <a:endParaRPr lang="it-IT" dirty="0">
              <a:solidFill>
                <a:srgbClr val="000000"/>
              </a:solidFill>
              <a:latin typeface="Calibri" panose="020F0502020204030204" pitchFamily="34" charset="0"/>
            </a:endParaRPr>
          </a:p>
        </p:txBody>
      </p:sp>
      <p:sp>
        <p:nvSpPr>
          <p:cNvPr id="15" name="Rettangolo 14"/>
          <p:cNvSpPr/>
          <p:nvPr/>
        </p:nvSpPr>
        <p:spPr>
          <a:xfrm>
            <a:off x="3804211" y="5327064"/>
            <a:ext cx="1722926" cy="743011"/>
          </a:xfrm>
          <a:prstGeom prst="rect">
            <a:avLst/>
          </a:prstGeom>
          <a:solidFill>
            <a:schemeClr val="bg1"/>
          </a:solidFill>
          <a:ln>
            <a:solidFill>
              <a:schemeClr val="accent6"/>
            </a:solidFill>
          </a:ln>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b="1" dirty="0">
                <a:latin typeface="Calibri" panose="020F0502020204030204" pitchFamily="34" charset="0"/>
              </a:rPr>
              <a:t>1/9</a:t>
            </a:r>
            <a:endParaRPr lang="it-IT" dirty="0">
              <a:solidFill>
                <a:srgbClr val="000000"/>
              </a:solidFill>
              <a:latin typeface="Calibri" panose="020F0502020204030204" pitchFamily="34" charset="0"/>
            </a:endParaRPr>
          </a:p>
        </p:txBody>
      </p:sp>
      <p:sp>
        <p:nvSpPr>
          <p:cNvPr id="16" name="Rettangolo 15"/>
          <p:cNvSpPr/>
          <p:nvPr/>
        </p:nvSpPr>
        <p:spPr>
          <a:xfrm>
            <a:off x="5820034" y="5327064"/>
            <a:ext cx="1722926" cy="743011"/>
          </a:xfrm>
          <a:prstGeom prst="rect">
            <a:avLst/>
          </a:prstGeom>
          <a:solidFill>
            <a:schemeClr val="bg1"/>
          </a:solidFill>
          <a:ln>
            <a:solidFill>
              <a:schemeClr val="accent6"/>
            </a:solidFill>
          </a:ln>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b="1" dirty="0">
                <a:latin typeface="Calibri" panose="020F0502020204030204" pitchFamily="34" charset="0"/>
              </a:rPr>
              <a:t>1/8</a:t>
            </a:r>
            <a:endParaRPr lang="it-IT" dirty="0">
              <a:solidFill>
                <a:srgbClr val="000000"/>
              </a:solidFill>
              <a:latin typeface="Calibri" panose="020F050202020403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555927" y="2040557"/>
            <a:ext cx="2881762" cy="890074"/>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b="1" dirty="0">
                <a:solidFill>
                  <a:schemeClr val="tx1"/>
                </a:solidFill>
                <a:latin typeface="Calibri" panose="020F0502020204030204" pitchFamily="34" charset="0"/>
              </a:rPr>
              <a:t>PERDITE 2017 CONTABILITÀ SEMPLIFICATA - TUTTE</a:t>
            </a:r>
          </a:p>
        </p:txBody>
      </p:sp>
      <p:sp>
        <p:nvSpPr>
          <p:cNvPr id="7" name="Titolo 1"/>
          <p:cNvSpPr>
            <a:spLocks noGrp="1"/>
          </p:cNvSpPr>
          <p:nvPr>
            <p:ph type="title"/>
          </p:nvPr>
        </p:nvSpPr>
        <p:spPr>
          <a:xfrm>
            <a:off x="0" y="1227138"/>
            <a:ext cx="9144000" cy="546100"/>
          </a:xfrm>
        </p:spPr>
        <p:txBody>
          <a:bodyPr/>
          <a:lstStyle/>
          <a:p>
            <a:r>
              <a:rPr lang="it-IT" altLang="it-IT" sz="3200" b="1" dirty="0">
                <a:latin typeface="Calibri" panose="020F0502020204030204" pitchFamily="34" charset="0"/>
              </a:rPr>
              <a:t>MODELLO REDDITI PF 2019</a:t>
            </a:r>
          </a:p>
        </p:txBody>
      </p:sp>
      <p:sp>
        <p:nvSpPr>
          <p:cNvPr id="6" name="Rettangolo 5"/>
          <p:cNvSpPr/>
          <p:nvPr/>
        </p:nvSpPr>
        <p:spPr>
          <a:xfrm>
            <a:off x="555927" y="2930631"/>
            <a:ext cx="956844" cy="550243"/>
          </a:xfrm>
          <a:prstGeom prst="rect">
            <a:avLst/>
          </a:prstGeom>
          <a:solidFill>
            <a:schemeClr val="bg2">
              <a:lumMod val="40000"/>
              <a:lumOff val="60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b="1" dirty="0">
                <a:solidFill>
                  <a:schemeClr val="tx1"/>
                </a:solidFill>
                <a:latin typeface="Calibri" panose="020F0502020204030204" pitchFamily="34" charset="0"/>
              </a:rPr>
              <a:t>40%</a:t>
            </a:r>
          </a:p>
          <a:p>
            <a:pPr algn="ctr" fontAlgn="base">
              <a:spcBef>
                <a:spcPct val="0"/>
              </a:spcBef>
              <a:spcAft>
                <a:spcPct val="0"/>
              </a:spcAft>
              <a:defRPr/>
            </a:pPr>
            <a:r>
              <a:rPr lang="it-IT" b="1" dirty="0">
                <a:solidFill>
                  <a:schemeClr val="tx1"/>
                </a:solidFill>
                <a:latin typeface="Calibri" panose="020F0502020204030204" pitchFamily="34" charset="0"/>
              </a:rPr>
              <a:t>2018/9</a:t>
            </a:r>
          </a:p>
        </p:txBody>
      </p:sp>
      <p:sp>
        <p:nvSpPr>
          <p:cNvPr id="8" name="Rettangolo 7"/>
          <p:cNvSpPr/>
          <p:nvPr/>
        </p:nvSpPr>
        <p:spPr>
          <a:xfrm>
            <a:off x="1522396" y="2936786"/>
            <a:ext cx="956844" cy="550243"/>
          </a:xfrm>
          <a:prstGeom prst="rect">
            <a:avLst/>
          </a:prstGeom>
          <a:solidFill>
            <a:schemeClr val="bg2">
              <a:lumMod val="40000"/>
              <a:lumOff val="60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b="1" dirty="0">
                <a:solidFill>
                  <a:schemeClr val="tx1"/>
                </a:solidFill>
                <a:latin typeface="Calibri" panose="020F0502020204030204" pitchFamily="34" charset="0"/>
              </a:rPr>
              <a:t>60%</a:t>
            </a:r>
          </a:p>
          <a:p>
            <a:pPr algn="ctr" fontAlgn="base">
              <a:spcBef>
                <a:spcPct val="0"/>
              </a:spcBef>
              <a:spcAft>
                <a:spcPct val="0"/>
              </a:spcAft>
              <a:defRPr/>
            </a:pPr>
            <a:r>
              <a:rPr lang="it-IT" b="1" dirty="0">
                <a:solidFill>
                  <a:schemeClr val="tx1"/>
                </a:solidFill>
                <a:latin typeface="Calibri" panose="020F0502020204030204" pitchFamily="34" charset="0"/>
              </a:rPr>
              <a:t>2020</a:t>
            </a:r>
          </a:p>
        </p:txBody>
      </p:sp>
      <p:sp>
        <p:nvSpPr>
          <p:cNvPr id="11" name="Rettangolo 10"/>
          <p:cNvSpPr/>
          <p:nvPr/>
        </p:nvSpPr>
        <p:spPr>
          <a:xfrm>
            <a:off x="2480845" y="2930631"/>
            <a:ext cx="956844" cy="550243"/>
          </a:xfrm>
          <a:prstGeom prst="rect">
            <a:avLst/>
          </a:prstGeom>
          <a:solidFill>
            <a:schemeClr val="bg2">
              <a:lumMod val="40000"/>
              <a:lumOff val="60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b="1" dirty="0">
                <a:solidFill>
                  <a:schemeClr val="tx1"/>
                </a:solidFill>
                <a:latin typeface="Calibri" panose="020F0502020204030204" pitchFamily="34" charset="0"/>
              </a:rPr>
              <a:t>80%</a:t>
            </a:r>
          </a:p>
          <a:p>
            <a:pPr algn="ctr" fontAlgn="base">
              <a:spcBef>
                <a:spcPct val="0"/>
              </a:spcBef>
              <a:spcAft>
                <a:spcPct val="0"/>
              </a:spcAft>
              <a:defRPr/>
            </a:pPr>
            <a:r>
              <a:rPr lang="it-IT" b="1" dirty="0">
                <a:solidFill>
                  <a:schemeClr val="tx1"/>
                </a:solidFill>
                <a:latin typeface="Calibri" panose="020F0502020204030204" pitchFamily="34" charset="0"/>
              </a:rPr>
              <a:t>2021</a:t>
            </a:r>
          </a:p>
        </p:txBody>
      </p:sp>
      <p:sp>
        <p:nvSpPr>
          <p:cNvPr id="12" name="Rettangolo 11"/>
          <p:cNvSpPr/>
          <p:nvPr/>
        </p:nvSpPr>
        <p:spPr>
          <a:xfrm>
            <a:off x="3644032" y="2034402"/>
            <a:ext cx="2881762" cy="890074"/>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b="1" dirty="0">
                <a:solidFill>
                  <a:schemeClr val="tx1"/>
                </a:solidFill>
                <a:latin typeface="Calibri" panose="020F0502020204030204" pitchFamily="34" charset="0"/>
              </a:rPr>
              <a:t>PERDITE 2018 CONTABILITÀ SEMPLIFICATA (NO PRIMI 3 PERIODI)</a:t>
            </a:r>
          </a:p>
        </p:txBody>
      </p:sp>
      <p:sp>
        <p:nvSpPr>
          <p:cNvPr id="13" name="Rettangolo 12"/>
          <p:cNvSpPr/>
          <p:nvPr/>
        </p:nvSpPr>
        <p:spPr>
          <a:xfrm>
            <a:off x="3644032" y="2924476"/>
            <a:ext cx="956844" cy="550243"/>
          </a:xfrm>
          <a:prstGeom prst="rect">
            <a:avLst/>
          </a:prstGeom>
          <a:solidFill>
            <a:schemeClr val="bg2">
              <a:lumMod val="40000"/>
              <a:lumOff val="60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b="1" dirty="0">
                <a:solidFill>
                  <a:schemeClr val="tx1"/>
                </a:solidFill>
                <a:latin typeface="Calibri" panose="020F0502020204030204" pitchFamily="34" charset="0"/>
              </a:rPr>
              <a:t>40%</a:t>
            </a:r>
          </a:p>
          <a:p>
            <a:pPr algn="ctr" fontAlgn="base">
              <a:spcBef>
                <a:spcPct val="0"/>
              </a:spcBef>
              <a:spcAft>
                <a:spcPct val="0"/>
              </a:spcAft>
              <a:defRPr/>
            </a:pPr>
            <a:r>
              <a:rPr lang="it-IT" b="1" dirty="0">
                <a:solidFill>
                  <a:schemeClr val="tx1"/>
                </a:solidFill>
                <a:latin typeface="Calibri" panose="020F0502020204030204" pitchFamily="34" charset="0"/>
              </a:rPr>
              <a:t>2019</a:t>
            </a:r>
          </a:p>
        </p:txBody>
      </p:sp>
      <p:sp>
        <p:nvSpPr>
          <p:cNvPr id="14" name="Rettangolo 13"/>
          <p:cNvSpPr/>
          <p:nvPr/>
        </p:nvSpPr>
        <p:spPr>
          <a:xfrm>
            <a:off x="4610501" y="2930631"/>
            <a:ext cx="956844" cy="550243"/>
          </a:xfrm>
          <a:prstGeom prst="rect">
            <a:avLst/>
          </a:prstGeom>
          <a:solidFill>
            <a:schemeClr val="bg2">
              <a:lumMod val="40000"/>
              <a:lumOff val="60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b="1" dirty="0">
                <a:solidFill>
                  <a:schemeClr val="tx1"/>
                </a:solidFill>
                <a:latin typeface="Calibri" panose="020F0502020204030204" pitchFamily="34" charset="0"/>
              </a:rPr>
              <a:t>60%</a:t>
            </a:r>
          </a:p>
          <a:p>
            <a:pPr algn="ctr" fontAlgn="base">
              <a:spcBef>
                <a:spcPct val="0"/>
              </a:spcBef>
              <a:spcAft>
                <a:spcPct val="0"/>
              </a:spcAft>
              <a:defRPr/>
            </a:pPr>
            <a:r>
              <a:rPr lang="it-IT" b="1" dirty="0">
                <a:solidFill>
                  <a:schemeClr val="tx1"/>
                </a:solidFill>
                <a:latin typeface="Calibri" panose="020F0502020204030204" pitchFamily="34" charset="0"/>
              </a:rPr>
              <a:t>2020</a:t>
            </a:r>
          </a:p>
        </p:txBody>
      </p:sp>
      <p:sp>
        <p:nvSpPr>
          <p:cNvPr id="15" name="Rettangolo 14"/>
          <p:cNvSpPr/>
          <p:nvPr/>
        </p:nvSpPr>
        <p:spPr>
          <a:xfrm>
            <a:off x="5568950" y="2924476"/>
            <a:ext cx="956844" cy="550243"/>
          </a:xfrm>
          <a:prstGeom prst="rect">
            <a:avLst/>
          </a:prstGeom>
          <a:solidFill>
            <a:schemeClr val="bg2">
              <a:lumMod val="40000"/>
              <a:lumOff val="60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b="1" dirty="0">
                <a:solidFill>
                  <a:schemeClr val="tx1"/>
                </a:solidFill>
                <a:latin typeface="Calibri" panose="020F0502020204030204" pitchFamily="34" charset="0"/>
              </a:rPr>
              <a:t>80%</a:t>
            </a:r>
          </a:p>
          <a:p>
            <a:pPr algn="ctr" fontAlgn="base">
              <a:spcBef>
                <a:spcPct val="0"/>
              </a:spcBef>
              <a:spcAft>
                <a:spcPct val="0"/>
              </a:spcAft>
              <a:defRPr/>
            </a:pPr>
            <a:r>
              <a:rPr lang="it-IT" b="1" dirty="0">
                <a:solidFill>
                  <a:schemeClr val="tx1"/>
                </a:solidFill>
                <a:latin typeface="Calibri" panose="020F0502020204030204" pitchFamily="34" charset="0"/>
              </a:rPr>
              <a:t>2021</a:t>
            </a:r>
          </a:p>
        </p:txBody>
      </p:sp>
      <p:sp>
        <p:nvSpPr>
          <p:cNvPr id="20" name="Rettangolo 19"/>
          <p:cNvSpPr/>
          <p:nvPr/>
        </p:nvSpPr>
        <p:spPr>
          <a:xfrm>
            <a:off x="2906346" y="4981190"/>
            <a:ext cx="2881762" cy="890074"/>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b="1" dirty="0">
                <a:solidFill>
                  <a:schemeClr val="tx1"/>
                </a:solidFill>
                <a:latin typeface="Calibri" panose="020F0502020204030204" pitchFamily="34" charset="0"/>
              </a:rPr>
              <a:t>PERDITE 2018 CONTABILITÀ ORDINARIA</a:t>
            </a:r>
          </a:p>
        </p:txBody>
      </p:sp>
      <p:sp>
        <p:nvSpPr>
          <p:cNvPr id="21" name="Rettangolo 20"/>
          <p:cNvSpPr/>
          <p:nvPr/>
        </p:nvSpPr>
        <p:spPr>
          <a:xfrm>
            <a:off x="5925354" y="4981190"/>
            <a:ext cx="2881762" cy="890074"/>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b="1" dirty="0">
                <a:solidFill>
                  <a:schemeClr val="tx1"/>
                </a:solidFill>
                <a:latin typeface="Calibri" panose="020F0502020204030204" pitchFamily="34" charset="0"/>
              </a:rPr>
              <a:t>PERDITE 2013 - 2018 </a:t>
            </a:r>
          </a:p>
          <a:p>
            <a:pPr algn="ctr" fontAlgn="base">
              <a:spcBef>
                <a:spcPct val="0"/>
              </a:spcBef>
              <a:spcAft>
                <a:spcPct val="0"/>
              </a:spcAft>
              <a:defRPr/>
            </a:pPr>
            <a:r>
              <a:rPr lang="it-IT" b="1" dirty="0">
                <a:solidFill>
                  <a:schemeClr val="tx1"/>
                </a:solidFill>
                <a:latin typeface="Calibri" panose="020F0502020204030204" pitchFamily="34" charset="0"/>
              </a:rPr>
              <a:t>CONTABILITÀ ORDINARIA (NO PRIMI 3 PERIODI)</a:t>
            </a:r>
          </a:p>
        </p:txBody>
      </p:sp>
      <p:pic>
        <p:nvPicPr>
          <p:cNvPr id="26" name="Immagine 25"/>
          <p:cNvPicPr>
            <a:picLocks noChangeAspect="1"/>
          </p:cNvPicPr>
          <p:nvPr/>
        </p:nvPicPr>
        <p:blipFill>
          <a:blip r:embed="rId2"/>
          <a:stretch>
            <a:fillRect/>
          </a:stretch>
        </p:blipFill>
        <p:spPr>
          <a:xfrm>
            <a:off x="260760" y="3871140"/>
            <a:ext cx="8680232" cy="644453"/>
          </a:xfrm>
          <a:prstGeom prst="rect">
            <a:avLst/>
          </a:prstGeom>
        </p:spPr>
      </p:pic>
      <p:cxnSp>
        <p:nvCxnSpPr>
          <p:cNvPr id="18" name="Connettore 2 17"/>
          <p:cNvCxnSpPr>
            <a:endCxn id="14" idx="2"/>
          </p:cNvCxnSpPr>
          <p:nvPr/>
        </p:nvCxnSpPr>
        <p:spPr>
          <a:xfrm flipV="1">
            <a:off x="3605532" y="3480874"/>
            <a:ext cx="1483391" cy="4269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 name="Connettore 2 3"/>
          <p:cNvCxnSpPr>
            <a:endCxn id="8" idx="2"/>
          </p:cNvCxnSpPr>
          <p:nvPr/>
        </p:nvCxnSpPr>
        <p:spPr>
          <a:xfrm flipH="1" flipV="1">
            <a:off x="2000818" y="3487029"/>
            <a:ext cx="395873" cy="42082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Connettore 2 21"/>
          <p:cNvCxnSpPr>
            <a:endCxn id="20" idx="0"/>
          </p:cNvCxnSpPr>
          <p:nvPr/>
        </p:nvCxnSpPr>
        <p:spPr>
          <a:xfrm flipH="1">
            <a:off x="4347227" y="4515593"/>
            <a:ext cx="1578127" cy="46559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Connettore 2 23"/>
          <p:cNvCxnSpPr>
            <a:endCxn id="21" idx="0"/>
          </p:cNvCxnSpPr>
          <p:nvPr/>
        </p:nvCxnSpPr>
        <p:spPr>
          <a:xfrm>
            <a:off x="7056387" y="4515593"/>
            <a:ext cx="309848" cy="46559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9407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8" grpId="0" animBg="1"/>
      <p:bldP spid="11" grpId="0" animBg="1"/>
      <p:bldP spid="12" grpId="0" animBg="1"/>
      <p:bldP spid="13" grpId="0" animBg="1"/>
      <p:bldP spid="14" grpId="0" animBg="1"/>
      <p:bldP spid="15" grpId="0" animBg="1"/>
      <p:bldP spid="20" grpId="0" animBg="1"/>
      <p:bldP spid="2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0" y="1227138"/>
            <a:ext cx="9144000" cy="546100"/>
          </a:xfrm>
        </p:spPr>
        <p:txBody>
          <a:bodyPr/>
          <a:lstStyle/>
          <a:p>
            <a:r>
              <a:rPr lang="it-IT" altLang="it-IT" sz="3200" b="1" dirty="0">
                <a:latin typeface="Calibri" panose="020F0502020204030204" pitchFamily="34" charset="0"/>
              </a:rPr>
              <a:t>MODELLO REDDITI PF 2019</a:t>
            </a:r>
          </a:p>
        </p:txBody>
      </p:sp>
      <p:sp>
        <p:nvSpPr>
          <p:cNvPr id="20" name="Rettangolo 19"/>
          <p:cNvSpPr/>
          <p:nvPr/>
        </p:nvSpPr>
        <p:spPr>
          <a:xfrm>
            <a:off x="2502085" y="3781657"/>
            <a:ext cx="2881762" cy="890074"/>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b="1" dirty="0">
                <a:solidFill>
                  <a:schemeClr val="tx1"/>
                </a:solidFill>
                <a:latin typeface="Calibri" panose="020F0502020204030204" pitchFamily="34" charset="0"/>
              </a:rPr>
              <a:t>PERDITA 2018 </a:t>
            </a:r>
          </a:p>
          <a:p>
            <a:pPr algn="ctr" fontAlgn="base">
              <a:spcBef>
                <a:spcPct val="0"/>
              </a:spcBef>
              <a:spcAft>
                <a:spcPct val="0"/>
              </a:spcAft>
              <a:defRPr/>
            </a:pPr>
            <a:r>
              <a:rPr lang="it-IT" b="1" dirty="0">
                <a:solidFill>
                  <a:schemeClr val="tx1"/>
                </a:solidFill>
                <a:latin typeface="Calibri" panose="020F0502020204030204" pitchFamily="34" charset="0"/>
              </a:rPr>
              <a:t>PRIMI 3 ESERCIZI</a:t>
            </a:r>
          </a:p>
          <a:p>
            <a:pPr algn="ctr" fontAlgn="base">
              <a:spcBef>
                <a:spcPct val="0"/>
              </a:spcBef>
              <a:spcAft>
                <a:spcPct val="0"/>
              </a:spcAft>
              <a:defRPr/>
            </a:pPr>
            <a:r>
              <a:rPr lang="it-IT" b="1" dirty="0">
                <a:solidFill>
                  <a:schemeClr val="tx1"/>
                </a:solidFill>
                <a:latin typeface="Calibri" panose="020F0502020204030204" pitchFamily="34" charset="0"/>
              </a:rPr>
              <a:t>(NO LIMITI)</a:t>
            </a:r>
          </a:p>
        </p:txBody>
      </p:sp>
      <p:sp>
        <p:nvSpPr>
          <p:cNvPr id="21" name="Rettangolo 20"/>
          <p:cNvSpPr/>
          <p:nvPr/>
        </p:nvSpPr>
        <p:spPr>
          <a:xfrm>
            <a:off x="5925354" y="3781657"/>
            <a:ext cx="2881762" cy="890074"/>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b="1" dirty="0">
                <a:solidFill>
                  <a:schemeClr val="tx1"/>
                </a:solidFill>
                <a:latin typeface="Calibri" panose="020F0502020204030204" pitchFamily="34" charset="0"/>
              </a:rPr>
              <a:t>CONTABILITÀ ORDINARIA:</a:t>
            </a:r>
          </a:p>
          <a:p>
            <a:pPr algn="ctr" fontAlgn="base">
              <a:spcBef>
                <a:spcPct val="0"/>
              </a:spcBef>
              <a:spcAft>
                <a:spcPct val="0"/>
              </a:spcAft>
              <a:defRPr/>
            </a:pPr>
            <a:r>
              <a:rPr lang="it-IT" b="1" dirty="0">
                <a:solidFill>
                  <a:schemeClr val="tx1"/>
                </a:solidFill>
                <a:latin typeface="Calibri" panose="020F0502020204030204" pitchFamily="34" charset="0"/>
              </a:rPr>
              <a:t>PERDITE PRIMI 3 ESERCIZI</a:t>
            </a:r>
          </a:p>
        </p:txBody>
      </p:sp>
      <p:cxnSp>
        <p:nvCxnSpPr>
          <p:cNvPr id="22" name="Connettore 2 21"/>
          <p:cNvCxnSpPr>
            <a:endCxn id="20" idx="0"/>
          </p:cNvCxnSpPr>
          <p:nvPr/>
        </p:nvCxnSpPr>
        <p:spPr>
          <a:xfrm flipH="1">
            <a:off x="3942966" y="3112248"/>
            <a:ext cx="2559905" cy="6694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Connettore 2 23"/>
          <p:cNvCxnSpPr>
            <a:endCxn id="21" idx="0"/>
          </p:cNvCxnSpPr>
          <p:nvPr/>
        </p:nvCxnSpPr>
        <p:spPr>
          <a:xfrm flipH="1">
            <a:off x="7366235" y="3125054"/>
            <a:ext cx="680485" cy="65660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2" name="Immagine 1"/>
          <p:cNvPicPr>
            <a:picLocks noChangeAspect="1"/>
          </p:cNvPicPr>
          <p:nvPr/>
        </p:nvPicPr>
        <p:blipFill>
          <a:blip r:embed="rId2"/>
          <a:stretch>
            <a:fillRect/>
          </a:stretch>
        </p:blipFill>
        <p:spPr>
          <a:xfrm>
            <a:off x="378944" y="2627947"/>
            <a:ext cx="8428172" cy="477747"/>
          </a:xfrm>
          <a:prstGeom prst="rect">
            <a:avLst/>
          </a:prstGeom>
        </p:spPr>
      </p:pic>
      <p:sp>
        <p:nvSpPr>
          <p:cNvPr id="23" name="Rettangolo 22"/>
          <p:cNvSpPr/>
          <p:nvPr/>
        </p:nvSpPr>
        <p:spPr>
          <a:xfrm>
            <a:off x="5925354" y="4671731"/>
            <a:ext cx="2881762" cy="1257432"/>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b="1" dirty="0">
                <a:solidFill>
                  <a:schemeClr val="tx1"/>
                </a:solidFill>
                <a:latin typeface="Calibri" panose="020F0502020204030204" pitchFamily="34" charset="0"/>
              </a:rPr>
              <a:t>CONTABILITÀ SEMPLIFICATA:</a:t>
            </a:r>
          </a:p>
          <a:p>
            <a:pPr algn="ctr" fontAlgn="base">
              <a:spcBef>
                <a:spcPct val="0"/>
              </a:spcBef>
              <a:spcAft>
                <a:spcPct val="0"/>
              </a:spcAft>
              <a:defRPr/>
            </a:pPr>
            <a:r>
              <a:rPr lang="it-IT" b="1" dirty="0">
                <a:solidFill>
                  <a:schemeClr val="tx1"/>
                </a:solidFill>
                <a:latin typeface="Calibri" panose="020F0502020204030204" pitchFamily="34" charset="0"/>
              </a:rPr>
              <a:t>PERDITE PRIMI 3 ESERCIZI</a:t>
            </a:r>
          </a:p>
          <a:p>
            <a:pPr marL="285750" indent="-285750" algn="ctr" fontAlgn="base">
              <a:spcBef>
                <a:spcPct val="0"/>
              </a:spcBef>
              <a:spcAft>
                <a:spcPct val="0"/>
              </a:spcAft>
              <a:buFont typeface="Wingdings" panose="05000000000000000000" pitchFamily="2" charset="2"/>
              <a:buChar char="§"/>
              <a:defRPr/>
            </a:pPr>
            <a:r>
              <a:rPr lang="it-IT" b="1" dirty="0">
                <a:solidFill>
                  <a:schemeClr val="tx1"/>
                </a:solidFill>
                <a:latin typeface="Calibri" panose="020F0502020204030204" pitchFamily="34" charset="0"/>
              </a:rPr>
              <a:t>NO 2017</a:t>
            </a:r>
          </a:p>
          <a:p>
            <a:pPr marL="285750" indent="-285750" algn="ctr" fontAlgn="base">
              <a:spcBef>
                <a:spcPct val="0"/>
              </a:spcBef>
              <a:spcAft>
                <a:spcPct val="0"/>
              </a:spcAft>
              <a:buFont typeface="Wingdings" panose="05000000000000000000" pitchFamily="2" charset="2"/>
              <a:buChar char="§"/>
              <a:defRPr/>
            </a:pPr>
            <a:r>
              <a:rPr lang="it-IT" b="1" dirty="0">
                <a:solidFill>
                  <a:schemeClr val="tx1"/>
                </a:solidFill>
                <a:latin typeface="Calibri" panose="020F0502020204030204" pitchFamily="34" charset="0"/>
              </a:rPr>
              <a:t>NO DISC. TRANSITORIA</a:t>
            </a:r>
          </a:p>
        </p:txBody>
      </p:sp>
    </p:spTree>
    <p:extLst>
      <p:ext uri="{BB962C8B-B14F-4D97-AF65-F5344CB8AC3E}">
        <p14:creationId xmlns:p14="http://schemas.microsoft.com/office/powerpoint/2010/main" val="413075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bwMode="auto">
          <a:xfrm>
            <a:off x="694523" y="2469298"/>
            <a:ext cx="77724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b="1" dirty="0">
                <a:latin typeface="Calibri" panose="020F0502020204030204" pitchFamily="34" charset="0"/>
              </a:rPr>
              <a:t>REDDITO D’IMPRESA:</a:t>
            </a:r>
          </a:p>
          <a:p>
            <a:r>
              <a:rPr lang="it-IT" b="1" dirty="0">
                <a:latin typeface="Calibri" panose="020F0502020204030204" pitchFamily="34" charset="0"/>
              </a:rPr>
              <a:t>APPROFONDIMENTI</a:t>
            </a:r>
          </a:p>
        </p:txBody>
      </p:sp>
    </p:spTree>
    <p:extLst>
      <p:ext uri="{BB962C8B-B14F-4D97-AF65-F5344CB8AC3E}">
        <p14:creationId xmlns:p14="http://schemas.microsoft.com/office/powerpoint/2010/main" val="11216711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704406" y="2100842"/>
            <a:ext cx="7777162" cy="630949"/>
          </a:xfrm>
          <a:prstGeom prst="rect">
            <a:avLst/>
          </a:prstGeom>
          <a:solidFill>
            <a:srgbClr val="009EDC"/>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400" b="1" dirty="0">
                <a:solidFill>
                  <a:schemeClr val="bg1"/>
                </a:solidFill>
                <a:latin typeface="Calibri" panose="020F0502020204030204" pitchFamily="34" charset="0"/>
              </a:rPr>
              <a:t>CONTRASTO GIURISPRUDENZIALE</a:t>
            </a:r>
          </a:p>
        </p:txBody>
      </p:sp>
      <p:sp>
        <p:nvSpPr>
          <p:cNvPr id="9" name="Rettangolo 8"/>
          <p:cNvSpPr/>
          <p:nvPr/>
        </p:nvSpPr>
        <p:spPr>
          <a:xfrm>
            <a:off x="704406" y="3350916"/>
            <a:ext cx="3744913" cy="673319"/>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it-IT" sz="2000" b="1" dirty="0">
                <a:solidFill>
                  <a:srgbClr val="000000"/>
                </a:solidFill>
                <a:latin typeface="Calibri" panose="020F0502020204030204" pitchFamily="34" charset="0"/>
              </a:rPr>
              <a:t>APPROCCIO «QUANTITATIVO»</a:t>
            </a:r>
          </a:p>
        </p:txBody>
      </p:sp>
      <p:sp>
        <p:nvSpPr>
          <p:cNvPr id="13" name="Rettangolo 12"/>
          <p:cNvSpPr/>
          <p:nvPr/>
        </p:nvSpPr>
        <p:spPr>
          <a:xfrm>
            <a:off x="4736656" y="3350916"/>
            <a:ext cx="3744912" cy="673319"/>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it-IT" sz="2000" b="1" dirty="0">
                <a:solidFill>
                  <a:srgbClr val="000000"/>
                </a:solidFill>
                <a:latin typeface="Calibri" panose="020F0502020204030204" pitchFamily="34" charset="0"/>
              </a:rPr>
              <a:t>APPROCCIO «QUALITATIVO»</a:t>
            </a:r>
          </a:p>
        </p:txBody>
      </p:sp>
      <p:sp>
        <p:nvSpPr>
          <p:cNvPr id="3" name="Freccia in giù 2"/>
          <p:cNvSpPr/>
          <p:nvPr/>
        </p:nvSpPr>
        <p:spPr>
          <a:xfrm>
            <a:off x="2397474" y="2897685"/>
            <a:ext cx="358775" cy="28733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sp>
        <p:nvSpPr>
          <p:cNvPr id="17" name="Freccia in giù 16"/>
          <p:cNvSpPr/>
          <p:nvPr/>
        </p:nvSpPr>
        <p:spPr>
          <a:xfrm>
            <a:off x="6428930" y="2896097"/>
            <a:ext cx="360363" cy="288925"/>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sp>
        <p:nvSpPr>
          <p:cNvPr id="12"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a:latin typeface="Calibri" panose="020F0502020204030204" pitchFamily="34" charset="0"/>
              </a:rPr>
              <a:t>INERENZA</a:t>
            </a:r>
          </a:p>
        </p:txBody>
      </p:sp>
      <p:sp>
        <p:nvSpPr>
          <p:cNvPr id="8" name="Rettangolo 7"/>
          <p:cNvSpPr/>
          <p:nvPr/>
        </p:nvSpPr>
        <p:spPr>
          <a:xfrm>
            <a:off x="704406" y="4127751"/>
            <a:ext cx="3744913" cy="1073643"/>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fontAlgn="base">
              <a:spcBef>
                <a:spcPct val="0"/>
              </a:spcBef>
              <a:spcAft>
                <a:spcPct val="0"/>
              </a:spcAft>
              <a:buFont typeface="Arial" panose="020B0604020202020204" pitchFamily="34" charset="0"/>
              <a:buChar char="•"/>
            </a:pPr>
            <a:r>
              <a:rPr lang="it-IT" sz="2000" b="1" dirty="0">
                <a:solidFill>
                  <a:srgbClr val="000000"/>
                </a:solidFill>
                <a:latin typeface="Calibri" panose="020F0502020204030204" pitchFamily="34" charset="0"/>
              </a:rPr>
              <a:t>CASSAZIONE, N. 15856/2018</a:t>
            </a:r>
          </a:p>
          <a:p>
            <a:pPr marL="342900" indent="-342900" algn="ctr" fontAlgn="base">
              <a:spcBef>
                <a:spcPct val="0"/>
              </a:spcBef>
              <a:spcAft>
                <a:spcPct val="0"/>
              </a:spcAft>
              <a:buFont typeface="Arial" panose="020B0604020202020204" pitchFamily="34" charset="0"/>
              <a:buChar char="•"/>
            </a:pPr>
            <a:r>
              <a:rPr lang="it-IT" sz="2000" b="1" dirty="0">
                <a:solidFill>
                  <a:srgbClr val="000000"/>
                </a:solidFill>
                <a:latin typeface="Calibri" panose="020F0502020204030204" pitchFamily="34" charset="0"/>
              </a:rPr>
              <a:t>AGENZIA DELLE ENTRATE</a:t>
            </a:r>
          </a:p>
        </p:txBody>
      </p:sp>
      <p:sp>
        <p:nvSpPr>
          <p:cNvPr id="10" name="Rettangolo 9"/>
          <p:cNvSpPr/>
          <p:nvPr/>
        </p:nvSpPr>
        <p:spPr>
          <a:xfrm>
            <a:off x="4736656" y="4127027"/>
            <a:ext cx="3744913" cy="1074367"/>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fontAlgn="base">
              <a:spcBef>
                <a:spcPct val="0"/>
              </a:spcBef>
              <a:spcAft>
                <a:spcPct val="0"/>
              </a:spcAft>
              <a:buFont typeface="Arial" panose="020B0604020202020204" pitchFamily="34" charset="0"/>
              <a:buChar char="•"/>
            </a:pPr>
            <a:r>
              <a:rPr lang="it-IT" sz="2000" b="1" dirty="0">
                <a:solidFill>
                  <a:srgbClr val="000000"/>
                </a:solidFill>
                <a:latin typeface="Calibri" panose="020F0502020204030204" pitchFamily="34" charset="0"/>
              </a:rPr>
              <a:t>CASSAZIONE, N. 13588/2018, 13882/2018, 15843/2018, 450/2018, 3170/2018</a:t>
            </a:r>
          </a:p>
        </p:txBody>
      </p:sp>
    </p:spTree>
    <p:extLst>
      <p:ext uri="{BB962C8B-B14F-4D97-AF65-F5344CB8AC3E}">
        <p14:creationId xmlns:p14="http://schemas.microsoft.com/office/powerpoint/2010/main" val="408989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3" grpId="0" animBg="1"/>
      <p:bldP spid="3" grpId="0" animBg="1"/>
      <p:bldP spid="17" grpId="0" animBg="1"/>
      <p:bldP spid="8" grpId="0" animBg="1"/>
      <p:bldP spid="1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olo 1"/>
          <p:cNvSpPr>
            <a:spLocks noGrp="1"/>
          </p:cNvSpPr>
          <p:nvPr>
            <p:ph type="title"/>
          </p:nvPr>
        </p:nvSpPr>
        <p:spPr>
          <a:xfrm>
            <a:off x="0" y="1227138"/>
            <a:ext cx="9144000" cy="546100"/>
          </a:xfrm>
        </p:spPr>
        <p:txBody>
          <a:bodyPr/>
          <a:lstStyle/>
          <a:p>
            <a:r>
              <a:rPr lang="it-IT" altLang="it-IT" sz="3200" b="1" dirty="0">
                <a:latin typeface="Calibri" panose="020F0502020204030204" pitchFamily="34" charset="0"/>
              </a:rPr>
              <a:t>INERENZA E ANTIECONOMICITÀ</a:t>
            </a:r>
          </a:p>
        </p:txBody>
      </p:sp>
      <p:sp>
        <p:nvSpPr>
          <p:cNvPr id="4" name="Callout con freccia in giù 3"/>
          <p:cNvSpPr/>
          <p:nvPr/>
        </p:nvSpPr>
        <p:spPr>
          <a:xfrm>
            <a:off x="755650" y="1933904"/>
            <a:ext cx="7632700" cy="1066856"/>
          </a:xfrm>
          <a:prstGeom prst="downArrowCallout">
            <a:avLst/>
          </a:prstGeom>
          <a:solidFill>
            <a:srgbClr val="009EDC"/>
          </a:solidFill>
          <a:ln>
            <a:solidFill>
              <a:schemeClr val="accent2">
                <a:lumMod val="50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400" b="1" dirty="0">
                <a:solidFill>
                  <a:srgbClr val="FFFFFF"/>
                </a:solidFill>
                <a:latin typeface="Calibri" panose="020F0502020204030204" pitchFamily="34" charset="0"/>
              </a:rPr>
              <a:t>FATTURE DI IMPORTO ELEVATO</a:t>
            </a:r>
          </a:p>
        </p:txBody>
      </p:sp>
      <p:sp>
        <p:nvSpPr>
          <p:cNvPr id="5" name="Rettangolo 4"/>
          <p:cNvSpPr/>
          <p:nvPr/>
        </p:nvSpPr>
        <p:spPr>
          <a:xfrm>
            <a:off x="755650" y="3100552"/>
            <a:ext cx="7632700" cy="2879834"/>
          </a:xfrm>
          <a:prstGeom prst="rect">
            <a:avLst/>
          </a:prstGeom>
          <a:solidFill>
            <a:schemeClr val="bg1">
              <a:lumMod val="85000"/>
            </a:schemeClr>
          </a:solidFill>
          <a:ln/>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000" dirty="0">
                <a:latin typeface="Calibri" panose="020F0502020204030204" pitchFamily="34" charset="0"/>
              </a:rPr>
              <a:t>«</a:t>
            </a:r>
            <a:r>
              <a:rPr lang="it-IT" sz="2000" i="1" dirty="0">
                <a:latin typeface="Calibri" panose="020F0502020204030204" pitchFamily="34" charset="0"/>
              </a:rPr>
              <a:t>la contestazione dell'Ufficio non può tradursi in una mera "non </a:t>
            </a:r>
            <a:r>
              <a:rPr lang="it-IT" sz="2000" i="1" dirty="0" err="1">
                <a:latin typeface="Calibri" panose="020F0502020204030204" pitchFamily="34" charset="0"/>
              </a:rPr>
              <a:t>condivisibilità</a:t>
            </a:r>
            <a:r>
              <a:rPr lang="it-IT" sz="2000" i="1" dirty="0">
                <a:latin typeface="Calibri" panose="020F0502020204030204" pitchFamily="34" charset="0"/>
              </a:rPr>
              <a:t> della scelta" perché apparentemente lontana dai canoni di normalità del mercato, in quanto ciò equivarrebbe a un </a:t>
            </a:r>
            <a:r>
              <a:rPr lang="it-IT" sz="2000" b="1" i="1" dirty="0">
                <a:latin typeface="Calibri" panose="020F0502020204030204" pitchFamily="34" charset="0"/>
              </a:rPr>
              <a:t>sindacato sulle scelte imprenditoriali</a:t>
            </a:r>
            <a:r>
              <a:rPr lang="it-IT" sz="2000" i="1" dirty="0">
                <a:latin typeface="Calibri" panose="020F0502020204030204" pitchFamily="34" charset="0"/>
              </a:rPr>
              <a:t>, ma deve consistere nella positiva affermazione che l'operazione, sulla base di </a:t>
            </a:r>
            <a:r>
              <a:rPr lang="it-IT" sz="2000" b="1" i="1" dirty="0">
                <a:latin typeface="Calibri" panose="020F0502020204030204" pitchFamily="34" charset="0"/>
              </a:rPr>
              <a:t>elementi oggettivi</a:t>
            </a:r>
            <a:r>
              <a:rPr lang="it-IT" sz="2000" i="1" dirty="0">
                <a:latin typeface="Calibri" panose="020F0502020204030204" pitchFamily="34" charset="0"/>
              </a:rPr>
              <a:t>, non si inseriva nell'attività produttiva, sì da determinare un </a:t>
            </a:r>
            <a:r>
              <a:rPr lang="it-IT" sz="2000" b="1" i="1" dirty="0">
                <a:latin typeface="Calibri" panose="020F0502020204030204" pitchFamily="34" charset="0"/>
              </a:rPr>
              <a:t>giudizio di inerenza negativo</a:t>
            </a:r>
            <a:r>
              <a:rPr lang="it-IT" sz="2000" i="1" dirty="0">
                <a:latin typeface="Calibri" panose="020F0502020204030204" pitchFamily="34" charset="0"/>
              </a:rPr>
              <a:t>»</a:t>
            </a:r>
          </a:p>
          <a:p>
            <a:pPr algn="ctr" fontAlgn="base">
              <a:spcBef>
                <a:spcPct val="0"/>
              </a:spcBef>
              <a:spcAft>
                <a:spcPct val="0"/>
              </a:spcAft>
              <a:defRPr/>
            </a:pPr>
            <a:endParaRPr lang="it-IT" sz="2000" b="1" i="1" dirty="0">
              <a:latin typeface="Calibri" panose="020F0502020204030204" pitchFamily="34" charset="0"/>
            </a:endParaRPr>
          </a:p>
          <a:p>
            <a:pPr algn="r" fontAlgn="base">
              <a:spcBef>
                <a:spcPct val="0"/>
              </a:spcBef>
              <a:spcAft>
                <a:spcPct val="0"/>
              </a:spcAft>
              <a:defRPr/>
            </a:pPr>
            <a:r>
              <a:rPr lang="it-IT" sz="2000" b="1" dirty="0">
                <a:solidFill>
                  <a:schemeClr val="tx1"/>
                </a:solidFill>
                <a:latin typeface="Calibri" pitchFamily="34" charset="0"/>
              </a:rPr>
              <a:t>Cass. n. 18904/2018</a:t>
            </a:r>
          </a:p>
        </p:txBody>
      </p:sp>
    </p:spTree>
    <p:extLst>
      <p:ext uri="{BB962C8B-B14F-4D97-AF65-F5344CB8AC3E}">
        <p14:creationId xmlns:p14="http://schemas.microsoft.com/office/powerpoint/2010/main" val="80316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7"/>
          <p:cNvSpPr/>
          <p:nvPr/>
        </p:nvSpPr>
        <p:spPr>
          <a:xfrm>
            <a:off x="765915" y="4910377"/>
            <a:ext cx="3019702" cy="795141"/>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POLIZZE VITA</a:t>
            </a:r>
          </a:p>
        </p:txBody>
      </p:sp>
      <p:sp>
        <p:nvSpPr>
          <p:cNvPr id="23" name="Titolo 1"/>
          <p:cNvSpPr txBox="1">
            <a:spLocks/>
          </p:cNvSpPr>
          <p:nvPr/>
        </p:nvSpPr>
        <p:spPr bwMode="auto">
          <a:xfrm>
            <a:off x="203200" y="1227138"/>
            <a:ext cx="89408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a:latin typeface="Calibri" panose="020F0502020204030204" pitchFamily="34" charset="0"/>
              </a:rPr>
              <a:t>PREMI ASSICURATIVI. INERENZA</a:t>
            </a:r>
          </a:p>
        </p:txBody>
      </p:sp>
      <p:sp>
        <p:nvSpPr>
          <p:cNvPr id="24" name="Freccia in giù 23"/>
          <p:cNvSpPr/>
          <p:nvPr/>
        </p:nvSpPr>
        <p:spPr>
          <a:xfrm rot="16200000">
            <a:off x="3911876" y="5079208"/>
            <a:ext cx="477755" cy="45747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sp>
        <p:nvSpPr>
          <p:cNvPr id="25" name="Rettangolo 24"/>
          <p:cNvSpPr/>
          <p:nvPr/>
        </p:nvSpPr>
        <p:spPr>
          <a:xfrm>
            <a:off x="4515892" y="4910377"/>
            <a:ext cx="3882722" cy="795141"/>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INDEDUCIBILI;</a:t>
            </a:r>
          </a:p>
          <a:p>
            <a:pPr algn="ctr" fontAlgn="base">
              <a:spcBef>
                <a:spcPct val="0"/>
              </a:spcBef>
              <a:spcAft>
                <a:spcPct val="0"/>
              </a:spcAft>
              <a:defRPr/>
            </a:pPr>
            <a:r>
              <a:rPr lang="it-IT" sz="2000" b="1" dirty="0">
                <a:solidFill>
                  <a:srgbClr val="000000"/>
                </a:solidFill>
                <a:latin typeface="Calibri" panose="020F0502020204030204" pitchFamily="34" charset="0"/>
              </a:rPr>
              <a:t>IMMOBILIZZAZIONI FINANZARIE</a:t>
            </a:r>
          </a:p>
        </p:txBody>
      </p:sp>
      <p:sp>
        <p:nvSpPr>
          <p:cNvPr id="11" name="Rettangolo 10"/>
          <p:cNvSpPr/>
          <p:nvPr/>
        </p:nvSpPr>
        <p:spPr>
          <a:xfrm>
            <a:off x="765915" y="3978719"/>
            <a:ext cx="3019702" cy="816634"/>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POLIZZE INFORTUNI</a:t>
            </a:r>
          </a:p>
        </p:txBody>
      </p:sp>
      <p:sp>
        <p:nvSpPr>
          <p:cNvPr id="12" name="Freccia in giù 11"/>
          <p:cNvSpPr/>
          <p:nvPr/>
        </p:nvSpPr>
        <p:spPr>
          <a:xfrm rot="16200000">
            <a:off x="3911876" y="4158297"/>
            <a:ext cx="477755" cy="45747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sp>
        <p:nvSpPr>
          <p:cNvPr id="14" name="Rettangolo 13"/>
          <p:cNvSpPr/>
          <p:nvPr/>
        </p:nvSpPr>
        <p:spPr>
          <a:xfrm>
            <a:off x="4515892" y="3978719"/>
            <a:ext cx="3882722" cy="816634"/>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DEDUCIBILI;</a:t>
            </a:r>
          </a:p>
          <a:p>
            <a:pPr algn="ctr" fontAlgn="base">
              <a:spcBef>
                <a:spcPct val="0"/>
              </a:spcBef>
              <a:spcAft>
                <a:spcPct val="0"/>
              </a:spcAft>
              <a:defRPr/>
            </a:pPr>
            <a:r>
              <a:rPr lang="it-IT" sz="2000" b="1" dirty="0">
                <a:solidFill>
                  <a:srgbClr val="000000"/>
                </a:solidFill>
                <a:latin typeface="Calibri" panose="020F0502020204030204" pitchFamily="34" charset="0"/>
              </a:rPr>
              <a:t>TASSATE COME </a:t>
            </a:r>
            <a:r>
              <a:rPr lang="it-IT" sz="2000" b="1" i="1" dirty="0">
                <a:solidFill>
                  <a:srgbClr val="000000"/>
                </a:solidFill>
                <a:latin typeface="Calibri" panose="020F0502020204030204" pitchFamily="34" charset="0"/>
              </a:rPr>
              <a:t>FRINGE BENEFIT </a:t>
            </a:r>
          </a:p>
        </p:txBody>
      </p:sp>
      <p:sp>
        <p:nvSpPr>
          <p:cNvPr id="15" name="Rettangolo 14"/>
          <p:cNvSpPr/>
          <p:nvPr/>
        </p:nvSpPr>
        <p:spPr>
          <a:xfrm>
            <a:off x="765915" y="3047059"/>
            <a:ext cx="3019702" cy="816636"/>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R.C. AMMINISTRATORI;</a:t>
            </a:r>
          </a:p>
          <a:p>
            <a:pPr algn="ctr" fontAlgn="base">
              <a:spcBef>
                <a:spcPct val="0"/>
              </a:spcBef>
              <a:spcAft>
                <a:spcPct val="0"/>
              </a:spcAft>
              <a:defRPr/>
            </a:pPr>
            <a:r>
              <a:rPr lang="it-IT" sz="2000" b="1" dirty="0">
                <a:solidFill>
                  <a:srgbClr val="000000"/>
                </a:solidFill>
                <a:latin typeface="Calibri" panose="020F0502020204030204" pitchFamily="34" charset="0"/>
              </a:rPr>
              <a:t>R.C. DATORIALE</a:t>
            </a:r>
          </a:p>
        </p:txBody>
      </p:sp>
      <p:sp>
        <p:nvSpPr>
          <p:cNvPr id="17" name="Freccia in giù 16"/>
          <p:cNvSpPr/>
          <p:nvPr/>
        </p:nvSpPr>
        <p:spPr>
          <a:xfrm rot="16200000">
            <a:off x="3911877" y="3226638"/>
            <a:ext cx="477755" cy="45747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sp>
        <p:nvSpPr>
          <p:cNvPr id="19" name="Rettangolo 18"/>
          <p:cNvSpPr/>
          <p:nvPr/>
        </p:nvSpPr>
        <p:spPr>
          <a:xfrm>
            <a:off x="4515892" y="3047059"/>
            <a:ext cx="3882722" cy="816636"/>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DEDUCIBILI</a:t>
            </a:r>
          </a:p>
        </p:txBody>
      </p:sp>
      <p:sp>
        <p:nvSpPr>
          <p:cNvPr id="13" name="Rettangolo 12"/>
          <p:cNvSpPr/>
          <p:nvPr/>
        </p:nvSpPr>
        <p:spPr>
          <a:xfrm>
            <a:off x="765915" y="2202283"/>
            <a:ext cx="7632700" cy="670000"/>
          </a:xfrm>
          <a:prstGeom prst="rect">
            <a:avLst/>
          </a:prstGeom>
          <a:solidFill>
            <a:srgbClr val="009EDC"/>
          </a:solidFill>
          <a:ln>
            <a:solidFill>
              <a:schemeClr val="accent2">
                <a:lumMod val="50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400" b="1" dirty="0">
                <a:solidFill>
                  <a:srgbClr val="FFFFFF"/>
                </a:solidFill>
                <a:latin typeface="Calibri" panose="020F0502020204030204" pitchFamily="34" charset="0"/>
              </a:rPr>
              <a:t>CTR LOMBARDIA, N. 615/2018</a:t>
            </a:r>
          </a:p>
        </p:txBody>
      </p:sp>
    </p:spTree>
    <p:extLst>
      <p:ext uri="{BB962C8B-B14F-4D97-AF65-F5344CB8AC3E}">
        <p14:creationId xmlns:p14="http://schemas.microsoft.com/office/powerpoint/2010/main" val="363064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animBg="1"/>
      <p:bldP spid="25" grpId="0" animBg="1"/>
      <p:bldP spid="11" grpId="0" animBg="1"/>
      <p:bldP spid="12" grpId="0" animBg="1"/>
      <p:bldP spid="14" grpId="0" animBg="1"/>
      <p:bldP spid="15" grpId="0" animBg="1"/>
      <p:bldP spid="17" grpId="0" animBg="1"/>
      <p:bldP spid="19" grpId="0" animBg="1"/>
      <p:bldP spid="1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682774" y="2142865"/>
            <a:ext cx="3744913" cy="1455955"/>
          </a:xfrm>
          <a:prstGeom prst="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endParaRPr lang="it-IT" sz="2000" b="1" dirty="0">
              <a:solidFill>
                <a:srgbClr val="000000"/>
              </a:solidFill>
              <a:latin typeface="Calibri" panose="020F0502020204030204" pitchFamily="34" charset="0"/>
            </a:endParaRPr>
          </a:p>
          <a:p>
            <a:pPr algn="ctr" fontAlgn="base">
              <a:spcBef>
                <a:spcPct val="0"/>
              </a:spcBef>
              <a:spcAft>
                <a:spcPct val="0"/>
              </a:spcAft>
              <a:defRPr/>
            </a:pPr>
            <a:r>
              <a:rPr lang="it-IT" sz="2000" b="1" dirty="0">
                <a:solidFill>
                  <a:srgbClr val="000000"/>
                </a:solidFill>
                <a:latin typeface="Calibri" panose="020F0502020204030204" pitchFamily="34" charset="0"/>
              </a:rPr>
              <a:t>NORMA AIDC N. 154/2004</a:t>
            </a:r>
          </a:p>
          <a:p>
            <a:pPr algn="ctr" fontAlgn="base">
              <a:spcBef>
                <a:spcPct val="0"/>
              </a:spcBef>
              <a:spcAft>
                <a:spcPct val="0"/>
              </a:spcAft>
              <a:defRPr/>
            </a:pPr>
            <a:r>
              <a:rPr lang="it-IT" sz="2000" b="1" dirty="0">
                <a:solidFill>
                  <a:srgbClr val="000000"/>
                </a:solidFill>
                <a:latin typeface="Calibri" panose="020F0502020204030204" pitchFamily="34" charset="0"/>
              </a:rPr>
              <a:t>CTP AGRIGENTO N. 1840/7/2015 CTR VENETO N. 216/5/2016 </a:t>
            </a:r>
          </a:p>
          <a:p>
            <a:pPr algn="ctr" fontAlgn="base">
              <a:spcBef>
                <a:spcPct val="0"/>
              </a:spcBef>
              <a:spcAft>
                <a:spcPct val="0"/>
              </a:spcAft>
              <a:defRPr/>
            </a:pPr>
            <a:r>
              <a:rPr lang="it-IT" sz="2000" b="1" dirty="0">
                <a:solidFill>
                  <a:srgbClr val="000000"/>
                </a:solidFill>
                <a:latin typeface="Calibri" panose="020F0502020204030204" pitchFamily="34" charset="0"/>
              </a:rPr>
              <a:t>CTR VENETO N. 1183/2/16  </a:t>
            </a:r>
          </a:p>
          <a:p>
            <a:pPr algn="ctr" fontAlgn="base">
              <a:spcBef>
                <a:spcPct val="0"/>
              </a:spcBef>
              <a:spcAft>
                <a:spcPct val="0"/>
              </a:spcAft>
              <a:defRPr/>
            </a:pPr>
            <a:endParaRPr lang="it-IT" sz="2400" b="1" dirty="0">
              <a:solidFill>
                <a:srgbClr val="000000"/>
              </a:solidFill>
              <a:latin typeface="Calibri" panose="020F0502020204030204" pitchFamily="34" charset="0"/>
            </a:endParaRPr>
          </a:p>
        </p:txBody>
      </p:sp>
      <p:sp>
        <p:nvSpPr>
          <p:cNvPr id="9" name="Rettangolo 8"/>
          <p:cNvSpPr/>
          <p:nvPr/>
        </p:nvSpPr>
        <p:spPr>
          <a:xfrm>
            <a:off x="682774" y="4212691"/>
            <a:ext cx="3744913" cy="855936"/>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it-IT" sz="2000" b="1" dirty="0">
                <a:solidFill>
                  <a:srgbClr val="000000"/>
                </a:solidFill>
                <a:latin typeface="Calibri" panose="020F0502020204030204" pitchFamily="34" charset="0"/>
              </a:rPr>
              <a:t>POLIZZE VITA DEDUCIBILI</a:t>
            </a:r>
          </a:p>
        </p:txBody>
      </p:sp>
      <p:sp>
        <p:nvSpPr>
          <p:cNvPr id="13" name="Rettangolo 12"/>
          <p:cNvSpPr/>
          <p:nvPr/>
        </p:nvSpPr>
        <p:spPr>
          <a:xfrm>
            <a:off x="4715023" y="4212691"/>
            <a:ext cx="3744913" cy="855936"/>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POLIZZE VITA INDEDUCIBILI</a:t>
            </a:r>
            <a:endParaRPr lang="it-IT" sz="2000" dirty="0">
              <a:solidFill>
                <a:srgbClr val="000000"/>
              </a:solidFill>
              <a:latin typeface="Calibri" panose="020F0502020204030204" pitchFamily="34" charset="0"/>
            </a:endParaRPr>
          </a:p>
        </p:txBody>
      </p:sp>
      <p:sp>
        <p:nvSpPr>
          <p:cNvPr id="3" name="Freccia in giù 2"/>
          <p:cNvSpPr/>
          <p:nvPr/>
        </p:nvSpPr>
        <p:spPr>
          <a:xfrm>
            <a:off x="2375842" y="3762087"/>
            <a:ext cx="358775" cy="28733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sp>
        <p:nvSpPr>
          <p:cNvPr id="17" name="Freccia in giù 16"/>
          <p:cNvSpPr/>
          <p:nvPr/>
        </p:nvSpPr>
        <p:spPr>
          <a:xfrm>
            <a:off x="6407297" y="3761293"/>
            <a:ext cx="360363" cy="288925"/>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sp>
        <p:nvSpPr>
          <p:cNvPr id="12"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a:latin typeface="Calibri" panose="020F0502020204030204" pitchFamily="34" charset="0"/>
              </a:rPr>
              <a:t>DEDUCIBILITÀ POLIZZE VITA</a:t>
            </a:r>
          </a:p>
        </p:txBody>
      </p:sp>
      <p:sp>
        <p:nvSpPr>
          <p:cNvPr id="14" name="Rettangolo 13"/>
          <p:cNvSpPr/>
          <p:nvPr/>
        </p:nvSpPr>
        <p:spPr>
          <a:xfrm>
            <a:off x="4715024" y="2142865"/>
            <a:ext cx="3744913" cy="1455955"/>
          </a:xfrm>
          <a:prstGeom prst="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CASSAZIONE, N. 28004/2009</a:t>
            </a:r>
          </a:p>
          <a:p>
            <a:pPr algn="ctr" fontAlgn="base">
              <a:spcBef>
                <a:spcPct val="0"/>
              </a:spcBef>
              <a:spcAft>
                <a:spcPct val="0"/>
              </a:spcAft>
              <a:defRPr/>
            </a:pPr>
            <a:r>
              <a:rPr lang="it-IT" sz="2000" b="1" dirty="0">
                <a:solidFill>
                  <a:srgbClr val="000000"/>
                </a:solidFill>
                <a:latin typeface="Calibri" panose="020F0502020204030204" pitchFamily="34" charset="0"/>
              </a:rPr>
              <a:t>CTP COMO N. 166/2/2016 </a:t>
            </a:r>
          </a:p>
        </p:txBody>
      </p:sp>
    </p:spTree>
    <p:extLst>
      <p:ext uri="{BB962C8B-B14F-4D97-AF65-F5344CB8AC3E}">
        <p14:creationId xmlns:p14="http://schemas.microsoft.com/office/powerpoint/2010/main" val="234359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3" grpId="0" animBg="1"/>
      <p:bldP spid="3" grpId="0" animBg="1"/>
      <p:bldP spid="17" grpId="0" animBg="1"/>
      <p:bldP spid="1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olo 1"/>
          <p:cNvSpPr>
            <a:spLocks noGrp="1"/>
          </p:cNvSpPr>
          <p:nvPr>
            <p:ph type="title"/>
          </p:nvPr>
        </p:nvSpPr>
        <p:spPr>
          <a:xfrm>
            <a:off x="364066" y="1227138"/>
            <a:ext cx="8779933" cy="546100"/>
          </a:xfrm>
        </p:spPr>
        <p:txBody>
          <a:bodyPr/>
          <a:lstStyle/>
          <a:p>
            <a:r>
              <a:rPr lang="it-IT" altLang="it-IT" sz="3200" b="1" dirty="0">
                <a:latin typeface="Calibri" panose="020F0502020204030204" pitchFamily="34" charset="0"/>
              </a:rPr>
              <a:t>DEDUCIBILITÀ POLIZZE VITA</a:t>
            </a:r>
          </a:p>
        </p:txBody>
      </p:sp>
      <p:sp>
        <p:nvSpPr>
          <p:cNvPr id="6" name="Callout con freccia in giù 5"/>
          <p:cNvSpPr/>
          <p:nvPr/>
        </p:nvSpPr>
        <p:spPr>
          <a:xfrm>
            <a:off x="762000" y="2010228"/>
            <a:ext cx="7632700" cy="1008062"/>
          </a:xfrm>
          <a:prstGeom prst="downArrowCallout">
            <a:avLst/>
          </a:prstGeom>
          <a:solidFill>
            <a:srgbClr val="009EDC"/>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400" b="1" dirty="0">
                <a:solidFill>
                  <a:srgbClr val="FFFFFF"/>
                </a:solidFill>
                <a:latin typeface="Calibri" panose="020F0502020204030204" pitchFamily="34" charset="0"/>
              </a:rPr>
              <a:t>CARATTERISTICHE PER LA DEDUCIBILITÀ</a:t>
            </a:r>
            <a:endParaRPr lang="it-IT" sz="2000" b="1" i="1" dirty="0">
              <a:solidFill>
                <a:srgbClr val="FFFFFF"/>
              </a:solidFill>
              <a:latin typeface="Calibri" panose="020F0502020204030204" pitchFamily="34" charset="0"/>
            </a:endParaRPr>
          </a:p>
        </p:txBody>
      </p:sp>
      <p:sp>
        <p:nvSpPr>
          <p:cNvPr id="7" name="Rettangolo 6"/>
          <p:cNvSpPr/>
          <p:nvPr/>
        </p:nvSpPr>
        <p:spPr>
          <a:xfrm>
            <a:off x="762000" y="3067479"/>
            <a:ext cx="7632700" cy="369633"/>
          </a:xfrm>
          <a:prstGeom prst="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200" b="1" dirty="0">
                <a:solidFill>
                  <a:schemeClr val="tx1"/>
                </a:solidFill>
                <a:latin typeface="Calibri" panose="020F0502020204030204" pitchFamily="34" charset="0"/>
              </a:rPr>
              <a:t>ALEA DEL CONTRATTO (RISCHIO MORTE)</a:t>
            </a:r>
          </a:p>
        </p:txBody>
      </p:sp>
      <p:sp>
        <p:nvSpPr>
          <p:cNvPr id="8" name="Rettangolo 7"/>
          <p:cNvSpPr/>
          <p:nvPr/>
        </p:nvSpPr>
        <p:spPr>
          <a:xfrm>
            <a:off x="762000" y="4110753"/>
            <a:ext cx="7632700" cy="369633"/>
          </a:xfrm>
          <a:prstGeom prst="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200" b="1" dirty="0">
                <a:solidFill>
                  <a:schemeClr val="tx1"/>
                </a:solidFill>
                <a:latin typeface="Calibri" panose="020F0502020204030204" pitchFamily="34" charset="0"/>
              </a:rPr>
              <a:t>DIRITTO DI RISCATTO E DI RIDUZIONE IRRILEVANTE</a:t>
            </a:r>
          </a:p>
        </p:txBody>
      </p:sp>
      <p:sp>
        <p:nvSpPr>
          <p:cNvPr id="9" name="Rettangolo 8"/>
          <p:cNvSpPr/>
          <p:nvPr/>
        </p:nvSpPr>
        <p:spPr>
          <a:xfrm>
            <a:off x="762000" y="4658728"/>
            <a:ext cx="7632700" cy="369633"/>
          </a:xfrm>
          <a:prstGeom prst="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it-IT" sz="2200" b="1" dirty="0">
                <a:solidFill>
                  <a:schemeClr val="tx1"/>
                </a:solidFill>
                <a:latin typeface="Calibri" panose="020F0502020204030204" pitchFamily="34" charset="0"/>
              </a:rPr>
              <a:t>PREGIUDIZIO PATRIMONIALE ALLA MORTE DEL «</a:t>
            </a:r>
            <a:r>
              <a:rPr lang="it-IT" sz="2200" b="1" i="1" dirty="0">
                <a:solidFill>
                  <a:schemeClr val="tx1"/>
                </a:solidFill>
                <a:latin typeface="Calibri" panose="020F0502020204030204" pitchFamily="34" charset="0"/>
              </a:rPr>
              <a:t>KEY-MAN</a:t>
            </a:r>
            <a:r>
              <a:rPr lang="it-IT" sz="2200" b="1" dirty="0">
                <a:solidFill>
                  <a:schemeClr val="tx1"/>
                </a:solidFill>
                <a:latin typeface="Calibri" panose="020F0502020204030204" pitchFamily="34" charset="0"/>
              </a:rPr>
              <a:t>»</a:t>
            </a:r>
          </a:p>
        </p:txBody>
      </p:sp>
      <p:sp>
        <p:nvSpPr>
          <p:cNvPr id="11" name="Rettangolo 10"/>
          <p:cNvSpPr/>
          <p:nvPr/>
        </p:nvSpPr>
        <p:spPr>
          <a:xfrm>
            <a:off x="762000" y="3604913"/>
            <a:ext cx="7632700" cy="369633"/>
          </a:xfrm>
          <a:prstGeom prst="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it-IT" sz="2200" b="1" dirty="0">
                <a:solidFill>
                  <a:schemeClr val="tx1"/>
                </a:solidFill>
                <a:latin typeface="Calibri" panose="020F0502020204030204" pitchFamily="34" charset="0"/>
              </a:rPr>
              <a:t>PRESTAZIONE PREDETERMINATA, NON LEGATA A VALORI</a:t>
            </a:r>
          </a:p>
        </p:txBody>
      </p:sp>
      <p:sp>
        <p:nvSpPr>
          <p:cNvPr id="2" name="Rettangolo 1"/>
          <p:cNvSpPr/>
          <p:nvPr/>
        </p:nvSpPr>
        <p:spPr>
          <a:xfrm>
            <a:off x="5738845" y="5650835"/>
            <a:ext cx="2655855" cy="369332"/>
          </a:xfrm>
          <a:prstGeom prst="rect">
            <a:avLst/>
          </a:prstGeom>
        </p:spPr>
        <p:txBody>
          <a:bodyPr wrap="none">
            <a:spAutoFit/>
          </a:bodyPr>
          <a:lstStyle/>
          <a:p>
            <a:pPr algn="r"/>
            <a:r>
              <a:rPr lang="it-IT" b="1" i="1" dirty="0">
                <a:latin typeface="Calibri" panose="020F0502020204030204" pitchFamily="34" charset="0"/>
                <a:cs typeface="Calibri" panose="020F0502020204030204" pitchFamily="34" charset="0"/>
              </a:rPr>
              <a:t>CTR Veneto, n. 1183/2016</a:t>
            </a:r>
          </a:p>
        </p:txBody>
      </p:sp>
      <p:sp>
        <p:nvSpPr>
          <p:cNvPr id="12" name="Rettangolo 11"/>
          <p:cNvSpPr/>
          <p:nvPr/>
        </p:nvSpPr>
        <p:spPr>
          <a:xfrm>
            <a:off x="762000" y="5206703"/>
            <a:ext cx="7632700" cy="369633"/>
          </a:xfrm>
          <a:prstGeom prst="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it-IT" sz="2200" b="1" dirty="0">
                <a:solidFill>
                  <a:schemeClr val="tx1"/>
                </a:solidFill>
                <a:latin typeface="Calibri" panose="020F0502020204030204" pitchFamily="34" charset="0"/>
              </a:rPr>
              <a:t>CAPITALE INCASSATO TASSATO (SOPRAVVENIENZA ATTIVA)</a:t>
            </a:r>
          </a:p>
        </p:txBody>
      </p:sp>
    </p:spTree>
    <p:extLst>
      <p:ext uri="{BB962C8B-B14F-4D97-AF65-F5344CB8AC3E}">
        <p14:creationId xmlns:p14="http://schemas.microsoft.com/office/powerpoint/2010/main" val="332736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2" grpId="0"/>
      <p:bldP spid="1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olo 1"/>
          <p:cNvSpPr>
            <a:spLocks noGrp="1"/>
          </p:cNvSpPr>
          <p:nvPr>
            <p:ph type="title"/>
          </p:nvPr>
        </p:nvSpPr>
        <p:spPr>
          <a:xfrm>
            <a:off x="0" y="1227138"/>
            <a:ext cx="9144000" cy="546100"/>
          </a:xfrm>
        </p:spPr>
        <p:txBody>
          <a:bodyPr/>
          <a:lstStyle/>
          <a:p>
            <a:r>
              <a:rPr lang="it-IT" altLang="it-IT" sz="3200" b="1" dirty="0">
                <a:latin typeface="Calibri" panose="020F0502020204030204" pitchFamily="34" charset="0"/>
              </a:rPr>
              <a:t>FINANZIAMENTO SOCI</a:t>
            </a:r>
          </a:p>
        </p:txBody>
      </p:sp>
      <p:sp>
        <p:nvSpPr>
          <p:cNvPr id="4" name="Callout con freccia in giù 3"/>
          <p:cNvSpPr/>
          <p:nvPr/>
        </p:nvSpPr>
        <p:spPr>
          <a:xfrm>
            <a:off x="755650" y="2704596"/>
            <a:ext cx="7632700" cy="665164"/>
          </a:xfrm>
          <a:prstGeom prst="downArrowCallout">
            <a:avLst/>
          </a:prstGeom>
          <a:solidFill>
            <a:srgbClr val="009EDC"/>
          </a:solidFill>
          <a:ln>
            <a:solidFill>
              <a:schemeClr val="accent2">
                <a:lumMod val="50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400" b="1" dirty="0">
                <a:solidFill>
                  <a:srgbClr val="FFFFFF"/>
                </a:solidFill>
                <a:latin typeface="Calibri" panose="020F0502020204030204" pitchFamily="34" charset="0"/>
              </a:rPr>
              <a:t>CASSAZIONE, N. 6104/2019</a:t>
            </a:r>
          </a:p>
        </p:txBody>
      </p:sp>
      <p:sp>
        <p:nvSpPr>
          <p:cNvPr id="5" name="Rettangolo 4"/>
          <p:cNvSpPr/>
          <p:nvPr/>
        </p:nvSpPr>
        <p:spPr>
          <a:xfrm>
            <a:off x="755650" y="3432822"/>
            <a:ext cx="7632700" cy="2169193"/>
          </a:xfrm>
          <a:prstGeom prst="rect">
            <a:avLst/>
          </a:prstGeom>
          <a:solidFill>
            <a:schemeClr val="bg1">
              <a:lumMod val="85000"/>
            </a:schemeClr>
          </a:solidFill>
          <a:ln/>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000" i="1" dirty="0">
                <a:latin typeface="Calibri" panose="020F0502020204030204" pitchFamily="34" charset="0"/>
              </a:rPr>
              <a:t>«la </a:t>
            </a:r>
            <a:r>
              <a:rPr lang="it-IT" sz="2000" b="1" i="1" dirty="0">
                <a:latin typeface="Calibri" panose="020F0502020204030204" pitchFamily="34" charset="0"/>
              </a:rPr>
              <a:t>mancanza dei verbali assembleari di finanziamento </a:t>
            </a:r>
            <a:r>
              <a:rPr lang="it-IT" sz="2000" i="1" dirty="0">
                <a:latin typeface="Calibri" panose="020F0502020204030204" pitchFamily="34" charset="0"/>
              </a:rPr>
              <a:t>non può essere considerata dirimente, posto che la rilevanza del relativo vizio è prevalentemente </a:t>
            </a:r>
            <a:r>
              <a:rPr lang="it-IT" sz="2000" i="1" dirty="0" err="1">
                <a:latin typeface="Calibri" panose="020F0502020204030204" pitchFamily="34" charset="0"/>
              </a:rPr>
              <a:t>endosocietaria</a:t>
            </a:r>
            <a:r>
              <a:rPr lang="it-IT" sz="2000" i="1" dirty="0">
                <a:latin typeface="Calibri" panose="020F0502020204030204" pitchFamily="34" charset="0"/>
              </a:rPr>
              <a:t>, ovvero riguarda in prima battuta i rapporti tra soci e società. La circostanza che l'operazione sia stata </a:t>
            </a:r>
            <a:r>
              <a:rPr lang="it-IT" sz="2000" b="1" i="1" dirty="0">
                <a:latin typeface="Calibri" panose="020F0502020204030204" pitchFamily="34" charset="0"/>
              </a:rPr>
              <a:t>contabilizzata in bilancio</a:t>
            </a:r>
            <a:r>
              <a:rPr lang="it-IT" sz="2000" i="1" dirty="0">
                <a:latin typeface="Calibri" panose="020F0502020204030204" pitchFamily="34" charset="0"/>
              </a:rPr>
              <a:t> la rende opponibile ai terzi, ivi compreso l'Erario»</a:t>
            </a:r>
            <a:endParaRPr lang="it-IT" sz="2000" i="1" dirty="0">
              <a:solidFill>
                <a:srgbClr val="FF0000"/>
              </a:solidFill>
              <a:latin typeface="Calibri" pitchFamily="34" charset="0"/>
            </a:endParaRPr>
          </a:p>
        </p:txBody>
      </p:sp>
      <p:sp>
        <p:nvSpPr>
          <p:cNvPr id="6" name="Rettangolo 5"/>
          <p:cNvSpPr/>
          <p:nvPr/>
        </p:nvSpPr>
        <p:spPr>
          <a:xfrm>
            <a:off x="755650" y="2024383"/>
            <a:ext cx="7632700" cy="445549"/>
          </a:xfrm>
          <a:prstGeom prst="rect">
            <a:avLst/>
          </a:prstGeom>
          <a:solidFill>
            <a:schemeClr val="bg1"/>
          </a:solidFill>
          <a:ln>
            <a:solidFill>
              <a:schemeClr val="accent2">
                <a:lumMod val="50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400" b="1" dirty="0">
                <a:solidFill>
                  <a:schemeClr val="tx1"/>
                </a:solidFill>
                <a:latin typeface="Calibri" panose="020F0502020204030204" pitchFamily="34" charset="0"/>
              </a:rPr>
              <a:t>FINANZIAMENTI RIQUALIFICATI COME SOPRAVVENIENZE</a:t>
            </a:r>
          </a:p>
        </p:txBody>
      </p:sp>
      <p:sp>
        <p:nvSpPr>
          <p:cNvPr id="2" name="Rettangolo 1"/>
          <p:cNvSpPr/>
          <p:nvPr/>
        </p:nvSpPr>
        <p:spPr>
          <a:xfrm>
            <a:off x="4887583" y="5632564"/>
            <a:ext cx="3500767" cy="369332"/>
          </a:xfrm>
          <a:prstGeom prst="rect">
            <a:avLst/>
          </a:prstGeom>
        </p:spPr>
        <p:txBody>
          <a:bodyPr wrap="none">
            <a:spAutoFit/>
          </a:bodyPr>
          <a:lstStyle/>
          <a:p>
            <a:pPr algn="r"/>
            <a:r>
              <a:rPr lang="it-IT" b="1" i="1" dirty="0">
                <a:latin typeface="Calibri" panose="020F0502020204030204" pitchFamily="34" charset="0"/>
              </a:rPr>
              <a:t>Contra: Cassazione, n. 25578/2017</a:t>
            </a:r>
            <a:endParaRPr lang="it-IT" b="1" dirty="0"/>
          </a:p>
        </p:txBody>
      </p:sp>
    </p:spTree>
    <p:extLst>
      <p:ext uri="{BB962C8B-B14F-4D97-AF65-F5344CB8AC3E}">
        <p14:creationId xmlns:p14="http://schemas.microsoft.com/office/powerpoint/2010/main" val="303786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olo 1"/>
          <p:cNvSpPr>
            <a:spLocks noGrp="1"/>
          </p:cNvSpPr>
          <p:nvPr>
            <p:ph type="title"/>
          </p:nvPr>
        </p:nvSpPr>
        <p:spPr>
          <a:xfrm>
            <a:off x="0" y="1227138"/>
            <a:ext cx="9144000" cy="546100"/>
          </a:xfrm>
        </p:spPr>
        <p:txBody>
          <a:bodyPr/>
          <a:lstStyle/>
          <a:p>
            <a:pPr>
              <a:spcBef>
                <a:spcPct val="50000"/>
              </a:spcBef>
            </a:pPr>
            <a:r>
              <a:rPr lang="it-IT" altLang="it-IT" sz="3200" b="1" dirty="0">
                <a:solidFill>
                  <a:schemeClr val="tx1"/>
                </a:solidFill>
                <a:latin typeface="Calibri" panose="020F0502020204030204" pitchFamily="34" charset="0"/>
                <a:cs typeface="Arial" panose="020B0604020202020204" pitchFamily="34" charset="0"/>
              </a:rPr>
              <a:t>FINANZIAMENTO DEI SOCI</a:t>
            </a:r>
          </a:p>
        </p:txBody>
      </p:sp>
      <p:sp>
        <p:nvSpPr>
          <p:cNvPr id="8" name="Callout con freccia in giù 7"/>
          <p:cNvSpPr/>
          <p:nvPr/>
        </p:nvSpPr>
        <p:spPr>
          <a:xfrm>
            <a:off x="755650" y="2074863"/>
            <a:ext cx="7632700" cy="1008062"/>
          </a:xfrm>
          <a:prstGeom prst="downArrowCallout">
            <a:avLst/>
          </a:prstGeom>
          <a:solidFill>
            <a:srgbClr val="009EDC"/>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400" b="1" dirty="0">
                <a:solidFill>
                  <a:srgbClr val="FFFFFF"/>
                </a:solidFill>
                <a:latin typeface="Calibri" panose="020F0502020204030204" pitchFamily="34" charset="0"/>
              </a:rPr>
              <a:t>CASSAZIONE, N. 1951/2019</a:t>
            </a:r>
          </a:p>
        </p:txBody>
      </p:sp>
      <p:sp>
        <p:nvSpPr>
          <p:cNvPr id="11" name="Rettangolo 10"/>
          <p:cNvSpPr/>
          <p:nvPr/>
        </p:nvSpPr>
        <p:spPr>
          <a:xfrm>
            <a:off x="755650" y="4695825"/>
            <a:ext cx="7632700" cy="1137416"/>
          </a:xfrm>
          <a:prstGeom prst="rect">
            <a:avLst/>
          </a:prstGeom>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MA</a:t>
            </a:r>
          </a:p>
          <a:p>
            <a:pPr algn="ctr" fontAlgn="base">
              <a:spcBef>
                <a:spcPct val="0"/>
              </a:spcBef>
              <a:spcAft>
                <a:spcPct val="0"/>
              </a:spcAft>
              <a:defRPr/>
            </a:pPr>
            <a:r>
              <a:rPr lang="it-IT" sz="2000" b="1" dirty="0">
                <a:solidFill>
                  <a:srgbClr val="000000"/>
                </a:solidFill>
                <a:latin typeface="Calibri" panose="020F0502020204030204" pitchFamily="34" charset="0"/>
              </a:rPr>
              <a:t>NESSUN CREDITO DELLA SOCIETÀ NEI CONFRONTI DEI SOCI</a:t>
            </a:r>
          </a:p>
          <a:p>
            <a:pPr algn="ctr" fontAlgn="base">
              <a:spcBef>
                <a:spcPct val="0"/>
              </a:spcBef>
              <a:spcAft>
                <a:spcPct val="0"/>
              </a:spcAft>
              <a:defRPr/>
            </a:pPr>
            <a:endParaRPr lang="it-IT" sz="1000" b="1" dirty="0">
              <a:solidFill>
                <a:srgbClr val="000000"/>
              </a:solidFill>
              <a:latin typeface="Calibri" panose="020F0502020204030204" pitchFamily="34" charset="0"/>
            </a:endParaRPr>
          </a:p>
          <a:p>
            <a:pPr algn="r" fontAlgn="base">
              <a:spcBef>
                <a:spcPct val="0"/>
              </a:spcBef>
              <a:spcAft>
                <a:spcPct val="0"/>
              </a:spcAft>
              <a:defRPr/>
            </a:pPr>
            <a:r>
              <a:rPr lang="it-IT" b="1" i="1" dirty="0">
                <a:solidFill>
                  <a:srgbClr val="000000"/>
                </a:solidFill>
                <a:latin typeface="Calibri" panose="020F0502020204030204" pitchFamily="34" charset="0"/>
              </a:rPr>
              <a:t>Tribunale Milano n. 6865/2017, Cassazione n. 19813/2009</a:t>
            </a:r>
          </a:p>
        </p:txBody>
      </p:sp>
      <p:sp>
        <p:nvSpPr>
          <p:cNvPr id="14" name="Freccia in giù 13"/>
          <p:cNvSpPr/>
          <p:nvPr/>
        </p:nvSpPr>
        <p:spPr>
          <a:xfrm>
            <a:off x="4392612" y="4278313"/>
            <a:ext cx="358775" cy="28733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sp>
        <p:nvSpPr>
          <p:cNvPr id="22" name="Rettangolo 21"/>
          <p:cNvSpPr/>
          <p:nvPr/>
        </p:nvSpPr>
        <p:spPr>
          <a:xfrm>
            <a:off x="755650" y="3213100"/>
            <a:ext cx="7632700" cy="935038"/>
          </a:xfrm>
          <a:prstGeom prst="rect">
            <a:avLst/>
          </a:prstGeom>
          <a:solidFill>
            <a:schemeClr val="bg1">
              <a:lumMod val="8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itchFamily="34" charset="0"/>
              </a:rPr>
              <a:t>REGISTRAZIONE IN TERMINE FISSO</a:t>
            </a:r>
          </a:p>
          <a:p>
            <a:pPr algn="ctr" fontAlgn="base">
              <a:spcBef>
                <a:spcPct val="0"/>
              </a:spcBef>
              <a:spcAft>
                <a:spcPct val="0"/>
              </a:spcAft>
              <a:defRPr/>
            </a:pPr>
            <a:r>
              <a:rPr lang="it-IT" sz="2000" b="1" dirty="0">
                <a:solidFill>
                  <a:srgbClr val="000000"/>
                </a:solidFill>
                <a:latin typeface="Calibri" pitchFamily="34" charset="0"/>
              </a:rPr>
              <a:t>IMPOSTA DI REGISTRO 3%</a:t>
            </a:r>
          </a:p>
        </p:txBody>
      </p:sp>
    </p:spTree>
    <p:extLst>
      <p:ext uri="{BB962C8B-B14F-4D97-AF65-F5344CB8AC3E}">
        <p14:creationId xmlns:p14="http://schemas.microsoft.com/office/powerpoint/2010/main" val="299886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olo 1"/>
          <p:cNvSpPr>
            <a:spLocks noGrp="1"/>
          </p:cNvSpPr>
          <p:nvPr>
            <p:ph type="title" idx="4294967295"/>
          </p:nvPr>
        </p:nvSpPr>
        <p:spPr>
          <a:xfrm>
            <a:off x="120073" y="1204949"/>
            <a:ext cx="6858000" cy="409575"/>
          </a:xfrm>
          <a:prstGeom prst="rect">
            <a:avLst/>
          </a:prstGeom>
        </p:spPr>
        <p:txBody>
          <a:bodyPr/>
          <a:lstStyle/>
          <a:p>
            <a:r>
              <a:rPr lang="it-IT" altLang="it-IT" sz="2400" b="1" dirty="0">
                <a:latin typeface="Calibri" panose="020F0502020204030204" pitchFamily="34" charset="0"/>
              </a:rPr>
              <a:t>CONCETTI SOVRAPPOSTI</a:t>
            </a:r>
          </a:p>
        </p:txBody>
      </p:sp>
      <p:graphicFrame>
        <p:nvGraphicFramePr>
          <p:cNvPr id="2" name="Tabella 1"/>
          <p:cNvGraphicFramePr>
            <a:graphicFrameLocks noGrp="1"/>
          </p:cNvGraphicFramePr>
          <p:nvPr/>
        </p:nvGraphicFramePr>
        <p:xfrm>
          <a:off x="677008" y="2031018"/>
          <a:ext cx="7491046" cy="3921375"/>
        </p:xfrm>
        <a:graphic>
          <a:graphicData uri="http://schemas.openxmlformats.org/drawingml/2006/table">
            <a:tbl>
              <a:tblPr firstRow="1" firstCol="1" bandRow="1">
                <a:tableStyleId>{5940675A-B579-460E-94D1-54222C63F5DA}</a:tableStyleId>
              </a:tblPr>
              <a:tblGrid>
                <a:gridCol w="2617372">
                  <a:extLst>
                    <a:ext uri="{9D8B030D-6E8A-4147-A177-3AD203B41FA5}">
                      <a16:colId xmlns:a16="http://schemas.microsoft.com/office/drawing/2014/main" xmlns="" val="20000"/>
                    </a:ext>
                  </a:extLst>
                </a:gridCol>
                <a:gridCol w="1910217">
                  <a:extLst>
                    <a:ext uri="{9D8B030D-6E8A-4147-A177-3AD203B41FA5}">
                      <a16:colId xmlns:a16="http://schemas.microsoft.com/office/drawing/2014/main" xmlns="" val="20001"/>
                    </a:ext>
                  </a:extLst>
                </a:gridCol>
                <a:gridCol w="2963457">
                  <a:extLst>
                    <a:ext uri="{9D8B030D-6E8A-4147-A177-3AD203B41FA5}">
                      <a16:colId xmlns:a16="http://schemas.microsoft.com/office/drawing/2014/main" xmlns="" val="20002"/>
                    </a:ext>
                  </a:extLst>
                </a:gridCol>
              </a:tblGrid>
              <a:tr h="409695">
                <a:tc>
                  <a:txBody>
                    <a:bodyPr/>
                    <a:lstStyle/>
                    <a:p>
                      <a:pPr algn="ctr">
                        <a:lnSpc>
                          <a:spcPct val="150000"/>
                        </a:lnSpc>
                        <a:spcAft>
                          <a:spcPts val="0"/>
                        </a:spcAft>
                      </a:pPr>
                      <a:r>
                        <a:rPr lang="it-IT" sz="1400" b="1" dirty="0">
                          <a:effectLst/>
                          <a:latin typeface="Calibri" panose="020F0502020204030204" pitchFamily="34" charset="0"/>
                        </a:rPr>
                        <a:t>GIORNI DI RITARDO</a:t>
                      </a:r>
                      <a:endParaRPr lang="it-IT"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ctr">
                    <a:solidFill>
                      <a:schemeClr val="bg1"/>
                    </a:solidFill>
                  </a:tcPr>
                </a:tc>
                <a:tc>
                  <a:txBody>
                    <a:bodyPr/>
                    <a:lstStyle/>
                    <a:p>
                      <a:pPr algn="ctr">
                        <a:lnSpc>
                          <a:spcPct val="150000"/>
                        </a:lnSpc>
                        <a:spcAft>
                          <a:spcPts val="0"/>
                        </a:spcAft>
                      </a:pPr>
                      <a:r>
                        <a:rPr lang="it-IT" sz="1400" b="1" dirty="0">
                          <a:effectLst/>
                          <a:latin typeface="Calibri" panose="020F0502020204030204" pitchFamily="34" charset="0"/>
                        </a:rPr>
                        <a:t>SANZIONE BASE</a:t>
                      </a:r>
                      <a:endParaRPr lang="it-IT"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ctr">
                    <a:solidFill>
                      <a:schemeClr val="bg1"/>
                    </a:solidFill>
                  </a:tcPr>
                </a:tc>
                <a:tc>
                  <a:txBody>
                    <a:bodyPr/>
                    <a:lstStyle/>
                    <a:p>
                      <a:pPr algn="ctr">
                        <a:lnSpc>
                          <a:spcPct val="150000"/>
                        </a:lnSpc>
                        <a:spcAft>
                          <a:spcPts val="0"/>
                        </a:spcAft>
                      </a:pPr>
                      <a:r>
                        <a:rPr lang="it-IT" sz="1400" b="1" dirty="0">
                          <a:effectLst/>
                          <a:latin typeface="Calibri" panose="020F0502020204030204" pitchFamily="34" charset="0"/>
                        </a:rPr>
                        <a:t>RAVVEDIMENTO</a:t>
                      </a:r>
                      <a:endParaRPr lang="it-IT"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ctr">
                    <a:solidFill>
                      <a:schemeClr val="bg1"/>
                    </a:solidFill>
                  </a:tcPr>
                </a:tc>
                <a:extLst>
                  <a:ext uri="{0D108BD9-81ED-4DB2-BD59-A6C34878D82A}">
                    <a16:rowId xmlns:a16="http://schemas.microsoft.com/office/drawing/2014/main" xmlns="" val="10000"/>
                  </a:ext>
                </a:extLst>
              </a:tr>
              <a:tr h="351168">
                <a:tc>
                  <a:txBody>
                    <a:bodyPr/>
                    <a:lstStyle/>
                    <a:p>
                      <a:pPr algn="ctr">
                        <a:lnSpc>
                          <a:spcPct val="150000"/>
                        </a:lnSpc>
                        <a:spcAft>
                          <a:spcPts val="0"/>
                        </a:spcAft>
                      </a:pPr>
                      <a:r>
                        <a:rPr lang="it-IT" sz="1400" b="1" dirty="0">
                          <a:effectLst/>
                          <a:latin typeface="Calibri" panose="020F0502020204030204" pitchFamily="34" charset="0"/>
                        </a:rPr>
                        <a:t>1</a:t>
                      </a:r>
                      <a:endParaRPr lang="it-IT"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tc>
                  <a:txBody>
                    <a:bodyPr/>
                    <a:lstStyle/>
                    <a:p>
                      <a:pPr algn="ctr">
                        <a:lnSpc>
                          <a:spcPct val="150000"/>
                        </a:lnSpc>
                        <a:spcAft>
                          <a:spcPts val="0"/>
                        </a:spcAft>
                      </a:pPr>
                      <a:r>
                        <a:rPr lang="it-IT" sz="1400" dirty="0">
                          <a:effectLst/>
                          <a:latin typeface="Calibri" panose="020F0502020204030204" pitchFamily="34" charset="0"/>
                        </a:rPr>
                        <a:t>1%</a:t>
                      </a:r>
                      <a:endParaRPr lang="it-I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tc>
                  <a:txBody>
                    <a:bodyPr/>
                    <a:lstStyle/>
                    <a:p>
                      <a:pPr algn="ctr">
                        <a:lnSpc>
                          <a:spcPct val="150000"/>
                        </a:lnSpc>
                        <a:spcAft>
                          <a:spcPts val="0"/>
                        </a:spcAft>
                      </a:pPr>
                      <a:r>
                        <a:rPr lang="it-IT" sz="1400" dirty="0">
                          <a:effectLst/>
                          <a:latin typeface="Calibri" panose="020F0502020204030204" pitchFamily="34" charset="0"/>
                        </a:rPr>
                        <a:t>0,10%</a:t>
                      </a:r>
                      <a:endParaRPr lang="it-I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extLst>
                  <a:ext uri="{0D108BD9-81ED-4DB2-BD59-A6C34878D82A}">
                    <a16:rowId xmlns:a16="http://schemas.microsoft.com/office/drawing/2014/main" xmlns="" val="10001"/>
                  </a:ext>
                </a:extLst>
              </a:tr>
              <a:tr h="351168">
                <a:tc>
                  <a:txBody>
                    <a:bodyPr/>
                    <a:lstStyle/>
                    <a:p>
                      <a:pPr algn="ctr">
                        <a:lnSpc>
                          <a:spcPct val="150000"/>
                        </a:lnSpc>
                        <a:spcAft>
                          <a:spcPts val="0"/>
                        </a:spcAft>
                      </a:pPr>
                      <a:r>
                        <a:rPr lang="it-IT" sz="1400" b="1" dirty="0">
                          <a:effectLst/>
                          <a:latin typeface="Calibri" panose="020F0502020204030204" pitchFamily="34" charset="0"/>
                        </a:rPr>
                        <a:t>2</a:t>
                      </a:r>
                      <a:endParaRPr lang="it-IT"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tc>
                  <a:txBody>
                    <a:bodyPr/>
                    <a:lstStyle/>
                    <a:p>
                      <a:pPr algn="ctr">
                        <a:lnSpc>
                          <a:spcPct val="150000"/>
                        </a:lnSpc>
                        <a:spcAft>
                          <a:spcPts val="0"/>
                        </a:spcAft>
                      </a:pPr>
                      <a:r>
                        <a:rPr lang="it-IT" sz="1400" dirty="0">
                          <a:effectLst/>
                          <a:latin typeface="Calibri" panose="020F0502020204030204" pitchFamily="34" charset="0"/>
                        </a:rPr>
                        <a:t>2%</a:t>
                      </a:r>
                      <a:endParaRPr lang="it-I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tc>
                  <a:txBody>
                    <a:bodyPr/>
                    <a:lstStyle/>
                    <a:p>
                      <a:pPr algn="ctr">
                        <a:lnSpc>
                          <a:spcPct val="150000"/>
                        </a:lnSpc>
                        <a:spcAft>
                          <a:spcPts val="0"/>
                        </a:spcAft>
                      </a:pPr>
                      <a:r>
                        <a:rPr lang="it-IT" sz="1400" dirty="0">
                          <a:effectLst/>
                          <a:latin typeface="Calibri" panose="020F0502020204030204" pitchFamily="34" charset="0"/>
                        </a:rPr>
                        <a:t>0,20%</a:t>
                      </a:r>
                      <a:endParaRPr lang="it-I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extLst>
                  <a:ext uri="{0D108BD9-81ED-4DB2-BD59-A6C34878D82A}">
                    <a16:rowId xmlns:a16="http://schemas.microsoft.com/office/drawing/2014/main" xmlns="" val="10002"/>
                  </a:ext>
                </a:extLst>
              </a:tr>
              <a:tr h="351168">
                <a:tc>
                  <a:txBody>
                    <a:bodyPr/>
                    <a:lstStyle/>
                    <a:p>
                      <a:pPr algn="ctr">
                        <a:lnSpc>
                          <a:spcPct val="150000"/>
                        </a:lnSpc>
                        <a:spcAft>
                          <a:spcPts val="0"/>
                        </a:spcAft>
                      </a:pPr>
                      <a:r>
                        <a:rPr lang="it-IT" sz="1400" b="1" dirty="0">
                          <a:effectLst/>
                          <a:latin typeface="Calibri" panose="020F0502020204030204" pitchFamily="34" charset="0"/>
                        </a:rPr>
                        <a:t>3</a:t>
                      </a:r>
                      <a:endParaRPr lang="it-IT"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tc>
                  <a:txBody>
                    <a:bodyPr/>
                    <a:lstStyle/>
                    <a:p>
                      <a:pPr algn="ctr">
                        <a:lnSpc>
                          <a:spcPct val="150000"/>
                        </a:lnSpc>
                        <a:spcAft>
                          <a:spcPts val="0"/>
                        </a:spcAft>
                      </a:pPr>
                      <a:r>
                        <a:rPr lang="it-IT" sz="1400" dirty="0">
                          <a:effectLst/>
                          <a:latin typeface="Calibri" panose="020F0502020204030204" pitchFamily="34" charset="0"/>
                        </a:rPr>
                        <a:t>3%</a:t>
                      </a:r>
                      <a:endParaRPr lang="it-I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tc>
                  <a:txBody>
                    <a:bodyPr/>
                    <a:lstStyle/>
                    <a:p>
                      <a:pPr algn="ctr">
                        <a:lnSpc>
                          <a:spcPct val="150000"/>
                        </a:lnSpc>
                        <a:spcAft>
                          <a:spcPts val="0"/>
                        </a:spcAft>
                      </a:pPr>
                      <a:r>
                        <a:rPr lang="it-IT" sz="1400" dirty="0">
                          <a:effectLst/>
                          <a:latin typeface="Calibri" panose="020F0502020204030204" pitchFamily="34" charset="0"/>
                        </a:rPr>
                        <a:t>0,30%</a:t>
                      </a:r>
                      <a:endParaRPr lang="it-I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extLst>
                  <a:ext uri="{0D108BD9-81ED-4DB2-BD59-A6C34878D82A}">
                    <a16:rowId xmlns:a16="http://schemas.microsoft.com/office/drawing/2014/main" xmlns="" val="10003"/>
                  </a:ext>
                </a:extLst>
              </a:tr>
              <a:tr h="351168">
                <a:tc>
                  <a:txBody>
                    <a:bodyPr/>
                    <a:lstStyle/>
                    <a:p>
                      <a:pPr algn="ctr">
                        <a:lnSpc>
                          <a:spcPct val="150000"/>
                        </a:lnSpc>
                        <a:spcAft>
                          <a:spcPts val="0"/>
                        </a:spcAft>
                      </a:pPr>
                      <a:r>
                        <a:rPr lang="it-IT" sz="1400" b="1">
                          <a:effectLst/>
                          <a:latin typeface="Calibri" panose="020F0502020204030204" pitchFamily="34" charset="0"/>
                        </a:rPr>
                        <a:t>4</a:t>
                      </a:r>
                      <a:endParaRPr lang="it-IT"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tc>
                  <a:txBody>
                    <a:bodyPr/>
                    <a:lstStyle/>
                    <a:p>
                      <a:pPr algn="ctr">
                        <a:lnSpc>
                          <a:spcPct val="150000"/>
                        </a:lnSpc>
                        <a:spcAft>
                          <a:spcPts val="0"/>
                        </a:spcAft>
                      </a:pPr>
                      <a:r>
                        <a:rPr lang="it-IT" sz="1400" dirty="0">
                          <a:effectLst/>
                          <a:latin typeface="Calibri" panose="020F0502020204030204" pitchFamily="34" charset="0"/>
                        </a:rPr>
                        <a:t>4%</a:t>
                      </a:r>
                      <a:endParaRPr lang="it-I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tc>
                  <a:txBody>
                    <a:bodyPr/>
                    <a:lstStyle/>
                    <a:p>
                      <a:pPr algn="ctr">
                        <a:lnSpc>
                          <a:spcPct val="150000"/>
                        </a:lnSpc>
                        <a:spcAft>
                          <a:spcPts val="0"/>
                        </a:spcAft>
                      </a:pPr>
                      <a:r>
                        <a:rPr lang="it-IT" sz="1400" dirty="0">
                          <a:effectLst/>
                          <a:latin typeface="Calibri" panose="020F0502020204030204" pitchFamily="34" charset="0"/>
                        </a:rPr>
                        <a:t>0,40%</a:t>
                      </a:r>
                      <a:endParaRPr lang="it-I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extLst>
                  <a:ext uri="{0D108BD9-81ED-4DB2-BD59-A6C34878D82A}">
                    <a16:rowId xmlns:a16="http://schemas.microsoft.com/office/drawing/2014/main" xmlns="" val="10004"/>
                  </a:ext>
                </a:extLst>
              </a:tr>
              <a:tr h="351168">
                <a:tc>
                  <a:txBody>
                    <a:bodyPr/>
                    <a:lstStyle/>
                    <a:p>
                      <a:pPr algn="ctr">
                        <a:lnSpc>
                          <a:spcPct val="150000"/>
                        </a:lnSpc>
                        <a:spcAft>
                          <a:spcPts val="0"/>
                        </a:spcAft>
                      </a:pPr>
                      <a:r>
                        <a:rPr lang="it-IT" sz="1400" b="1">
                          <a:effectLst/>
                          <a:latin typeface="Calibri" panose="020F0502020204030204" pitchFamily="34" charset="0"/>
                        </a:rPr>
                        <a:t>5</a:t>
                      </a:r>
                      <a:endParaRPr lang="it-IT"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tc>
                  <a:txBody>
                    <a:bodyPr/>
                    <a:lstStyle/>
                    <a:p>
                      <a:pPr algn="ctr">
                        <a:lnSpc>
                          <a:spcPct val="150000"/>
                        </a:lnSpc>
                        <a:spcAft>
                          <a:spcPts val="0"/>
                        </a:spcAft>
                      </a:pPr>
                      <a:r>
                        <a:rPr lang="it-IT" sz="1400" dirty="0">
                          <a:effectLst/>
                          <a:latin typeface="Calibri" panose="020F0502020204030204" pitchFamily="34" charset="0"/>
                        </a:rPr>
                        <a:t>5%</a:t>
                      </a:r>
                      <a:endParaRPr lang="it-I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tc>
                  <a:txBody>
                    <a:bodyPr/>
                    <a:lstStyle/>
                    <a:p>
                      <a:pPr algn="ctr">
                        <a:lnSpc>
                          <a:spcPct val="150000"/>
                        </a:lnSpc>
                        <a:spcAft>
                          <a:spcPts val="0"/>
                        </a:spcAft>
                      </a:pPr>
                      <a:r>
                        <a:rPr lang="it-IT" sz="1400" dirty="0">
                          <a:effectLst/>
                          <a:latin typeface="Calibri" panose="020F0502020204030204" pitchFamily="34" charset="0"/>
                        </a:rPr>
                        <a:t>0,50%</a:t>
                      </a:r>
                      <a:endParaRPr lang="it-I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extLst>
                  <a:ext uri="{0D108BD9-81ED-4DB2-BD59-A6C34878D82A}">
                    <a16:rowId xmlns:a16="http://schemas.microsoft.com/office/drawing/2014/main" xmlns="" val="10005"/>
                  </a:ext>
                </a:extLst>
              </a:tr>
              <a:tr h="351168">
                <a:tc>
                  <a:txBody>
                    <a:bodyPr/>
                    <a:lstStyle/>
                    <a:p>
                      <a:pPr algn="ctr">
                        <a:lnSpc>
                          <a:spcPct val="150000"/>
                        </a:lnSpc>
                        <a:spcAft>
                          <a:spcPts val="0"/>
                        </a:spcAft>
                      </a:pPr>
                      <a:r>
                        <a:rPr lang="it-IT" sz="1400" b="1" dirty="0">
                          <a:effectLst/>
                          <a:latin typeface="Calibri" panose="020F0502020204030204" pitchFamily="34" charset="0"/>
                        </a:rPr>
                        <a:t>6</a:t>
                      </a:r>
                      <a:endParaRPr lang="it-IT"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tc>
                  <a:txBody>
                    <a:bodyPr/>
                    <a:lstStyle/>
                    <a:p>
                      <a:pPr algn="ctr">
                        <a:lnSpc>
                          <a:spcPct val="150000"/>
                        </a:lnSpc>
                        <a:spcAft>
                          <a:spcPts val="0"/>
                        </a:spcAft>
                      </a:pPr>
                      <a:r>
                        <a:rPr lang="it-IT" sz="1400" dirty="0">
                          <a:effectLst/>
                          <a:latin typeface="Calibri" panose="020F0502020204030204" pitchFamily="34" charset="0"/>
                        </a:rPr>
                        <a:t>6%</a:t>
                      </a:r>
                      <a:endParaRPr lang="it-I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tc>
                  <a:txBody>
                    <a:bodyPr/>
                    <a:lstStyle/>
                    <a:p>
                      <a:pPr algn="ctr">
                        <a:lnSpc>
                          <a:spcPct val="150000"/>
                        </a:lnSpc>
                        <a:spcAft>
                          <a:spcPts val="0"/>
                        </a:spcAft>
                      </a:pPr>
                      <a:r>
                        <a:rPr lang="it-IT" sz="1400" dirty="0">
                          <a:effectLst/>
                          <a:latin typeface="Calibri" panose="020F0502020204030204" pitchFamily="34" charset="0"/>
                        </a:rPr>
                        <a:t>0,60%</a:t>
                      </a:r>
                      <a:endParaRPr lang="it-I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extLst>
                  <a:ext uri="{0D108BD9-81ED-4DB2-BD59-A6C34878D82A}">
                    <a16:rowId xmlns:a16="http://schemas.microsoft.com/office/drawing/2014/main" xmlns="" val="10006"/>
                  </a:ext>
                </a:extLst>
              </a:tr>
              <a:tr h="351168">
                <a:tc>
                  <a:txBody>
                    <a:bodyPr/>
                    <a:lstStyle/>
                    <a:p>
                      <a:pPr algn="ctr">
                        <a:lnSpc>
                          <a:spcPct val="150000"/>
                        </a:lnSpc>
                        <a:spcAft>
                          <a:spcPts val="0"/>
                        </a:spcAft>
                      </a:pPr>
                      <a:r>
                        <a:rPr lang="it-IT" sz="1400" b="1" dirty="0">
                          <a:effectLst/>
                          <a:latin typeface="Calibri" panose="020F0502020204030204" pitchFamily="34" charset="0"/>
                        </a:rPr>
                        <a:t>7</a:t>
                      </a:r>
                      <a:endParaRPr lang="it-IT"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tc>
                  <a:txBody>
                    <a:bodyPr/>
                    <a:lstStyle/>
                    <a:p>
                      <a:pPr algn="ctr">
                        <a:lnSpc>
                          <a:spcPct val="150000"/>
                        </a:lnSpc>
                        <a:spcAft>
                          <a:spcPts val="0"/>
                        </a:spcAft>
                      </a:pPr>
                      <a:r>
                        <a:rPr lang="it-IT" sz="1400" dirty="0">
                          <a:effectLst/>
                          <a:latin typeface="Calibri" panose="020F0502020204030204" pitchFamily="34" charset="0"/>
                        </a:rPr>
                        <a:t>7%</a:t>
                      </a:r>
                      <a:endParaRPr lang="it-I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tc>
                  <a:txBody>
                    <a:bodyPr/>
                    <a:lstStyle/>
                    <a:p>
                      <a:pPr algn="ctr">
                        <a:lnSpc>
                          <a:spcPct val="150000"/>
                        </a:lnSpc>
                        <a:spcAft>
                          <a:spcPts val="0"/>
                        </a:spcAft>
                      </a:pPr>
                      <a:r>
                        <a:rPr lang="it-IT" sz="1400" dirty="0">
                          <a:effectLst/>
                          <a:latin typeface="Calibri" panose="020F0502020204030204" pitchFamily="34" charset="0"/>
                        </a:rPr>
                        <a:t>0,70%</a:t>
                      </a:r>
                      <a:endParaRPr lang="it-I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extLst>
                  <a:ext uri="{0D108BD9-81ED-4DB2-BD59-A6C34878D82A}">
                    <a16:rowId xmlns:a16="http://schemas.microsoft.com/office/drawing/2014/main" xmlns="" val="10007"/>
                  </a:ext>
                </a:extLst>
              </a:tr>
              <a:tr h="351168">
                <a:tc>
                  <a:txBody>
                    <a:bodyPr/>
                    <a:lstStyle/>
                    <a:p>
                      <a:pPr algn="ctr">
                        <a:lnSpc>
                          <a:spcPct val="150000"/>
                        </a:lnSpc>
                        <a:spcAft>
                          <a:spcPts val="0"/>
                        </a:spcAft>
                      </a:pPr>
                      <a:r>
                        <a:rPr lang="it-IT" sz="1400" b="1" dirty="0">
                          <a:effectLst/>
                          <a:latin typeface="Calibri" panose="020F0502020204030204" pitchFamily="34" charset="0"/>
                        </a:rPr>
                        <a:t>8</a:t>
                      </a:r>
                      <a:endParaRPr lang="it-IT"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tc>
                  <a:txBody>
                    <a:bodyPr/>
                    <a:lstStyle/>
                    <a:p>
                      <a:pPr algn="ctr">
                        <a:lnSpc>
                          <a:spcPct val="150000"/>
                        </a:lnSpc>
                        <a:spcAft>
                          <a:spcPts val="0"/>
                        </a:spcAft>
                      </a:pPr>
                      <a:r>
                        <a:rPr lang="it-IT" sz="1400" dirty="0">
                          <a:effectLst/>
                          <a:latin typeface="Calibri" panose="020F0502020204030204" pitchFamily="34" charset="0"/>
                        </a:rPr>
                        <a:t>8%</a:t>
                      </a:r>
                      <a:endParaRPr lang="it-I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tc>
                  <a:txBody>
                    <a:bodyPr/>
                    <a:lstStyle/>
                    <a:p>
                      <a:pPr algn="ctr">
                        <a:lnSpc>
                          <a:spcPct val="150000"/>
                        </a:lnSpc>
                        <a:spcAft>
                          <a:spcPts val="0"/>
                        </a:spcAft>
                      </a:pPr>
                      <a:r>
                        <a:rPr lang="it-IT" sz="1400" dirty="0">
                          <a:effectLst/>
                          <a:latin typeface="Calibri" panose="020F0502020204030204" pitchFamily="34" charset="0"/>
                        </a:rPr>
                        <a:t>0,80%</a:t>
                      </a:r>
                      <a:endParaRPr lang="it-I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extLst>
                  <a:ext uri="{0D108BD9-81ED-4DB2-BD59-A6C34878D82A}">
                    <a16:rowId xmlns:a16="http://schemas.microsoft.com/office/drawing/2014/main" xmlns="" val="10008"/>
                  </a:ext>
                </a:extLst>
              </a:tr>
              <a:tr h="351168">
                <a:tc>
                  <a:txBody>
                    <a:bodyPr/>
                    <a:lstStyle/>
                    <a:p>
                      <a:pPr algn="ctr">
                        <a:lnSpc>
                          <a:spcPct val="150000"/>
                        </a:lnSpc>
                        <a:spcAft>
                          <a:spcPts val="0"/>
                        </a:spcAft>
                      </a:pPr>
                      <a:r>
                        <a:rPr lang="it-IT" sz="1400" b="1" dirty="0">
                          <a:effectLst/>
                          <a:latin typeface="Calibri" panose="020F0502020204030204" pitchFamily="34" charset="0"/>
                        </a:rPr>
                        <a:t>9</a:t>
                      </a:r>
                      <a:endParaRPr lang="it-IT"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tc>
                  <a:txBody>
                    <a:bodyPr/>
                    <a:lstStyle/>
                    <a:p>
                      <a:pPr algn="ctr">
                        <a:lnSpc>
                          <a:spcPct val="150000"/>
                        </a:lnSpc>
                        <a:spcAft>
                          <a:spcPts val="0"/>
                        </a:spcAft>
                      </a:pPr>
                      <a:r>
                        <a:rPr lang="it-IT" sz="1400" dirty="0">
                          <a:effectLst/>
                          <a:latin typeface="Calibri" panose="020F0502020204030204" pitchFamily="34" charset="0"/>
                        </a:rPr>
                        <a:t>9%</a:t>
                      </a:r>
                      <a:endParaRPr lang="it-I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tc>
                  <a:txBody>
                    <a:bodyPr/>
                    <a:lstStyle/>
                    <a:p>
                      <a:pPr algn="ctr">
                        <a:lnSpc>
                          <a:spcPct val="150000"/>
                        </a:lnSpc>
                        <a:spcAft>
                          <a:spcPts val="0"/>
                        </a:spcAft>
                      </a:pPr>
                      <a:r>
                        <a:rPr lang="it-IT" sz="1400" dirty="0">
                          <a:effectLst/>
                          <a:latin typeface="Calibri" panose="020F0502020204030204" pitchFamily="34" charset="0"/>
                        </a:rPr>
                        <a:t>0,90%</a:t>
                      </a:r>
                      <a:endParaRPr lang="it-I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extLst>
                  <a:ext uri="{0D108BD9-81ED-4DB2-BD59-A6C34878D82A}">
                    <a16:rowId xmlns:a16="http://schemas.microsoft.com/office/drawing/2014/main" xmlns="" val="10009"/>
                  </a:ext>
                </a:extLst>
              </a:tr>
              <a:tr h="351168">
                <a:tc>
                  <a:txBody>
                    <a:bodyPr/>
                    <a:lstStyle/>
                    <a:p>
                      <a:pPr algn="ctr">
                        <a:lnSpc>
                          <a:spcPct val="150000"/>
                        </a:lnSpc>
                        <a:spcAft>
                          <a:spcPts val="0"/>
                        </a:spcAft>
                      </a:pPr>
                      <a:r>
                        <a:rPr lang="it-IT" sz="1400" b="1" dirty="0">
                          <a:effectLst/>
                          <a:latin typeface="Calibri" panose="020F0502020204030204" pitchFamily="34" charset="0"/>
                        </a:rPr>
                        <a:t>10</a:t>
                      </a:r>
                      <a:endParaRPr lang="it-IT"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tc>
                  <a:txBody>
                    <a:bodyPr/>
                    <a:lstStyle/>
                    <a:p>
                      <a:pPr algn="ctr">
                        <a:lnSpc>
                          <a:spcPct val="150000"/>
                        </a:lnSpc>
                        <a:spcAft>
                          <a:spcPts val="0"/>
                        </a:spcAft>
                      </a:pPr>
                      <a:r>
                        <a:rPr lang="it-IT" sz="1400" dirty="0">
                          <a:effectLst/>
                          <a:latin typeface="Calibri" panose="020F0502020204030204" pitchFamily="34" charset="0"/>
                        </a:rPr>
                        <a:t>10%</a:t>
                      </a:r>
                      <a:endParaRPr lang="it-I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tc>
                  <a:txBody>
                    <a:bodyPr/>
                    <a:lstStyle/>
                    <a:p>
                      <a:pPr algn="ctr">
                        <a:lnSpc>
                          <a:spcPct val="150000"/>
                        </a:lnSpc>
                        <a:spcAft>
                          <a:spcPts val="0"/>
                        </a:spcAft>
                      </a:pPr>
                      <a:r>
                        <a:rPr lang="it-IT" sz="1400" dirty="0">
                          <a:effectLst/>
                          <a:latin typeface="Calibri" panose="020F0502020204030204" pitchFamily="34" charset="0"/>
                        </a:rPr>
                        <a:t>1,00%</a:t>
                      </a:r>
                      <a:endParaRPr lang="it-I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extLst>
                  <a:ext uri="{0D108BD9-81ED-4DB2-BD59-A6C34878D82A}">
                    <a16:rowId xmlns:a16="http://schemas.microsoft.com/office/drawing/2014/main" xmlns="" val="10010"/>
                  </a:ext>
                </a:extLst>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
          <p:cNvSpPr txBox="1">
            <a:spLocks/>
          </p:cNvSpPr>
          <p:nvPr/>
        </p:nvSpPr>
        <p:spPr bwMode="auto">
          <a:xfrm>
            <a:off x="0" y="1227138"/>
            <a:ext cx="9144000" cy="54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a:latin typeface="Calibri" panose="020F0502020204030204" pitchFamily="34" charset="0"/>
              </a:rPr>
              <a:t>SUPERAMMORTAMENTO</a:t>
            </a:r>
          </a:p>
        </p:txBody>
      </p:sp>
      <p:graphicFrame>
        <p:nvGraphicFramePr>
          <p:cNvPr id="2" name="Tabella 1"/>
          <p:cNvGraphicFramePr>
            <a:graphicFrameLocks noGrp="1"/>
          </p:cNvGraphicFramePr>
          <p:nvPr/>
        </p:nvGraphicFramePr>
        <p:xfrm>
          <a:off x="756742" y="2101191"/>
          <a:ext cx="7819698" cy="3783445"/>
        </p:xfrm>
        <a:graphic>
          <a:graphicData uri="http://schemas.openxmlformats.org/drawingml/2006/table">
            <a:tbl>
              <a:tblPr firstRow="1" bandRow="1">
                <a:tableStyleId>{5C22544A-7EE6-4342-B048-85BDC9FD1C3A}</a:tableStyleId>
              </a:tblPr>
              <a:tblGrid>
                <a:gridCol w="1692168">
                  <a:extLst>
                    <a:ext uri="{9D8B030D-6E8A-4147-A177-3AD203B41FA5}">
                      <a16:colId xmlns:a16="http://schemas.microsoft.com/office/drawing/2014/main" xmlns="" val="3063043283"/>
                    </a:ext>
                  </a:extLst>
                </a:gridCol>
                <a:gridCol w="2522483">
                  <a:extLst>
                    <a:ext uri="{9D8B030D-6E8A-4147-A177-3AD203B41FA5}">
                      <a16:colId xmlns:a16="http://schemas.microsoft.com/office/drawing/2014/main" xmlns="" val="3691295202"/>
                    </a:ext>
                  </a:extLst>
                </a:gridCol>
                <a:gridCol w="3605047">
                  <a:extLst>
                    <a:ext uri="{9D8B030D-6E8A-4147-A177-3AD203B41FA5}">
                      <a16:colId xmlns:a16="http://schemas.microsoft.com/office/drawing/2014/main" xmlns="" val="1849429953"/>
                    </a:ext>
                  </a:extLst>
                </a:gridCol>
              </a:tblGrid>
              <a:tr h="1267059">
                <a:tc>
                  <a:txBody>
                    <a:bodyPr/>
                    <a:lstStyle/>
                    <a:p>
                      <a:endParaRPr lang="it-IT" sz="22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200" dirty="0">
                          <a:solidFill>
                            <a:schemeClr val="tx1"/>
                          </a:solidFill>
                          <a:latin typeface="Calibri" panose="020F0502020204030204" pitchFamily="34" charset="0"/>
                          <a:cs typeface="Calibri" panose="020F0502020204030204" pitchFamily="34" charset="0"/>
                        </a:rPr>
                        <a:t>% AGEVOLAZIONE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it-IT" sz="2200" dirty="0">
                          <a:solidFill>
                            <a:schemeClr val="tx1"/>
                          </a:solidFill>
                          <a:latin typeface="Calibri" panose="020F0502020204030204" pitchFamily="34" charset="0"/>
                          <a:cs typeface="Calibri" panose="020F0502020204030204" pitchFamily="34" charset="0"/>
                        </a:rPr>
                        <a:t>AUTOVETTURE</a:t>
                      </a:r>
                    </a:p>
                    <a:p>
                      <a:pPr algn="r"/>
                      <a:r>
                        <a:rPr lang="it-IT" sz="1800" i="1" dirty="0">
                          <a:solidFill>
                            <a:schemeClr val="tx1"/>
                          </a:solidFill>
                          <a:latin typeface="Calibri" panose="020F0502020204030204" pitchFamily="34" charset="0"/>
                          <a:cs typeface="Calibri" panose="020F0502020204030204" pitchFamily="34" charset="0"/>
                        </a:rPr>
                        <a:t>(AUTOCARRI SEMPRE AGEVOLABILI)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2108122613"/>
                  </a:ext>
                </a:extLst>
              </a:tr>
              <a:tr h="709553">
                <a:tc>
                  <a:txBody>
                    <a:bodyPr/>
                    <a:lstStyle/>
                    <a:p>
                      <a:pPr algn="ctr"/>
                      <a:r>
                        <a:rPr lang="it-IT" sz="2200" b="1" dirty="0">
                          <a:solidFill>
                            <a:schemeClr val="tx1"/>
                          </a:solidFill>
                          <a:latin typeface="Calibri" panose="020F0502020204030204" pitchFamily="34" charset="0"/>
                          <a:cs typeface="Calibri" panose="020F0502020204030204" pitchFamily="34" charset="0"/>
                        </a:rPr>
                        <a:t>2016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it-IT" sz="2200" b="1" dirty="0">
                          <a:solidFill>
                            <a:schemeClr val="tx1"/>
                          </a:solidFill>
                          <a:latin typeface="Calibri" panose="020F0502020204030204" pitchFamily="34" charset="0"/>
                          <a:cs typeface="Calibri" panose="020F0502020204030204" pitchFamily="34"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200" b="1" dirty="0">
                          <a:solidFill>
                            <a:schemeClr val="tx1"/>
                          </a:solidFill>
                          <a:latin typeface="Calibri" panose="020F0502020204030204" pitchFamily="34" charset="0"/>
                          <a:cs typeface="Calibri" panose="020F0502020204030204" pitchFamily="34" charset="0"/>
                        </a:rPr>
                        <a:t>TUTTE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506623360"/>
                  </a:ext>
                </a:extLst>
              </a:tr>
              <a:tr h="709553">
                <a:tc>
                  <a:txBody>
                    <a:bodyPr/>
                    <a:lstStyle/>
                    <a:p>
                      <a:pPr algn="ctr"/>
                      <a:r>
                        <a:rPr lang="it-IT" sz="2200" b="1" dirty="0">
                          <a:solidFill>
                            <a:schemeClr val="tx1"/>
                          </a:solidFill>
                          <a:latin typeface="Calibri" panose="020F0502020204030204" pitchFamily="34" charset="0"/>
                          <a:cs typeface="Calibri" panose="020F0502020204030204" pitchFamily="34" charset="0"/>
                        </a:rPr>
                        <a:t>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it-IT" sz="2200" b="1" dirty="0">
                          <a:solidFill>
                            <a:schemeClr val="tx1"/>
                          </a:solidFill>
                          <a:latin typeface="Calibri" panose="020F0502020204030204" pitchFamily="34" charset="0"/>
                          <a:cs typeface="Calibri" panose="020F0502020204030204" pitchFamily="34"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200" b="1" dirty="0">
                          <a:solidFill>
                            <a:schemeClr val="tx1"/>
                          </a:solidFill>
                          <a:latin typeface="Calibri" panose="020F0502020204030204" pitchFamily="34" charset="0"/>
                          <a:cs typeface="Calibri" panose="020F0502020204030204" pitchFamily="34" charset="0"/>
                        </a:rPr>
                        <a:t>SOLO SE ESCLUSIVAMENTE STRUMENTALI O</a:t>
                      </a:r>
                      <a:r>
                        <a:rPr lang="it-IT" sz="2200" b="1" baseline="0" dirty="0">
                          <a:solidFill>
                            <a:schemeClr val="tx1"/>
                          </a:solidFill>
                          <a:latin typeface="Calibri" panose="020F0502020204030204" pitchFamily="34" charset="0"/>
                          <a:cs typeface="Calibri" panose="020F0502020204030204" pitchFamily="34" charset="0"/>
                        </a:rPr>
                        <a:t> ADIBITE A USO PUBBLICO</a:t>
                      </a:r>
                      <a:endParaRPr lang="it-IT" sz="22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6135388"/>
                  </a:ext>
                </a:extLst>
              </a:tr>
              <a:tr h="709553">
                <a:tc>
                  <a:txBody>
                    <a:bodyPr/>
                    <a:lstStyle/>
                    <a:p>
                      <a:pPr algn="ctr"/>
                      <a:r>
                        <a:rPr lang="it-IT" sz="2200" b="1" dirty="0">
                          <a:solidFill>
                            <a:schemeClr val="tx1"/>
                          </a:solidFill>
                          <a:latin typeface="Calibri" panose="020F0502020204030204" pitchFamily="34" charset="0"/>
                          <a:cs typeface="Calibri" panose="020F0502020204030204" pitchFamily="34" charset="0"/>
                        </a:rPr>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it-IT" sz="2200" b="1" dirty="0">
                          <a:solidFill>
                            <a:schemeClr val="tx1"/>
                          </a:solidFill>
                          <a:latin typeface="Calibri" panose="020F0502020204030204" pitchFamily="34" charset="0"/>
                          <a:cs typeface="Calibri" panose="020F0502020204030204" pitchFamily="34" charset="0"/>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200" b="1" dirty="0">
                          <a:solidFill>
                            <a:schemeClr val="tx1"/>
                          </a:solidFill>
                          <a:latin typeface="Calibri" panose="020F0502020204030204" pitchFamily="34" charset="0"/>
                          <a:cs typeface="Calibri" panose="020F0502020204030204" pitchFamily="34" charset="0"/>
                        </a:rPr>
                        <a:t>NESSUNA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960559517"/>
                  </a:ext>
                </a:extLst>
              </a:tr>
            </a:tbl>
          </a:graphicData>
        </a:graphic>
      </p:graphicFrame>
    </p:spTree>
    <p:extLst>
      <p:ext uri="{BB962C8B-B14F-4D97-AF65-F5344CB8AC3E}">
        <p14:creationId xmlns:p14="http://schemas.microsoft.com/office/powerpoint/2010/main" val="31172651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
          <p:cNvSpPr txBox="1">
            <a:spLocks/>
          </p:cNvSpPr>
          <p:nvPr/>
        </p:nvSpPr>
        <p:spPr bwMode="auto">
          <a:xfrm>
            <a:off x="0" y="1227138"/>
            <a:ext cx="9144000" cy="54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a:latin typeface="Calibri" panose="020F0502020204030204" pitchFamily="34" charset="0"/>
              </a:rPr>
              <a:t>SUPERAMMORTAMENTO</a:t>
            </a:r>
          </a:p>
        </p:txBody>
      </p:sp>
      <p:sp>
        <p:nvSpPr>
          <p:cNvPr id="5" name="Rettangolo 4"/>
          <p:cNvSpPr/>
          <p:nvPr/>
        </p:nvSpPr>
        <p:spPr>
          <a:xfrm>
            <a:off x="3198646" y="2387194"/>
            <a:ext cx="3759201" cy="617738"/>
          </a:xfrm>
          <a:prstGeom prst="rect">
            <a:avLst/>
          </a:prstGeom>
          <a:solidFill>
            <a:schemeClr val="bg1">
              <a:alpha val="65098"/>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fontAlgn="base">
              <a:spcBef>
                <a:spcPct val="0"/>
              </a:spcBef>
              <a:spcAft>
                <a:spcPct val="0"/>
              </a:spcAft>
            </a:pPr>
            <a:r>
              <a:rPr lang="it-IT" sz="2200" b="1" dirty="0">
                <a:solidFill>
                  <a:schemeClr val="tx1"/>
                </a:solidFill>
                <a:latin typeface="Calibri" pitchFamily="34" charset="0"/>
                <a:ea typeface="ＭＳ Ｐゴシック" pitchFamily="34" charset="-128"/>
                <a:cs typeface="Times New Roman" pitchFamily="18" charset="0"/>
              </a:rPr>
              <a:t>SUPERAMMORTAMENTO</a:t>
            </a:r>
          </a:p>
          <a:p>
            <a:pPr marL="342900" indent="-342900" algn="ctr" fontAlgn="base">
              <a:spcBef>
                <a:spcPct val="0"/>
              </a:spcBef>
              <a:spcAft>
                <a:spcPct val="0"/>
              </a:spcAft>
            </a:pPr>
            <a:r>
              <a:rPr lang="it-IT" sz="2200" b="1" dirty="0">
                <a:solidFill>
                  <a:schemeClr val="tx1"/>
                </a:solidFill>
                <a:latin typeface="Calibri" pitchFamily="34" charset="0"/>
                <a:ea typeface="ＭＳ Ｐゴシック" pitchFamily="34" charset="-128"/>
                <a:cs typeface="Times New Roman" pitchFamily="18" charset="0"/>
              </a:rPr>
              <a:t> 2016 - 2017</a:t>
            </a:r>
          </a:p>
        </p:txBody>
      </p:sp>
      <p:sp>
        <p:nvSpPr>
          <p:cNvPr id="9" name="Rettangolo 8"/>
          <p:cNvSpPr/>
          <p:nvPr/>
        </p:nvSpPr>
        <p:spPr>
          <a:xfrm>
            <a:off x="6957848" y="2387193"/>
            <a:ext cx="1459502" cy="617739"/>
          </a:xfrm>
          <a:prstGeom prst="rect">
            <a:avLst/>
          </a:prstGeom>
          <a:solidFill>
            <a:schemeClr val="bg1">
              <a:alpha val="65098"/>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fontAlgn="base">
              <a:spcBef>
                <a:spcPct val="0"/>
              </a:spcBef>
              <a:spcAft>
                <a:spcPct val="0"/>
              </a:spcAft>
            </a:pPr>
            <a:r>
              <a:rPr lang="it-IT" sz="2200" b="1" dirty="0">
                <a:solidFill>
                  <a:schemeClr val="tx1"/>
                </a:solidFill>
                <a:latin typeface="Calibri" pitchFamily="34" charset="0"/>
                <a:ea typeface="ＭＳ Ｐゴシック" pitchFamily="34" charset="-128"/>
                <a:cs typeface="Times New Roman" pitchFamily="18" charset="0"/>
              </a:rPr>
              <a:t>40%</a:t>
            </a: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175" y="3182549"/>
            <a:ext cx="3348983" cy="1473553"/>
          </a:xfrm>
          <a:prstGeom prst="rect">
            <a:avLst/>
          </a:prstGeom>
        </p:spPr>
      </p:pic>
      <p:cxnSp>
        <p:nvCxnSpPr>
          <p:cNvPr id="6" name="Connettore 2 5"/>
          <p:cNvCxnSpPr>
            <a:endCxn id="5" idx="1"/>
          </p:cNvCxnSpPr>
          <p:nvPr/>
        </p:nvCxnSpPr>
        <p:spPr>
          <a:xfrm flipV="1">
            <a:off x="2271666" y="2696063"/>
            <a:ext cx="926980" cy="67025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Rettangolo 11"/>
          <p:cNvSpPr/>
          <p:nvPr/>
        </p:nvSpPr>
        <p:spPr>
          <a:xfrm>
            <a:off x="3198646" y="4882841"/>
            <a:ext cx="3759201" cy="617738"/>
          </a:xfrm>
          <a:prstGeom prst="rect">
            <a:avLst/>
          </a:prstGeom>
          <a:solidFill>
            <a:schemeClr val="bg1">
              <a:alpha val="65098"/>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fontAlgn="base">
              <a:spcBef>
                <a:spcPct val="0"/>
              </a:spcBef>
              <a:spcAft>
                <a:spcPct val="0"/>
              </a:spcAft>
            </a:pPr>
            <a:r>
              <a:rPr lang="it-IT" sz="2200" b="1" dirty="0">
                <a:solidFill>
                  <a:schemeClr val="tx1"/>
                </a:solidFill>
                <a:latin typeface="Calibri" pitchFamily="34" charset="0"/>
                <a:ea typeface="ＭＳ Ｐゴシック" pitchFamily="34" charset="-128"/>
                <a:cs typeface="Times New Roman" pitchFamily="18" charset="0"/>
              </a:rPr>
              <a:t>SUPERAMMORTAMENTO</a:t>
            </a:r>
          </a:p>
          <a:p>
            <a:pPr marL="342900" indent="-342900" algn="ctr" fontAlgn="base">
              <a:spcBef>
                <a:spcPct val="0"/>
              </a:spcBef>
              <a:spcAft>
                <a:spcPct val="0"/>
              </a:spcAft>
            </a:pPr>
            <a:r>
              <a:rPr lang="it-IT" sz="2200" b="1" dirty="0">
                <a:solidFill>
                  <a:schemeClr val="tx1"/>
                </a:solidFill>
                <a:latin typeface="Calibri" pitchFamily="34" charset="0"/>
                <a:ea typeface="ＭＳ Ｐゴシック" pitchFamily="34" charset="-128"/>
                <a:cs typeface="Times New Roman" pitchFamily="18" charset="0"/>
              </a:rPr>
              <a:t> 2018</a:t>
            </a:r>
          </a:p>
        </p:txBody>
      </p:sp>
      <p:sp>
        <p:nvSpPr>
          <p:cNvPr id="13" name="Rettangolo 12"/>
          <p:cNvSpPr/>
          <p:nvPr/>
        </p:nvSpPr>
        <p:spPr>
          <a:xfrm>
            <a:off x="6957848" y="4882840"/>
            <a:ext cx="1459502" cy="617739"/>
          </a:xfrm>
          <a:prstGeom prst="rect">
            <a:avLst/>
          </a:prstGeom>
          <a:solidFill>
            <a:schemeClr val="bg1">
              <a:alpha val="65098"/>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fontAlgn="base">
              <a:spcBef>
                <a:spcPct val="0"/>
              </a:spcBef>
              <a:spcAft>
                <a:spcPct val="0"/>
              </a:spcAft>
            </a:pPr>
            <a:r>
              <a:rPr lang="it-IT" sz="2200" b="1" dirty="0">
                <a:solidFill>
                  <a:schemeClr val="tx1"/>
                </a:solidFill>
                <a:latin typeface="Calibri" pitchFamily="34" charset="0"/>
                <a:ea typeface="ＭＳ Ｐゴシック" pitchFamily="34" charset="-128"/>
                <a:cs typeface="Times New Roman" pitchFamily="18" charset="0"/>
              </a:rPr>
              <a:t>30%</a:t>
            </a:r>
          </a:p>
        </p:txBody>
      </p:sp>
      <p:cxnSp>
        <p:nvCxnSpPr>
          <p:cNvPr id="14" name="Connettore 2 13"/>
          <p:cNvCxnSpPr>
            <a:endCxn id="12" idx="1"/>
          </p:cNvCxnSpPr>
          <p:nvPr/>
        </p:nvCxnSpPr>
        <p:spPr>
          <a:xfrm>
            <a:off x="2271666" y="3543937"/>
            <a:ext cx="926980" cy="164777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68490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
          <p:cNvSpPr txBox="1">
            <a:spLocks/>
          </p:cNvSpPr>
          <p:nvPr/>
        </p:nvSpPr>
        <p:spPr bwMode="auto">
          <a:xfrm>
            <a:off x="0" y="1227138"/>
            <a:ext cx="9144000" cy="54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a:latin typeface="Calibri" panose="020F0502020204030204" pitchFamily="34" charset="0"/>
              </a:rPr>
              <a:t>IPERAMMORTAMENTO</a:t>
            </a:r>
          </a:p>
        </p:txBody>
      </p:sp>
      <p:graphicFrame>
        <p:nvGraphicFramePr>
          <p:cNvPr id="2" name="Tabella 1"/>
          <p:cNvGraphicFramePr>
            <a:graphicFrameLocks noGrp="1"/>
          </p:cNvGraphicFramePr>
          <p:nvPr/>
        </p:nvGraphicFramePr>
        <p:xfrm>
          <a:off x="572814" y="2069660"/>
          <a:ext cx="7998371" cy="3874991"/>
        </p:xfrm>
        <a:graphic>
          <a:graphicData uri="http://schemas.openxmlformats.org/drawingml/2006/table">
            <a:tbl>
              <a:tblPr firstRow="1" bandRow="1">
                <a:tableStyleId>{5C22544A-7EE6-4342-B048-85BDC9FD1C3A}</a:tableStyleId>
              </a:tblPr>
              <a:tblGrid>
                <a:gridCol w="1730833">
                  <a:extLst>
                    <a:ext uri="{9D8B030D-6E8A-4147-A177-3AD203B41FA5}">
                      <a16:colId xmlns:a16="http://schemas.microsoft.com/office/drawing/2014/main" xmlns="" val="3063043283"/>
                    </a:ext>
                  </a:extLst>
                </a:gridCol>
                <a:gridCol w="3902712">
                  <a:extLst>
                    <a:ext uri="{9D8B030D-6E8A-4147-A177-3AD203B41FA5}">
                      <a16:colId xmlns:a16="http://schemas.microsoft.com/office/drawing/2014/main" xmlns="" val="3691295202"/>
                    </a:ext>
                  </a:extLst>
                </a:gridCol>
                <a:gridCol w="2364826">
                  <a:extLst>
                    <a:ext uri="{9D8B030D-6E8A-4147-A177-3AD203B41FA5}">
                      <a16:colId xmlns:a16="http://schemas.microsoft.com/office/drawing/2014/main" xmlns="" val="1849429953"/>
                    </a:ext>
                  </a:extLst>
                </a:gridCol>
              </a:tblGrid>
              <a:tr h="1009871">
                <a:tc>
                  <a:txBody>
                    <a:bodyPr/>
                    <a:lstStyle/>
                    <a:p>
                      <a:endParaRPr lang="it-IT" sz="22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200" dirty="0">
                          <a:solidFill>
                            <a:schemeClr val="tx1"/>
                          </a:solidFill>
                          <a:latin typeface="Calibri" panose="020F0502020204030204" pitchFamily="34" charset="0"/>
                          <a:cs typeface="Calibri" panose="020F0502020204030204" pitchFamily="34" charset="0"/>
                        </a:rPr>
                        <a:t>IPERAMMORTAMENTO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it-IT" sz="2200" dirty="0">
                          <a:solidFill>
                            <a:schemeClr val="tx1"/>
                          </a:solidFill>
                          <a:latin typeface="Calibri" panose="020F0502020204030204" pitchFamily="34" charset="0"/>
                          <a:cs typeface="Calibri" panose="020F0502020204030204" pitchFamily="34" charset="0"/>
                        </a:rPr>
                        <a:t>BENI IMMATERIALI</a:t>
                      </a:r>
                      <a:endParaRPr lang="it-IT" sz="1800" i="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2108122613"/>
                  </a:ext>
                </a:extLst>
              </a:tr>
              <a:tr h="709553">
                <a:tc>
                  <a:txBody>
                    <a:bodyPr/>
                    <a:lstStyle/>
                    <a:p>
                      <a:pPr algn="ctr"/>
                      <a:r>
                        <a:rPr lang="it-IT" sz="2200" b="1" dirty="0">
                          <a:solidFill>
                            <a:schemeClr val="tx1"/>
                          </a:solidFill>
                          <a:latin typeface="Calibri" panose="020F0502020204030204" pitchFamily="34" charset="0"/>
                          <a:cs typeface="Calibri" panose="020F0502020204030204" pitchFamily="34" charset="0"/>
                        </a:rPr>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it-IT" sz="2200" b="1" dirty="0">
                          <a:solidFill>
                            <a:schemeClr val="tx1"/>
                          </a:solidFill>
                          <a:latin typeface="Calibri" panose="020F0502020204030204" pitchFamily="34" charset="0"/>
                          <a:cs typeface="Calibri" panose="020F0502020204030204" pitchFamily="34" charset="0"/>
                        </a:rPr>
                        <a:t>150%</a:t>
                      </a:r>
                    </a:p>
                    <a:p>
                      <a:pPr algn="ctr"/>
                      <a:endParaRPr lang="it-IT" sz="2200" b="1" dirty="0">
                        <a:solidFill>
                          <a:schemeClr val="tx1"/>
                        </a:solidFill>
                        <a:latin typeface="Calibri" panose="020F0502020204030204" pitchFamily="34" charset="0"/>
                        <a:cs typeface="Calibri" panose="020F0502020204030204" pitchFamily="34" charset="0"/>
                      </a:endParaRPr>
                    </a:p>
                    <a:p>
                      <a:pPr algn="ctr"/>
                      <a:r>
                        <a:rPr lang="it-IT" sz="2200" b="1" i="1" dirty="0">
                          <a:solidFill>
                            <a:schemeClr val="tx1"/>
                          </a:solidFill>
                          <a:latin typeface="Calibri" panose="020F0502020204030204" pitchFamily="34" charset="0"/>
                          <a:cs typeface="Calibri" panose="020F0502020204030204" pitchFamily="34" charset="0"/>
                        </a:rPr>
                        <a:t>COD.</a:t>
                      </a:r>
                      <a:r>
                        <a:rPr lang="it-IT" sz="2200" b="1" i="1" baseline="0" dirty="0">
                          <a:solidFill>
                            <a:schemeClr val="tx1"/>
                          </a:solidFill>
                          <a:latin typeface="Calibri" panose="020F0502020204030204" pitchFamily="34" charset="0"/>
                          <a:cs typeface="Calibri" panose="020F0502020204030204" pitchFamily="34" charset="0"/>
                        </a:rPr>
                        <a:t> «55»</a:t>
                      </a:r>
                      <a:endParaRPr lang="it-IT" sz="2200" b="1" i="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200" b="1" dirty="0">
                          <a:solidFill>
                            <a:schemeClr val="tx1"/>
                          </a:solidFill>
                          <a:latin typeface="Calibri" panose="020F0502020204030204" pitchFamily="34" charset="0"/>
                          <a:cs typeface="Calibri" panose="020F0502020204030204" pitchFamily="34" charset="0"/>
                        </a:rPr>
                        <a:t>40%</a:t>
                      </a:r>
                    </a:p>
                    <a:p>
                      <a:pPr algn="ctr"/>
                      <a:endParaRPr lang="it-IT" sz="2200" b="1" dirty="0">
                        <a:solidFill>
                          <a:schemeClr val="tx1"/>
                        </a:solidFill>
                        <a:latin typeface="Calibri" panose="020F0502020204030204" pitchFamily="34" charset="0"/>
                        <a:cs typeface="Calibri" panose="020F0502020204030204" pitchFamily="34" charset="0"/>
                      </a:endParaRPr>
                    </a:p>
                    <a:p>
                      <a:pPr algn="ctr"/>
                      <a:r>
                        <a:rPr lang="it-IT" sz="2200" b="1" i="1" dirty="0">
                          <a:solidFill>
                            <a:schemeClr val="tx1"/>
                          </a:solidFill>
                          <a:latin typeface="Calibri" panose="020F0502020204030204" pitchFamily="34" charset="0"/>
                          <a:cs typeface="Calibri" panose="020F0502020204030204" pitchFamily="34" charset="0"/>
                        </a:rPr>
                        <a:t>COD.</a:t>
                      </a:r>
                      <a:r>
                        <a:rPr lang="it-IT" sz="2200" b="1" i="1" baseline="0" dirty="0">
                          <a:solidFill>
                            <a:schemeClr val="tx1"/>
                          </a:solidFill>
                          <a:latin typeface="Calibri" panose="020F0502020204030204" pitchFamily="34" charset="0"/>
                          <a:cs typeface="Calibri" panose="020F0502020204030204" pitchFamily="34" charset="0"/>
                        </a:rPr>
                        <a:t> «56»</a:t>
                      </a:r>
                      <a:endParaRPr lang="it-IT" sz="2200" b="1" i="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506623360"/>
                  </a:ext>
                </a:extLst>
              </a:tr>
              <a:tr h="709553">
                <a:tc>
                  <a:txBody>
                    <a:bodyPr/>
                    <a:lstStyle/>
                    <a:p>
                      <a:pPr algn="ctr"/>
                      <a:r>
                        <a:rPr lang="it-IT" sz="2200" b="1" dirty="0">
                          <a:solidFill>
                            <a:schemeClr val="tx1"/>
                          </a:solidFill>
                          <a:latin typeface="Calibri" panose="020F0502020204030204" pitchFamily="34" charset="0"/>
                          <a:cs typeface="Calibri" panose="020F0502020204030204" pitchFamily="34" charset="0"/>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it-IT" sz="2200" b="1" dirty="0">
                          <a:solidFill>
                            <a:schemeClr val="tx1"/>
                          </a:solidFill>
                          <a:latin typeface="Calibri" panose="020F0502020204030204" pitchFamily="34" charset="0"/>
                          <a:cs typeface="Calibri" panose="020F0502020204030204" pitchFamily="34" charset="0"/>
                        </a:rPr>
                        <a:t> &lt; 2,5 ML € </a:t>
                      </a:r>
                      <a:r>
                        <a:rPr lang="it-IT" sz="2200" b="1" dirty="0">
                          <a:solidFill>
                            <a:schemeClr val="tx1"/>
                          </a:solidFill>
                          <a:latin typeface="Calibri" panose="020F0502020204030204" pitchFamily="34" charset="0"/>
                          <a:cs typeface="Calibri" panose="020F0502020204030204" pitchFamily="34" charset="0"/>
                          <a:sym typeface="Wingdings" panose="05000000000000000000" pitchFamily="2" charset="2"/>
                        </a:rPr>
                        <a:t> </a:t>
                      </a:r>
                      <a:r>
                        <a:rPr lang="it-IT" sz="2200" b="1" dirty="0">
                          <a:solidFill>
                            <a:schemeClr val="tx1"/>
                          </a:solidFill>
                          <a:latin typeface="Calibri" panose="020F0502020204030204" pitchFamily="34" charset="0"/>
                          <a:cs typeface="Calibri" panose="020F0502020204030204" pitchFamily="34" charset="0"/>
                        </a:rPr>
                        <a:t>170 %</a:t>
                      </a:r>
                      <a:r>
                        <a:rPr lang="it-IT" sz="2200" b="1" baseline="0" dirty="0">
                          <a:solidFill>
                            <a:schemeClr val="tx1"/>
                          </a:solidFill>
                          <a:latin typeface="Calibri" panose="020F0502020204030204" pitchFamily="34" charset="0"/>
                          <a:cs typeface="Calibri" panose="020F0502020204030204" pitchFamily="34"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it-IT" sz="2200" b="1" dirty="0">
                          <a:solidFill>
                            <a:schemeClr val="tx1"/>
                          </a:solidFill>
                          <a:latin typeface="Calibri" panose="020F0502020204030204" pitchFamily="34" charset="0"/>
                          <a:cs typeface="Calibri" panose="020F0502020204030204" pitchFamily="34" charset="0"/>
                        </a:rPr>
                        <a:t>2,5 ML € &lt; X &lt; 10 ML € </a:t>
                      </a:r>
                      <a:r>
                        <a:rPr lang="it-IT" sz="2200" b="1" dirty="0">
                          <a:solidFill>
                            <a:schemeClr val="tx1"/>
                          </a:solidFill>
                          <a:latin typeface="Calibri" panose="020F0502020204030204" pitchFamily="34" charset="0"/>
                          <a:cs typeface="Calibri" panose="020F0502020204030204" pitchFamily="34" charset="0"/>
                          <a:sym typeface="Wingdings" panose="05000000000000000000" pitchFamily="2" charset="2"/>
                        </a:rPr>
                        <a:t> </a:t>
                      </a:r>
                      <a:r>
                        <a:rPr lang="it-IT" sz="2200" b="1" dirty="0">
                          <a:solidFill>
                            <a:schemeClr val="tx1"/>
                          </a:solidFill>
                          <a:latin typeface="Calibri" panose="020F0502020204030204" pitchFamily="34" charset="0"/>
                          <a:cs typeface="Calibri" panose="020F0502020204030204" pitchFamily="34" charset="0"/>
                        </a:rPr>
                        <a:t>100 %</a:t>
                      </a:r>
                    </a:p>
                    <a:p>
                      <a:pPr marL="0" marR="0" indent="0" algn="ctr" defTabSz="914400" rtl="0" eaLnBrk="1" fontAlgn="auto" latinLnBrk="0" hangingPunct="1">
                        <a:lnSpc>
                          <a:spcPct val="100000"/>
                        </a:lnSpc>
                        <a:spcBef>
                          <a:spcPts val="0"/>
                        </a:spcBef>
                        <a:spcAft>
                          <a:spcPts val="0"/>
                        </a:spcAft>
                        <a:buClrTx/>
                        <a:buSzTx/>
                        <a:buFontTx/>
                        <a:buNone/>
                        <a:tabLst/>
                        <a:defRPr/>
                      </a:pPr>
                      <a:r>
                        <a:rPr lang="it-IT" sz="2200" b="1" dirty="0">
                          <a:solidFill>
                            <a:schemeClr val="tx1"/>
                          </a:solidFill>
                          <a:latin typeface="Calibri" panose="020F0502020204030204" pitchFamily="34" charset="0"/>
                          <a:cs typeface="Calibri" panose="020F0502020204030204" pitchFamily="34" charset="0"/>
                        </a:rPr>
                        <a:t>10 ML € &lt; X &lt; 20 ML € </a:t>
                      </a:r>
                      <a:r>
                        <a:rPr lang="it-IT" sz="2200" b="1" dirty="0">
                          <a:solidFill>
                            <a:schemeClr val="tx1"/>
                          </a:solidFill>
                          <a:latin typeface="Calibri" panose="020F0502020204030204" pitchFamily="34" charset="0"/>
                          <a:cs typeface="Calibri" panose="020F0502020204030204" pitchFamily="34" charset="0"/>
                          <a:sym typeface="Wingdings" panose="05000000000000000000" pitchFamily="2" charset="2"/>
                        </a:rPr>
                        <a:t> 5</a:t>
                      </a:r>
                      <a:r>
                        <a:rPr lang="it-IT" sz="2200" b="1" dirty="0">
                          <a:solidFill>
                            <a:schemeClr val="tx1"/>
                          </a:solidFill>
                          <a:latin typeface="Calibri" panose="020F0502020204030204" pitchFamily="34" charset="0"/>
                          <a:cs typeface="Calibri" panose="020F0502020204030204" pitchFamily="34" charset="0"/>
                        </a:rPr>
                        <a:t>0 %</a:t>
                      </a:r>
                    </a:p>
                    <a:p>
                      <a:pPr marL="0" marR="0" indent="0" algn="ctr" defTabSz="914400" rtl="0" eaLnBrk="1" fontAlgn="auto" latinLnBrk="0" hangingPunct="1">
                        <a:lnSpc>
                          <a:spcPct val="100000"/>
                        </a:lnSpc>
                        <a:spcBef>
                          <a:spcPts val="0"/>
                        </a:spcBef>
                        <a:spcAft>
                          <a:spcPts val="0"/>
                        </a:spcAft>
                        <a:buClrTx/>
                        <a:buSzTx/>
                        <a:buFontTx/>
                        <a:buNone/>
                        <a:tabLst/>
                        <a:defRPr/>
                      </a:pPr>
                      <a:endParaRPr lang="it-IT" sz="2200" b="1" dirty="0">
                        <a:solidFill>
                          <a:schemeClr val="tx1"/>
                        </a:solidFill>
                        <a:latin typeface="Calibri" panose="020F0502020204030204"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2200" b="1" i="1" dirty="0">
                          <a:solidFill>
                            <a:schemeClr val="tx1"/>
                          </a:solidFill>
                          <a:latin typeface="Calibri" panose="020F0502020204030204" pitchFamily="34" charset="0"/>
                          <a:cs typeface="Calibri" panose="020F0502020204030204" pitchFamily="34" charset="0"/>
                        </a:rPr>
                        <a:t>COD. «75»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200" b="1" dirty="0">
                          <a:solidFill>
                            <a:schemeClr val="tx1"/>
                          </a:solidFill>
                          <a:latin typeface="Calibri" panose="020F0502020204030204" pitchFamily="34" charset="0"/>
                          <a:cs typeface="Calibri" panose="020F0502020204030204" pitchFamily="34" charset="0"/>
                        </a:rPr>
                        <a:t>40%</a:t>
                      </a:r>
                    </a:p>
                    <a:p>
                      <a:pPr algn="ctr"/>
                      <a:endParaRPr lang="it-IT" sz="2200" b="1" dirty="0">
                        <a:solidFill>
                          <a:schemeClr val="tx1"/>
                        </a:solidFill>
                        <a:latin typeface="Calibri" panose="020F0502020204030204" pitchFamily="34" charset="0"/>
                        <a:cs typeface="Calibri" panose="020F0502020204030204" pitchFamily="34" charset="0"/>
                      </a:endParaRPr>
                    </a:p>
                    <a:p>
                      <a:pPr algn="ctr"/>
                      <a:endParaRPr lang="it-IT" sz="2200" b="1" dirty="0">
                        <a:solidFill>
                          <a:schemeClr val="tx1"/>
                        </a:solidFill>
                        <a:latin typeface="Calibri" panose="020F0502020204030204" pitchFamily="34" charset="0"/>
                        <a:cs typeface="Calibri" panose="020F0502020204030204" pitchFamily="34" charset="0"/>
                      </a:endParaRPr>
                    </a:p>
                    <a:p>
                      <a:pPr algn="ctr"/>
                      <a:endParaRPr lang="it-IT" sz="2200" b="1" dirty="0">
                        <a:solidFill>
                          <a:schemeClr val="tx1"/>
                        </a:solidFill>
                        <a:latin typeface="Calibri" panose="020F0502020204030204" pitchFamily="34" charset="0"/>
                        <a:cs typeface="Calibri" panose="020F0502020204030204" pitchFamily="34" charset="0"/>
                      </a:endParaRPr>
                    </a:p>
                    <a:p>
                      <a:pPr algn="ctr"/>
                      <a:r>
                        <a:rPr lang="it-IT" sz="2200" b="1" i="1" dirty="0">
                          <a:solidFill>
                            <a:schemeClr val="tx1"/>
                          </a:solidFill>
                          <a:latin typeface="Calibri" panose="020F0502020204030204" pitchFamily="34" charset="0"/>
                          <a:cs typeface="Calibri" panose="020F0502020204030204" pitchFamily="34" charset="0"/>
                        </a:rPr>
                        <a:t>COD. «76»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6135388"/>
                  </a:ext>
                </a:extLst>
              </a:tr>
            </a:tbl>
          </a:graphicData>
        </a:graphic>
      </p:graphicFrame>
      <p:pic>
        <p:nvPicPr>
          <p:cNvPr id="3" name="Immagine 2"/>
          <p:cNvPicPr>
            <a:picLocks noChangeAspect="1"/>
          </p:cNvPicPr>
          <p:nvPr/>
        </p:nvPicPr>
        <p:blipFill>
          <a:blip r:embed="rId2"/>
          <a:stretch>
            <a:fillRect/>
          </a:stretch>
        </p:blipFill>
        <p:spPr>
          <a:xfrm>
            <a:off x="572814" y="1943536"/>
            <a:ext cx="1602826" cy="1041403"/>
          </a:xfrm>
          <a:prstGeom prst="rect">
            <a:avLst/>
          </a:prstGeom>
        </p:spPr>
      </p:pic>
    </p:spTree>
    <p:extLst>
      <p:ext uri="{BB962C8B-B14F-4D97-AF65-F5344CB8AC3E}">
        <p14:creationId xmlns:p14="http://schemas.microsoft.com/office/powerpoint/2010/main" val="15593431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650875" y="2312988"/>
            <a:ext cx="7777162" cy="935037"/>
          </a:xfrm>
          <a:prstGeom prst="rect">
            <a:avLst/>
          </a:prstGeom>
          <a:solidFill>
            <a:srgbClr val="009EDC"/>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400" b="1" dirty="0">
                <a:solidFill>
                  <a:schemeClr val="bg1"/>
                </a:solidFill>
                <a:latin typeface="Calibri" panose="020F0502020204030204" pitchFamily="34" charset="0"/>
              </a:rPr>
              <a:t>MECCANISMO DI </a:t>
            </a:r>
            <a:r>
              <a:rPr lang="it-IT" sz="2400" b="1" i="1" dirty="0">
                <a:solidFill>
                  <a:schemeClr val="bg1"/>
                </a:solidFill>
                <a:latin typeface="Calibri" panose="020F0502020204030204" pitchFamily="34" charset="0"/>
              </a:rPr>
              <a:t>RECAPTURE</a:t>
            </a:r>
          </a:p>
          <a:p>
            <a:pPr algn="ctr" fontAlgn="base">
              <a:spcBef>
                <a:spcPct val="0"/>
              </a:spcBef>
              <a:spcAft>
                <a:spcPct val="0"/>
              </a:spcAft>
              <a:defRPr/>
            </a:pPr>
            <a:r>
              <a:rPr lang="it-IT" sz="2400" b="1" dirty="0">
                <a:solidFill>
                  <a:schemeClr val="bg1"/>
                </a:solidFill>
                <a:latin typeface="Calibri" panose="020F0502020204030204" pitchFamily="34" charset="0"/>
              </a:rPr>
              <a:t>INVESTIMENTI EFFETTUATI DAL 14.07.2018</a:t>
            </a:r>
          </a:p>
        </p:txBody>
      </p:sp>
      <p:sp>
        <p:nvSpPr>
          <p:cNvPr id="9" name="Rettangolo 8"/>
          <p:cNvSpPr/>
          <p:nvPr/>
        </p:nvSpPr>
        <p:spPr>
          <a:xfrm>
            <a:off x="650875" y="3867150"/>
            <a:ext cx="3744913" cy="1755884"/>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it-IT" sz="2000" b="1" dirty="0">
                <a:solidFill>
                  <a:srgbClr val="000000"/>
                </a:solidFill>
                <a:latin typeface="Calibri" panose="020F0502020204030204" pitchFamily="34" charset="0"/>
              </a:rPr>
              <a:t>SÌ</a:t>
            </a:r>
          </a:p>
          <a:p>
            <a:pPr algn="ctr" fontAlgn="base">
              <a:spcBef>
                <a:spcPct val="0"/>
              </a:spcBef>
              <a:spcAft>
                <a:spcPct val="0"/>
              </a:spcAft>
            </a:pPr>
            <a:r>
              <a:rPr lang="it-IT" sz="2000" b="1" dirty="0">
                <a:solidFill>
                  <a:srgbClr val="000000"/>
                </a:solidFill>
                <a:latin typeface="Calibri" panose="020F0502020204030204" pitchFamily="34" charset="0"/>
              </a:rPr>
              <a:t>CESSIONE BENE</a:t>
            </a:r>
          </a:p>
          <a:p>
            <a:pPr algn="ctr" fontAlgn="base">
              <a:spcBef>
                <a:spcPct val="0"/>
              </a:spcBef>
              <a:spcAft>
                <a:spcPct val="0"/>
              </a:spcAft>
            </a:pPr>
            <a:r>
              <a:rPr lang="it-IT" sz="2000" b="1" dirty="0">
                <a:solidFill>
                  <a:srgbClr val="000000"/>
                </a:solidFill>
                <a:latin typeface="Calibri" panose="020F0502020204030204" pitchFamily="34" charset="0"/>
              </a:rPr>
              <a:t>E DELOCALIZZAZIONE</a:t>
            </a:r>
          </a:p>
        </p:txBody>
      </p:sp>
      <p:sp>
        <p:nvSpPr>
          <p:cNvPr id="13" name="Rettangolo 12"/>
          <p:cNvSpPr/>
          <p:nvPr/>
        </p:nvSpPr>
        <p:spPr>
          <a:xfrm>
            <a:off x="4683125" y="3867150"/>
            <a:ext cx="3744912" cy="1755884"/>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NO</a:t>
            </a:r>
          </a:p>
          <a:p>
            <a:pPr algn="ctr" fontAlgn="base">
              <a:spcBef>
                <a:spcPct val="0"/>
              </a:spcBef>
              <a:spcAft>
                <a:spcPct val="0"/>
              </a:spcAft>
              <a:defRPr/>
            </a:pPr>
            <a:r>
              <a:rPr lang="it-IT" sz="2000" b="1" dirty="0">
                <a:solidFill>
                  <a:srgbClr val="000000"/>
                </a:solidFill>
                <a:latin typeface="Calibri" panose="020F0502020204030204" pitchFamily="34" charset="0"/>
              </a:rPr>
              <a:t>TRASFERIMENTO D’AZIENDA</a:t>
            </a:r>
            <a:endParaRPr lang="it-IT" sz="2000" dirty="0">
              <a:solidFill>
                <a:srgbClr val="000000"/>
              </a:solidFill>
              <a:latin typeface="Calibri" panose="020F0502020204030204" pitchFamily="34" charset="0"/>
            </a:endParaRPr>
          </a:p>
        </p:txBody>
      </p:sp>
      <p:sp>
        <p:nvSpPr>
          <p:cNvPr id="3" name="Freccia in giù 2"/>
          <p:cNvSpPr/>
          <p:nvPr/>
        </p:nvSpPr>
        <p:spPr>
          <a:xfrm>
            <a:off x="2343943" y="3413125"/>
            <a:ext cx="358775" cy="28733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sp>
        <p:nvSpPr>
          <p:cNvPr id="17" name="Freccia in giù 16"/>
          <p:cNvSpPr/>
          <p:nvPr/>
        </p:nvSpPr>
        <p:spPr>
          <a:xfrm>
            <a:off x="6375399" y="3413125"/>
            <a:ext cx="360363" cy="288925"/>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sp>
        <p:nvSpPr>
          <p:cNvPr id="12"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a:latin typeface="Calibri" panose="020F0502020204030204" pitchFamily="34" charset="0"/>
              </a:rPr>
              <a:t>IPERAMMORTAMENTO</a:t>
            </a:r>
          </a:p>
        </p:txBody>
      </p:sp>
    </p:spTree>
    <p:extLst>
      <p:ext uri="{BB962C8B-B14F-4D97-AF65-F5344CB8AC3E}">
        <p14:creationId xmlns:p14="http://schemas.microsoft.com/office/powerpoint/2010/main" val="425908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3" grpId="0" animBg="1"/>
      <p:bldP spid="3" grpId="0" animBg="1"/>
      <p:bldP spid="1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444203" y="2086910"/>
            <a:ext cx="3776133" cy="857125"/>
          </a:xfrm>
          <a:prstGeom prst="rect">
            <a:avLst/>
          </a:prstGeom>
          <a:solidFill>
            <a:schemeClr val="bg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lvl="0" indent="-342900" algn="ctr" fontAlgn="base">
              <a:spcBef>
                <a:spcPct val="0"/>
              </a:spcBef>
              <a:spcAft>
                <a:spcPct val="0"/>
              </a:spcAft>
            </a:pPr>
            <a:r>
              <a:rPr lang="it-IT" sz="2400" b="1" dirty="0">
                <a:solidFill>
                  <a:schemeClr val="tx1"/>
                </a:solidFill>
                <a:latin typeface="Calibri" pitchFamily="34" charset="0"/>
                <a:ea typeface="ＭＳ Ｐゴシック" pitchFamily="34" charset="-128"/>
                <a:cs typeface="Calibri" panose="020F0502020204030204" pitchFamily="34" charset="0"/>
              </a:rPr>
              <a:t>SOCIETÀ </a:t>
            </a:r>
          </a:p>
          <a:p>
            <a:pPr marL="342900" lvl="0" indent="-342900" algn="ctr" fontAlgn="base">
              <a:spcBef>
                <a:spcPct val="0"/>
              </a:spcBef>
              <a:spcAft>
                <a:spcPct val="0"/>
              </a:spcAft>
            </a:pPr>
            <a:r>
              <a:rPr lang="it-IT" sz="2400" b="1" dirty="0">
                <a:solidFill>
                  <a:schemeClr val="tx1"/>
                </a:solidFill>
                <a:latin typeface="Calibri" pitchFamily="34" charset="0"/>
                <a:ea typeface="ＭＳ Ｐゴシック" pitchFamily="34" charset="-128"/>
                <a:cs typeface="Calibri" panose="020F0502020204030204" pitchFamily="34" charset="0"/>
              </a:rPr>
              <a:t>NON OPERATIVE</a:t>
            </a:r>
          </a:p>
        </p:txBody>
      </p:sp>
      <p:sp>
        <p:nvSpPr>
          <p:cNvPr id="17" name="Rettangolo 16"/>
          <p:cNvSpPr/>
          <p:nvPr/>
        </p:nvSpPr>
        <p:spPr>
          <a:xfrm>
            <a:off x="475146" y="4179304"/>
            <a:ext cx="8300257" cy="728997"/>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r>
              <a:rPr lang="it-IT" sz="2400" b="1" dirty="0">
                <a:solidFill>
                  <a:srgbClr val="FF0000"/>
                </a:solidFill>
                <a:latin typeface="Calibri" panose="020F0502020204030204" pitchFamily="34" charset="0"/>
                <a:ea typeface="ＭＳ Ｐゴシック" pitchFamily="34" charset="-128"/>
                <a:cs typeface="Calibri" panose="020F0502020204030204" pitchFamily="34" charset="0"/>
              </a:rPr>
              <a:t>CAUSE ESCLUSIONE </a:t>
            </a:r>
          </a:p>
          <a:p>
            <a:pPr lvl="0" algn="ctr" fontAlgn="base">
              <a:spcBef>
                <a:spcPct val="0"/>
              </a:spcBef>
              <a:spcAft>
                <a:spcPct val="0"/>
              </a:spcAft>
            </a:pPr>
            <a:r>
              <a:rPr lang="it-IT" sz="2000" b="1" dirty="0">
                <a:solidFill>
                  <a:schemeClr val="tx1"/>
                </a:solidFill>
                <a:latin typeface="Calibri" pitchFamily="34" charset="0"/>
                <a:ea typeface="ＭＳ Ｐゴシック" pitchFamily="34" charset="-128"/>
                <a:cs typeface="Calibri" panose="020F0502020204030204" pitchFamily="34" charset="0"/>
              </a:rPr>
              <a:t>(art. 30, L. 724/94) </a:t>
            </a:r>
            <a:r>
              <a:rPr lang="it-IT" sz="2000" b="1" dirty="0">
                <a:solidFill>
                  <a:schemeClr val="tx1"/>
                </a:solidFill>
                <a:latin typeface="Calibri" pitchFamily="34" charset="0"/>
                <a:ea typeface="ＭＳ Ｐゴシック" pitchFamily="34" charset="-128"/>
                <a:cs typeface="Calibri" panose="020F0502020204030204" pitchFamily="34" charset="0"/>
                <a:sym typeface="Wingdings" panose="05000000000000000000" pitchFamily="2" charset="2"/>
              </a:rPr>
              <a:t></a:t>
            </a:r>
            <a:r>
              <a:rPr lang="it-IT" sz="2000" b="1" dirty="0">
                <a:solidFill>
                  <a:schemeClr val="tx1"/>
                </a:solidFill>
                <a:latin typeface="Calibri" pitchFamily="34" charset="0"/>
                <a:ea typeface="ＭＳ Ｐゴシック" pitchFamily="34" charset="-128"/>
                <a:cs typeface="Calibri" panose="020F0502020204030204" pitchFamily="34" charset="0"/>
              </a:rPr>
              <a:t> PER IL 2018</a:t>
            </a:r>
            <a:endParaRPr lang="it-IT" sz="2000" dirty="0">
              <a:solidFill>
                <a:schemeClr val="tx1"/>
              </a:solidFill>
              <a:latin typeface="Calibri" pitchFamily="34" charset="0"/>
              <a:ea typeface="ＭＳ Ｐゴシック" pitchFamily="34" charset="-128"/>
              <a:cs typeface="Calibri" panose="020F0502020204030204" pitchFamily="34" charset="0"/>
            </a:endParaRPr>
          </a:p>
        </p:txBody>
      </p:sp>
      <p:sp>
        <p:nvSpPr>
          <p:cNvPr id="19" name="Rettangolo 18"/>
          <p:cNvSpPr/>
          <p:nvPr/>
        </p:nvSpPr>
        <p:spPr>
          <a:xfrm>
            <a:off x="444203" y="3037750"/>
            <a:ext cx="3779059" cy="525797"/>
          </a:xfrm>
          <a:prstGeom prst="rect">
            <a:avLst/>
          </a:prstGeom>
          <a:solidFill>
            <a:schemeClr val="bg1">
              <a:lumMod val="8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r>
              <a:rPr lang="it-IT" sz="2000" b="1" dirty="0">
                <a:solidFill>
                  <a:schemeClr val="tx1"/>
                </a:solidFill>
                <a:latin typeface="Calibri" panose="020F0502020204030204" pitchFamily="34" charset="0"/>
                <a:ea typeface="ＭＳ Ｐゴシック" pitchFamily="34" charset="-128"/>
                <a:cs typeface="Calibri" panose="020F0502020204030204" pitchFamily="34" charset="0"/>
              </a:rPr>
              <a:t>art. 30, L. 724/94</a:t>
            </a:r>
            <a:endParaRPr lang="it-IT" sz="2000" b="1" dirty="0">
              <a:solidFill>
                <a:srgbClr val="FF0000"/>
              </a:solidFill>
              <a:latin typeface="Calibri" pitchFamily="34" charset="0"/>
              <a:ea typeface="ＭＳ Ｐゴシック" pitchFamily="34" charset="-128"/>
              <a:cs typeface="Calibri" panose="020F0502020204030204" pitchFamily="34" charset="0"/>
            </a:endParaRPr>
          </a:p>
        </p:txBody>
      </p:sp>
      <p:sp>
        <p:nvSpPr>
          <p:cNvPr id="10" name="Text Box 4"/>
          <p:cNvSpPr txBox="1">
            <a:spLocks noChangeArrowheads="1"/>
          </p:cNvSpPr>
          <p:nvPr/>
        </p:nvSpPr>
        <p:spPr bwMode="auto">
          <a:xfrm>
            <a:off x="381000" y="1219200"/>
            <a:ext cx="8305800" cy="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defRPr>
            </a:lvl1pPr>
            <a:lvl2pPr marL="742950" indent="-28575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2pPr>
            <a:lvl3pPr marL="11430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3pPr>
            <a:lvl4pPr marL="16002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4pPr>
            <a:lvl5pPr marL="20574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9pPr>
          </a:lstStyle>
          <a:p>
            <a:pPr algn="ctr" eaLnBrk="1" hangingPunct="1">
              <a:spcBef>
                <a:spcPct val="50000"/>
              </a:spcBef>
              <a:buFontTx/>
              <a:buNone/>
            </a:pPr>
            <a:r>
              <a:rPr lang="it-IT" altLang="it-IT" b="1" dirty="0">
                <a:latin typeface="Calibri" panose="020F0502020204030204" pitchFamily="34" charset="0"/>
                <a:ea typeface="ＭＳ Ｐゴシック" panose="020B0600070205080204" pitchFamily="34" charset="-128"/>
                <a:cs typeface="Calibri" panose="020F0502020204030204" pitchFamily="34" charset="0"/>
              </a:rPr>
              <a:t>SOCIETÀ DI COMODO</a:t>
            </a:r>
          </a:p>
        </p:txBody>
      </p:sp>
      <p:sp>
        <p:nvSpPr>
          <p:cNvPr id="13" name="Rettangolo 12"/>
          <p:cNvSpPr/>
          <p:nvPr/>
        </p:nvSpPr>
        <p:spPr>
          <a:xfrm>
            <a:off x="5033136" y="2086911"/>
            <a:ext cx="3776133" cy="857124"/>
          </a:xfrm>
          <a:prstGeom prst="rect">
            <a:avLst/>
          </a:prstGeom>
          <a:solidFill>
            <a:schemeClr val="bg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lvl="0" indent="-342900" algn="ctr" fontAlgn="base">
              <a:spcBef>
                <a:spcPct val="0"/>
              </a:spcBef>
              <a:spcAft>
                <a:spcPct val="0"/>
              </a:spcAft>
            </a:pPr>
            <a:r>
              <a:rPr lang="it-IT" sz="2400" b="1" dirty="0">
                <a:solidFill>
                  <a:schemeClr val="tx1"/>
                </a:solidFill>
                <a:latin typeface="Calibri" panose="020F0502020204030204" pitchFamily="34" charset="0"/>
                <a:ea typeface="ＭＳ Ｐゴシック" pitchFamily="34" charset="-128"/>
                <a:cs typeface="Calibri" panose="020F0502020204030204" pitchFamily="34" charset="0"/>
              </a:rPr>
              <a:t>SOCIETÀ IN PERDITA SISTEMATICA</a:t>
            </a:r>
          </a:p>
        </p:txBody>
      </p:sp>
      <p:sp>
        <p:nvSpPr>
          <p:cNvPr id="18" name="Rettangolo 17"/>
          <p:cNvSpPr/>
          <p:nvPr/>
        </p:nvSpPr>
        <p:spPr>
          <a:xfrm>
            <a:off x="5027896" y="3035872"/>
            <a:ext cx="3779059" cy="525797"/>
          </a:xfrm>
          <a:prstGeom prst="rect">
            <a:avLst/>
          </a:prstGeom>
          <a:solidFill>
            <a:schemeClr val="bg1">
              <a:lumMod val="8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r>
              <a:rPr lang="it-IT" sz="2000" b="1" dirty="0">
                <a:solidFill>
                  <a:schemeClr val="tx1"/>
                </a:solidFill>
                <a:latin typeface="Calibri" panose="020F0502020204030204" pitchFamily="34" charset="0"/>
                <a:ea typeface="ＭＳ Ｐゴシック" pitchFamily="34" charset="-128"/>
                <a:cs typeface="Calibri" panose="020F0502020204030204" pitchFamily="34" charset="0"/>
              </a:rPr>
              <a:t>Art.2, co.36-</a:t>
            </a:r>
            <a:r>
              <a:rPr lang="it-IT" sz="2000" b="1" i="1" dirty="0">
                <a:solidFill>
                  <a:schemeClr val="tx1"/>
                </a:solidFill>
                <a:latin typeface="Calibri" pitchFamily="34" charset="0"/>
                <a:ea typeface="ＭＳ Ｐゴシック" pitchFamily="34" charset="-128"/>
                <a:cs typeface="Calibri" panose="020F0502020204030204" pitchFamily="34" charset="0"/>
              </a:rPr>
              <a:t>decies</a:t>
            </a:r>
            <a:r>
              <a:rPr lang="it-IT" sz="2000" b="1" dirty="0">
                <a:solidFill>
                  <a:schemeClr val="tx1"/>
                </a:solidFill>
                <a:latin typeface="Calibri" pitchFamily="34" charset="0"/>
                <a:ea typeface="ＭＳ Ｐゴシック" pitchFamily="34" charset="-128"/>
                <a:cs typeface="Calibri" panose="020F0502020204030204" pitchFamily="34" charset="0"/>
              </a:rPr>
              <a:t>, D.L. 138/2011</a:t>
            </a:r>
            <a:endParaRPr lang="it-IT" sz="2000" b="1" dirty="0">
              <a:solidFill>
                <a:srgbClr val="FF0000"/>
              </a:solidFill>
              <a:latin typeface="Calibri" pitchFamily="34" charset="0"/>
              <a:ea typeface="ＭＳ Ｐゴシック" pitchFamily="34" charset="-128"/>
              <a:cs typeface="Calibri" panose="020F0502020204030204" pitchFamily="34" charset="0"/>
            </a:endParaRPr>
          </a:p>
        </p:txBody>
      </p:sp>
      <p:sp>
        <p:nvSpPr>
          <p:cNvPr id="21" name="Rettangolo 20"/>
          <p:cNvSpPr/>
          <p:nvPr/>
        </p:nvSpPr>
        <p:spPr>
          <a:xfrm>
            <a:off x="492079" y="5025970"/>
            <a:ext cx="4016124" cy="796731"/>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r>
              <a:rPr lang="it-IT" sz="2400" b="1" dirty="0">
                <a:solidFill>
                  <a:srgbClr val="FF0000"/>
                </a:solidFill>
                <a:latin typeface="Calibri" panose="020F0502020204030204" pitchFamily="34" charset="0"/>
                <a:ea typeface="ＭＳ Ｐゴシック" pitchFamily="34" charset="-128"/>
                <a:cs typeface="Calibri" panose="020F0502020204030204" pitchFamily="34" charset="0"/>
              </a:rPr>
              <a:t>CAUSE DISAPPLICAZIONE</a:t>
            </a:r>
          </a:p>
          <a:p>
            <a:pPr lvl="0" algn="ctr" fontAlgn="base">
              <a:spcBef>
                <a:spcPct val="0"/>
              </a:spcBef>
              <a:spcAft>
                <a:spcPct val="0"/>
              </a:spcAft>
            </a:pPr>
            <a:r>
              <a:rPr lang="it-IT" sz="2000" b="1" dirty="0">
                <a:solidFill>
                  <a:srgbClr val="000000"/>
                </a:solidFill>
                <a:latin typeface="Calibri" pitchFamily="34" charset="0"/>
                <a:ea typeface="ＭＳ Ｐゴシック" pitchFamily="34" charset="-128"/>
                <a:cs typeface="Calibri" panose="020F0502020204030204" pitchFamily="34" charset="0"/>
              </a:rPr>
              <a:t>(Provv. 14.02.2008) </a:t>
            </a:r>
            <a:r>
              <a:rPr lang="it-IT" sz="2000" b="1" dirty="0">
                <a:solidFill>
                  <a:srgbClr val="000000"/>
                </a:solidFill>
                <a:latin typeface="Calibri" pitchFamily="34" charset="0"/>
                <a:ea typeface="ＭＳ Ｐゴシック" pitchFamily="34" charset="-128"/>
                <a:cs typeface="Calibri" panose="020F0502020204030204" pitchFamily="34" charset="0"/>
                <a:sym typeface="Wingdings" panose="05000000000000000000" pitchFamily="2" charset="2"/>
              </a:rPr>
              <a:t></a:t>
            </a:r>
            <a:r>
              <a:rPr lang="it-IT" sz="2000" b="1" dirty="0">
                <a:solidFill>
                  <a:srgbClr val="000000"/>
                </a:solidFill>
                <a:latin typeface="Calibri" pitchFamily="34" charset="0"/>
                <a:ea typeface="ＭＳ Ｐゴシック" pitchFamily="34" charset="-128"/>
                <a:cs typeface="Calibri" panose="020F0502020204030204" pitchFamily="34" charset="0"/>
              </a:rPr>
              <a:t> PER IL 2018</a:t>
            </a:r>
            <a:endParaRPr lang="it-IT" sz="2000" dirty="0">
              <a:solidFill>
                <a:srgbClr val="000000"/>
              </a:solidFill>
              <a:latin typeface="Calibri" pitchFamily="34" charset="0"/>
              <a:ea typeface="ＭＳ Ｐゴシック" pitchFamily="34" charset="-128"/>
              <a:cs typeface="Calibri" panose="020F0502020204030204" pitchFamily="34" charset="0"/>
            </a:endParaRPr>
          </a:p>
        </p:txBody>
      </p:sp>
      <p:sp>
        <p:nvSpPr>
          <p:cNvPr id="22" name="Freccia in giù 23"/>
          <p:cNvSpPr/>
          <p:nvPr/>
        </p:nvSpPr>
        <p:spPr>
          <a:xfrm>
            <a:off x="1972439" y="3681216"/>
            <a:ext cx="719660" cy="368231"/>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latin typeface="Calibri" panose="020F0502020204030204" pitchFamily="34" charset="0"/>
              <a:cs typeface="Calibri" panose="020F0502020204030204" pitchFamily="34" charset="0"/>
            </a:endParaRPr>
          </a:p>
        </p:txBody>
      </p:sp>
      <p:sp>
        <p:nvSpPr>
          <p:cNvPr id="25" name="Rettangolo 24"/>
          <p:cNvSpPr/>
          <p:nvPr/>
        </p:nvSpPr>
        <p:spPr>
          <a:xfrm>
            <a:off x="4779137" y="5025971"/>
            <a:ext cx="3996266" cy="796731"/>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r>
              <a:rPr lang="it-IT" sz="2400" b="1" dirty="0">
                <a:solidFill>
                  <a:srgbClr val="FF0000"/>
                </a:solidFill>
                <a:latin typeface="Calibri" panose="020F0502020204030204" pitchFamily="34" charset="0"/>
                <a:ea typeface="ＭＳ Ｐゴシック" pitchFamily="34" charset="-128"/>
                <a:cs typeface="Calibri" panose="020F0502020204030204" pitchFamily="34" charset="0"/>
              </a:rPr>
              <a:t>CAUSE DISAPPLICAZIONE</a:t>
            </a:r>
          </a:p>
          <a:p>
            <a:pPr lvl="0" algn="ctr" fontAlgn="base">
              <a:spcBef>
                <a:spcPct val="0"/>
              </a:spcBef>
              <a:spcAft>
                <a:spcPct val="0"/>
              </a:spcAft>
            </a:pPr>
            <a:r>
              <a:rPr lang="it-IT" sz="2000" b="1" dirty="0">
                <a:solidFill>
                  <a:srgbClr val="000000"/>
                </a:solidFill>
                <a:latin typeface="Calibri" pitchFamily="34" charset="0"/>
                <a:ea typeface="ＭＳ Ｐゴシック" pitchFamily="34" charset="-128"/>
                <a:cs typeface="Calibri" panose="020F0502020204030204" pitchFamily="34" charset="0"/>
              </a:rPr>
              <a:t>(Provv. 11.06.2012) </a:t>
            </a:r>
            <a:r>
              <a:rPr lang="it-IT" sz="2000" b="1" dirty="0">
                <a:solidFill>
                  <a:srgbClr val="000000"/>
                </a:solidFill>
                <a:latin typeface="Calibri" pitchFamily="34" charset="0"/>
                <a:ea typeface="ＭＳ Ｐゴシック" pitchFamily="34" charset="-128"/>
                <a:cs typeface="Calibri" panose="020F0502020204030204" pitchFamily="34" charset="0"/>
                <a:sym typeface="Wingdings" panose="05000000000000000000" pitchFamily="2" charset="2"/>
              </a:rPr>
              <a:t></a:t>
            </a:r>
            <a:r>
              <a:rPr lang="it-IT" sz="2000" b="1" dirty="0">
                <a:solidFill>
                  <a:srgbClr val="000000"/>
                </a:solidFill>
                <a:latin typeface="Calibri" pitchFamily="34" charset="0"/>
                <a:ea typeface="ＭＳ Ｐゴシック" pitchFamily="34" charset="-128"/>
                <a:cs typeface="Calibri" panose="020F0502020204030204" pitchFamily="34" charset="0"/>
              </a:rPr>
              <a:t> 2013-2017</a:t>
            </a:r>
            <a:endParaRPr lang="it-IT" sz="2000" dirty="0">
              <a:solidFill>
                <a:srgbClr val="000000"/>
              </a:solidFill>
              <a:latin typeface="Calibri" pitchFamily="34" charset="0"/>
              <a:ea typeface="ＭＳ Ｐゴシック" pitchFamily="34" charset="-128"/>
              <a:cs typeface="Calibri" panose="020F0502020204030204" pitchFamily="34" charset="0"/>
            </a:endParaRPr>
          </a:p>
        </p:txBody>
      </p:sp>
      <p:sp>
        <p:nvSpPr>
          <p:cNvPr id="23" name="Freccia in giù 23"/>
          <p:cNvSpPr/>
          <p:nvPr/>
        </p:nvSpPr>
        <p:spPr>
          <a:xfrm>
            <a:off x="6557595" y="3681216"/>
            <a:ext cx="719660" cy="368231"/>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83310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692438" y="2534660"/>
            <a:ext cx="3744913" cy="935037"/>
          </a:xfrm>
          <a:prstGeom prst="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400" b="1" dirty="0">
                <a:solidFill>
                  <a:srgbClr val="000000"/>
                </a:solidFill>
                <a:latin typeface="Calibri" panose="020F0502020204030204" pitchFamily="34" charset="0"/>
              </a:rPr>
              <a:t>CAUSA ESCLUSIONE</a:t>
            </a:r>
          </a:p>
          <a:p>
            <a:pPr algn="ctr" fontAlgn="base">
              <a:spcBef>
                <a:spcPct val="0"/>
              </a:spcBef>
              <a:spcAft>
                <a:spcPct val="0"/>
              </a:spcAft>
              <a:defRPr/>
            </a:pPr>
            <a:r>
              <a:rPr lang="it-IT" sz="2400" b="1" dirty="0">
                <a:solidFill>
                  <a:srgbClr val="000000"/>
                </a:solidFill>
                <a:latin typeface="Calibri" panose="020F0502020204030204" pitchFamily="34" charset="0"/>
              </a:rPr>
              <a:t>(PER TUTTE)</a:t>
            </a:r>
          </a:p>
        </p:txBody>
      </p:sp>
      <p:sp>
        <p:nvSpPr>
          <p:cNvPr id="9" name="Rettangolo 8"/>
          <p:cNvSpPr/>
          <p:nvPr/>
        </p:nvSpPr>
        <p:spPr>
          <a:xfrm>
            <a:off x="692438" y="4088822"/>
            <a:ext cx="3744913" cy="1371600"/>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it-IT" sz="2000" b="1" dirty="0">
                <a:solidFill>
                  <a:srgbClr val="000000"/>
                </a:solidFill>
                <a:latin typeface="Calibri" panose="020F0502020204030204" pitchFamily="34" charset="0"/>
              </a:rPr>
              <a:t>LIVELLO AFFIDABILITÀ FISCALE ISA – VALORE 9</a:t>
            </a:r>
          </a:p>
        </p:txBody>
      </p:sp>
      <p:sp>
        <p:nvSpPr>
          <p:cNvPr id="13" name="Rettangolo 12"/>
          <p:cNvSpPr/>
          <p:nvPr/>
        </p:nvSpPr>
        <p:spPr>
          <a:xfrm>
            <a:off x="4724688" y="4088822"/>
            <a:ext cx="3744912" cy="1371600"/>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CONGRUO E COERENTE STUDI DI SETTORE </a:t>
            </a:r>
          </a:p>
          <a:p>
            <a:pPr algn="ctr" fontAlgn="base">
              <a:spcBef>
                <a:spcPct val="0"/>
              </a:spcBef>
              <a:spcAft>
                <a:spcPct val="0"/>
              </a:spcAft>
              <a:defRPr/>
            </a:pPr>
            <a:r>
              <a:rPr lang="it-IT" sz="2000" b="1" dirty="0">
                <a:solidFill>
                  <a:srgbClr val="000000"/>
                </a:solidFill>
                <a:latin typeface="Calibri" panose="020F0502020204030204" pitchFamily="34" charset="0"/>
              </a:rPr>
              <a:t>(ESERCIZI 2013-2017)</a:t>
            </a:r>
            <a:endParaRPr lang="it-IT" sz="2000" dirty="0">
              <a:solidFill>
                <a:srgbClr val="000000"/>
              </a:solidFill>
              <a:latin typeface="Calibri" panose="020F0502020204030204" pitchFamily="34" charset="0"/>
            </a:endParaRPr>
          </a:p>
        </p:txBody>
      </p:sp>
      <p:sp>
        <p:nvSpPr>
          <p:cNvPr id="3" name="Freccia in giù 2"/>
          <p:cNvSpPr/>
          <p:nvPr/>
        </p:nvSpPr>
        <p:spPr>
          <a:xfrm>
            <a:off x="2385506" y="3636385"/>
            <a:ext cx="358775" cy="28733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sp>
        <p:nvSpPr>
          <p:cNvPr id="17" name="Freccia in giù 16"/>
          <p:cNvSpPr/>
          <p:nvPr/>
        </p:nvSpPr>
        <p:spPr>
          <a:xfrm>
            <a:off x="6414004" y="3634797"/>
            <a:ext cx="360363" cy="288925"/>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sp>
        <p:nvSpPr>
          <p:cNvPr id="12"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a:latin typeface="Calibri" panose="020F0502020204030204" pitchFamily="34" charset="0"/>
              </a:rPr>
              <a:t>SOCIETÀ DI COMODO E NUOVI ISA</a:t>
            </a:r>
          </a:p>
        </p:txBody>
      </p:sp>
      <p:sp>
        <p:nvSpPr>
          <p:cNvPr id="14" name="Rettangolo 13"/>
          <p:cNvSpPr/>
          <p:nvPr/>
        </p:nvSpPr>
        <p:spPr>
          <a:xfrm>
            <a:off x="4724688" y="2534660"/>
            <a:ext cx="3744913" cy="935037"/>
          </a:xfrm>
          <a:prstGeom prst="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400" b="1" dirty="0">
                <a:solidFill>
                  <a:srgbClr val="000000"/>
                </a:solidFill>
                <a:latin typeface="Calibri" panose="020F0502020204030204" pitchFamily="34" charset="0"/>
              </a:rPr>
              <a:t>CAUSA DISAPPLICAZIONE</a:t>
            </a:r>
          </a:p>
          <a:p>
            <a:pPr algn="ctr" fontAlgn="base">
              <a:spcBef>
                <a:spcPct val="0"/>
              </a:spcBef>
              <a:spcAft>
                <a:spcPct val="0"/>
              </a:spcAft>
              <a:defRPr/>
            </a:pPr>
            <a:r>
              <a:rPr lang="it-IT" sz="2400" b="1" dirty="0">
                <a:solidFill>
                  <a:srgbClr val="000000"/>
                </a:solidFill>
                <a:latin typeface="Calibri" panose="020F0502020204030204" pitchFamily="34" charset="0"/>
              </a:rPr>
              <a:t>(PERDITA SISTEMATICA)</a:t>
            </a:r>
          </a:p>
        </p:txBody>
      </p:sp>
    </p:spTree>
    <p:extLst>
      <p:ext uri="{BB962C8B-B14F-4D97-AF65-F5344CB8AC3E}">
        <p14:creationId xmlns:p14="http://schemas.microsoft.com/office/powerpoint/2010/main" val="32104606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672141" y="2398052"/>
            <a:ext cx="7777162" cy="935037"/>
          </a:xfrm>
          <a:prstGeom prst="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400" b="1" dirty="0">
                <a:solidFill>
                  <a:srgbClr val="000000"/>
                </a:solidFill>
                <a:latin typeface="Calibri" panose="020F0502020204030204" pitchFamily="34" charset="0"/>
              </a:rPr>
              <a:t>IMPEGNO ALLA CANCELLAZIONE </a:t>
            </a:r>
          </a:p>
          <a:p>
            <a:pPr algn="ctr" fontAlgn="base">
              <a:spcBef>
                <a:spcPct val="0"/>
              </a:spcBef>
              <a:spcAft>
                <a:spcPct val="0"/>
              </a:spcAft>
              <a:defRPr/>
            </a:pPr>
            <a:r>
              <a:rPr lang="it-IT" sz="2400" b="1" dirty="0">
                <a:solidFill>
                  <a:srgbClr val="000000"/>
                </a:solidFill>
                <a:latin typeface="Calibri" panose="020F0502020204030204" pitchFamily="34" charset="0"/>
              </a:rPr>
              <a:t>DAL REGISTRO DELLE IMPRESE</a:t>
            </a:r>
          </a:p>
        </p:txBody>
      </p:sp>
      <p:sp>
        <p:nvSpPr>
          <p:cNvPr id="9" name="Rettangolo 8"/>
          <p:cNvSpPr/>
          <p:nvPr/>
        </p:nvSpPr>
        <p:spPr>
          <a:xfrm>
            <a:off x="672141" y="4009364"/>
            <a:ext cx="3744913" cy="1371600"/>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it-IT" sz="2000" b="1" dirty="0">
                <a:solidFill>
                  <a:srgbClr val="000000"/>
                </a:solidFill>
                <a:latin typeface="Calibri" panose="020F0502020204030204" pitchFamily="34" charset="0"/>
              </a:rPr>
              <a:t>CAUSA DI DISAPPLICAZIONE SOCIETÀ </a:t>
            </a:r>
          </a:p>
          <a:p>
            <a:pPr algn="ctr" fontAlgn="base">
              <a:spcBef>
                <a:spcPct val="0"/>
              </a:spcBef>
              <a:spcAft>
                <a:spcPct val="0"/>
              </a:spcAft>
            </a:pPr>
            <a:r>
              <a:rPr lang="it-IT" sz="2000" b="1" dirty="0">
                <a:solidFill>
                  <a:srgbClr val="000000"/>
                </a:solidFill>
                <a:latin typeface="Calibri" panose="020F0502020204030204" pitchFamily="34" charset="0"/>
              </a:rPr>
              <a:t>NON OPERATIVE</a:t>
            </a:r>
          </a:p>
        </p:txBody>
      </p:sp>
      <p:sp>
        <p:nvSpPr>
          <p:cNvPr id="13" name="Rettangolo 12"/>
          <p:cNvSpPr/>
          <p:nvPr/>
        </p:nvSpPr>
        <p:spPr>
          <a:xfrm>
            <a:off x="4704391" y="4009364"/>
            <a:ext cx="3744912" cy="1371600"/>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it-IT" sz="2000" b="1" dirty="0">
                <a:solidFill>
                  <a:srgbClr val="000000"/>
                </a:solidFill>
                <a:latin typeface="Calibri" panose="020F0502020204030204" pitchFamily="34" charset="0"/>
              </a:rPr>
              <a:t>CAUSA DI DISAPPLICAZIONE SOCIETÀ </a:t>
            </a:r>
          </a:p>
          <a:p>
            <a:pPr algn="ctr" fontAlgn="base">
              <a:spcBef>
                <a:spcPct val="0"/>
              </a:spcBef>
              <a:spcAft>
                <a:spcPct val="0"/>
              </a:spcAft>
            </a:pPr>
            <a:r>
              <a:rPr lang="it-IT" sz="2000" b="1" dirty="0">
                <a:solidFill>
                  <a:srgbClr val="000000"/>
                </a:solidFill>
                <a:latin typeface="Calibri" panose="020F0502020204030204" pitchFamily="34" charset="0"/>
              </a:rPr>
              <a:t>IN PERDITA SISTEMATICA</a:t>
            </a:r>
          </a:p>
        </p:txBody>
      </p:sp>
      <p:sp>
        <p:nvSpPr>
          <p:cNvPr id="3" name="Freccia in giù 2"/>
          <p:cNvSpPr/>
          <p:nvPr/>
        </p:nvSpPr>
        <p:spPr>
          <a:xfrm>
            <a:off x="2365209" y="3527558"/>
            <a:ext cx="358775" cy="28733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sp>
        <p:nvSpPr>
          <p:cNvPr id="17" name="Freccia in giù 16"/>
          <p:cNvSpPr/>
          <p:nvPr/>
        </p:nvSpPr>
        <p:spPr>
          <a:xfrm>
            <a:off x="6396665" y="3527558"/>
            <a:ext cx="360363" cy="288925"/>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sp>
        <p:nvSpPr>
          <p:cNvPr id="12"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a:latin typeface="Calibri" panose="020F0502020204030204" pitchFamily="34" charset="0"/>
              </a:rPr>
              <a:t>IMPEGNO ALLO SCIOGLIMENTO</a:t>
            </a:r>
          </a:p>
        </p:txBody>
      </p:sp>
    </p:spTree>
    <p:extLst>
      <p:ext uri="{BB962C8B-B14F-4D97-AF65-F5344CB8AC3E}">
        <p14:creationId xmlns:p14="http://schemas.microsoft.com/office/powerpoint/2010/main" val="244698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3" grpId="0" animBg="1"/>
      <p:bldP spid="3" grpId="0" animBg="1"/>
      <p:bldP spid="1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p:cNvSpPr txBox="1">
            <a:spLocks noChangeArrowheads="1"/>
          </p:cNvSpPr>
          <p:nvPr/>
        </p:nvSpPr>
        <p:spPr bwMode="auto">
          <a:xfrm>
            <a:off x="381000" y="1219200"/>
            <a:ext cx="8305800" cy="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defRPr>
            </a:lvl1pPr>
            <a:lvl2pPr marL="742950" indent="-28575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2pPr>
            <a:lvl3pPr marL="11430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3pPr>
            <a:lvl4pPr marL="16002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4pPr>
            <a:lvl5pPr marL="20574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9pPr>
          </a:lstStyle>
          <a:p>
            <a:pPr algn="ctr" eaLnBrk="1" hangingPunct="1">
              <a:spcBef>
                <a:spcPct val="50000"/>
              </a:spcBef>
              <a:buFontTx/>
              <a:buNone/>
            </a:pPr>
            <a:r>
              <a:rPr lang="it-IT" altLang="it-IT" b="1" dirty="0">
                <a:latin typeface="Calibri" panose="020F0502020204030204" pitchFamily="34" charset="0"/>
                <a:ea typeface="ＭＳ Ｐゴシック" panose="020B0600070205080204" pitchFamily="34" charset="-128"/>
              </a:rPr>
              <a:t>IMPEGNO ALLO SCIOGLIMENTO</a:t>
            </a:r>
          </a:p>
        </p:txBody>
      </p:sp>
      <p:pic>
        <p:nvPicPr>
          <p:cNvPr id="2" name="Immagine 1"/>
          <p:cNvPicPr>
            <a:picLocks noChangeAspect="1"/>
          </p:cNvPicPr>
          <p:nvPr/>
        </p:nvPicPr>
        <p:blipFill>
          <a:blip r:embed="rId2"/>
          <a:stretch>
            <a:fillRect/>
          </a:stretch>
        </p:blipFill>
        <p:spPr>
          <a:xfrm>
            <a:off x="381000" y="3027557"/>
            <a:ext cx="8388661" cy="2729111"/>
          </a:xfrm>
          <a:prstGeom prst="rect">
            <a:avLst/>
          </a:prstGeom>
        </p:spPr>
      </p:pic>
      <p:cxnSp>
        <p:nvCxnSpPr>
          <p:cNvPr id="20" name="Connettore 2 19"/>
          <p:cNvCxnSpPr/>
          <p:nvPr/>
        </p:nvCxnSpPr>
        <p:spPr>
          <a:xfrm flipH="1">
            <a:off x="1180351" y="5100998"/>
            <a:ext cx="2321926" cy="154489"/>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24" name="Rettangolo 23"/>
          <p:cNvSpPr/>
          <p:nvPr/>
        </p:nvSpPr>
        <p:spPr>
          <a:xfrm>
            <a:off x="3502277" y="4423233"/>
            <a:ext cx="5286123" cy="1355530"/>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r>
              <a:rPr lang="it-IT" sz="2000" b="1" dirty="0">
                <a:solidFill>
                  <a:srgbClr val="FF0000"/>
                </a:solidFill>
                <a:latin typeface="Calibri" pitchFamily="34" charset="0"/>
                <a:ea typeface="ＭＳ Ｐゴシック" pitchFamily="34" charset="-128"/>
                <a:cs typeface="Times New Roman" pitchFamily="18" charset="0"/>
              </a:rPr>
              <a:t>IMPEGNO ALLO SCIOGLIMENTO </a:t>
            </a:r>
          </a:p>
          <a:p>
            <a:pPr lvl="0" algn="ctr" fontAlgn="base">
              <a:spcBef>
                <a:spcPct val="0"/>
              </a:spcBef>
              <a:spcAft>
                <a:spcPct val="0"/>
              </a:spcAft>
            </a:pPr>
            <a:r>
              <a:rPr lang="it-IT" sz="2000" b="1" dirty="0">
                <a:solidFill>
                  <a:schemeClr val="tx1"/>
                </a:solidFill>
                <a:latin typeface="Calibri" pitchFamily="34" charset="0"/>
                <a:ea typeface="ＭＳ Ｐゴシック" pitchFamily="34" charset="-128"/>
                <a:cs typeface="Times New Roman" pitchFamily="18" charset="0"/>
              </a:rPr>
              <a:t>(MOD. REDDITI SC 2019 </a:t>
            </a:r>
            <a:r>
              <a:rPr lang="it-IT" sz="2000" b="1" dirty="0">
                <a:solidFill>
                  <a:schemeClr val="tx1"/>
                </a:solidFill>
                <a:latin typeface="Calibri" pitchFamily="34" charset="0"/>
                <a:ea typeface="ＭＳ Ｐゴシック" pitchFamily="34" charset="-128"/>
                <a:cs typeface="Times New Roman" pitchFamily="18" charset="0"/>
                <a:sym typeface="Wingdings" panose="05000000000000000000" pitchFamily="2" charset="2"/>
              </a:rPr>
              <a:t> 1°</a:t>
            </a:r>
            <a:r>
              <a:rPr lang="it-IT" sz="2000" b="1" dirty="0">
                <a:solidFill>
                  <a:schemeClr val="tx1"/>
                </a:solidFill>
                <a:latin typeface="Calibri" pitchFamily="34" charset="0"/>
                <a:ea typeface="ＭＳ Ｐゴシック" pitchFamily="34" charset="-128"/>
                <a:cs typeface="Times New Roman" pitchFamily="18" charset="0"/>
              </a:rPr>
              <a:t>periodo  liquidazione 01.05.18 - 31.12.18 )</a:t>
            </a:r>
          </a:p>
          <a:p>
            <a:pPr lvl="0" algn="ctr" fontAlgn="base">
              <a:spcBef>
                <a:spcPct val="0"/>
              </a:spcBef>
              <a:spcAft>
                <a:spcPct val="0"/>
              </a:spcAft>
            </a:pPr>
            <a:r>
              <a:rPr lang="it-IT" sz="2000" b="1" dirty="0">
                <a:solidFill>
                  <a:schemeClr val="tx1"/>
                </a:solidFill>
                <a:latin typeface="Calibri" pitchFamily="34" charset="0"/>
                <a:ea typeface="ＭＳ Ｐゴシック" pitchFamily="34" charset="-128"/>
                <a:cs typeface="Times New Roman" pitchFamily="18" charset="0"/>
                <a:sym typeface="Wingdings" panose="05000000000000000000" pitchFamily="2" charset="2"/>
              </a:rPr>
              <a:t></a:t>
            </a:r>
            <a:r>
              <a:rPr lang="it-IT" sz="2000" b="1" dirty="0">
                <a:solidFill>
                  <a:schemeClr val="tx1"/>
                </a:solidFill>
                <a:latin typeface="Calibri" pitchFamily="34" charset="0"/>
                <a:ea typeface="ＭＳ Ｐゴシック" pitchFamily="34" charset="-128"/>
                <a:cs typeface="Times New Roman" pitchFamily="18" charset="0"/>
              </a:rPr>
              <a:t> </a:t>
            </a:r>
            <a:r>
              <a:rPr lang="it-IT" sz="2000" b="1" u="sng" dirty="0">
                <a:solidFill>
                  <a:srgbClr val="FF0000"/>
                </a:solidFill>
                <a:latin typeface="Calibri" pitchFamily="34" charset="0"/>
                <a:ea typeface="ＭＳ Ｐゴシック" pitchFamily="34" charset="-128"/>
                <a:cs typeface="Times New Roman" pitchFamily="18" charset="0"/>
              </a:rPr>
              <a:t>NO</a:t>
            </a:r>
            <a:r>
              <a:rPr lang="it-IT" sz="2000" b="1" dirty="0">
                <a:solidFill>
                  <a:schemeClr val="tx1"/>
                </a:solidFill>
                <a:latin typeface="Calibri" pitchFamily="34" charset="0"/>
                <a:ea typeface="ＭＳ Ｐゴシック" pitchFamily="34" charset="-128"/>
                <a:cs typeface="Times New Roman" pitchFamily="18" charset="0"/>
              </a:rPr>
              <a:t> COMPILAZIONE RIGO RS116</a:t>
            </a:r>
            <a:endParaRPr lang="it-IT" sz="2000" dirty="0">
              <a:solidFill>
                <a:schemeClr val="tx1"/>
              </a:solidFill>
              <a:latin typeface="Calibri" pitchFamily="34" charset="0"/>
              <a:ea typeface="ＭＳ Ｐゴシック" pitchFamily="34" charset="-128"/>
              <a:cs typeface="Times New Roman" pitchFamily="18" charset="0"/>
            </a:endParaRPr>
          </a:p>
        </p:txBody>
      </p:sp>
      <p:sp>
        <p:nvSpPr>
          <p:cNvPr id="27" name="Rettangolo 26"/>
          <p:cNvSpPr/>
          <p:nvPr/>
        </p:nvSpPr>
        <p:spPr>
          <a:xfrm>
            <a:off x="738027" y="5086154"/>
            <a:ext cx="558799" cy="33866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r>
              <a:rPr lang="it-IT" sz="2400" b="1" dirty="0">
                <a:solidFill>
                  <a:srgbClr val="000000"/>
                </a:solidFill>
                <a:latin typeface="Calibri" pitchFamily="34" charset="0"/>
                <a:ea typeface="ＭＳ Ｐゴシック" pitchFamily="34" charset="-128"/>
                <a:cs typeface="Times New Roman" pitchFamily="18" charset="0"/>
              </a:rPr>
              <a:t>x</a:t>
            </a:r>
          </a:p>
        </p:txBody>
      </p:sp>
      <p:sp>
        <p:nvSpPr>
          <p:cNvPr id="28" name="Rettangolo 27"/>
          <p:cNvSpPr/>
          <p:nvPr/>
        </p:nvSpPr>
        <p:spPr>
          <a:xfrm>
            <a:off x="381000" y="2139245"/>
            <a:ext cx="8388661" cy="601239"/>
          </a:xfrm>
          <a:prstGeom prst="rect">
            <a:avLst/>
          </a:prstGeom>
          <a:solidFill>
            <a:schemeClr val="bg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lvl="0" indent="-342900" algn="ctr" fontAlgn="base">
              <a:spcBef>
                <a:spcPct val="0"/>
              </a:spcBef>
              <a:spcAft>
                <a:spcPct val="0"/>
              </a:spcAft>
            </a:pPr>
            <a:r>
              <a:rPr lang="it-IT" sz="2400" b="1" dirty="0">
                <a:solidFill>
                  <a:schemeClr val="tx1"/>
                </a:solidFill>
                <a:latin typeface="Calibri" pitchFamily="34" charset="0"/>
                <a:ea typeface="ＭＳ Ｐゴシック" pitchFamily="34" charset="-128"/>
                <a:cs typeface="Times New Roman" pitchFamily="18" charset="0"/>
              </a:rPr>
              <a:t>S.R.L. IN LIQUIDAZIONE DAL 01.05.2018</a:t>
            </a:r>
          </a:p>
        </p:txBody>
      </p:sp>
      <p:cxnSp>
        <p:nvCxnSpPr>
          <p:cNvPr id="29" name="Connettore 2 28"/>
          <p:cNvCxnSpPr/>
          <p:nvPr/>
        </p:nvCxnSpPr>
        <p:spPr>
          <a:xfrm flipH="1" flipV="1">
            <a:off x="3186545" y="3623796"/>
            <a:ext cx="1617794" cy="108801"/>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0" name="Connettore 2 29"/>
          <p:cNvCxnSpPr>
            <a:stCxn id="31" idx="1"/>
          </p:cNvCxnSpPr>
          <p:nvPr/>
        </p:nvCxnSpPr>
        <p:spPr>
          <a:xfrm flipH="1" flipV="1">
            <a:off x="3995443" y="3601702"/>
            <a:ext cx="827634" cy="130894"/>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31" name="Rettangolo 30"/>
          <p:cNvSpPr/>
          <p:nvPr/>
        </p:nvSpPr>
        <p:spPr>
          <a:xfrm>
            <a:off x="4823077" y="3326196"/>
            <a:ext cx="3946584" cy="812800"/>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r>
              <a:rPr lang="it-IT" sz="2000" b="1" dirty="0">
                <a:solidFill>
                  <a:schemeClr val="tx1"/>
                </a:solidFill>
                <a:latin typeface="Calibri" pitchFamily="34" charset="0"/>
                <a:ea typeface="ＭＳ Ｐゴシック" pitchFamily="34" charset="-128"/>
                <a:cs typeface="Times New Roman" pitchFamily="18" charset="0"/>
              </a:rPr>
              <a:t>cod. “</a:t>
            </a:r>
            <a:r>
              <a:rPr lang="it-IT" sz="2000" b="1" dirty="0">
                <a:solidFill>
                  <a:srgbClr val="FF0000"/>
                </a:solidFill>
                <a:latin typeface="Calibri" pitchFamily="34" charset="0"/>
                <a:ea typeface="ＭＳ Ｐゴシック" pitchFamily="34" charset="-128"/>
                <a:cs typeface="Times New Roman" pitchFamily="18" charset="0"/>
              </a:rPr>
              <a:t>99</a:t>
            </a:r>
            <a:r>
              <a:rPr lang="it-IT" sz="2000" b="1" dirty="0">
                <a:solidFill>
                  <a:schemeClr val="tx1"/>
                </a:solidFill>
                <a:latin typeface="Calibri" pitchFamily="34" charset="0"/>
                <a:ea typeface="ＭＳ Ｐゴシック" pitchFamily="34" charset="-128"/>
                <a:cs typeface="Times New Roman" pitchFamily="18" charset="0"/>
              </a:rPr>
              <a:t>” (anno 2019 e 2020)</a:t>
            </a:r>
          </a:p>
          <a:p>
            <a:pPr lvl="0" algn="ctr" fontAlgn="base">
              <a:spcBef>
                <a:spcPct val="0"/>
              </a:spcBef>
              <a:spcAft>
                <a:spcPct val="0"/>
              </a:spcAft>
            </a:pPr>
            <a:r>
              <a:rPr lang="it-IT" sz="2000" b="1" u="sng" dirty="0">
                <a:solidFill>
                  <a:srgbClr val="FF0000"/>
                </a:solidFill>
                <a:latin typeface="Calibri" pitchFamily="34" charset="0"/>
                <a:ea typeface="ＭＳ Ｐゴシック" pitchFamily="34" charset="-128"/>
                <a:cs typeface="Times New Roman" pitchFamily="18" charset="0"/>
              </a:rPr>
              <a:t>CANCELLAZIONE ENTRO 30.09.20</a:t>
            </a:r>
          </a:p>
        </p:txBody>
      </p:sp>
    </p:spTree>
    <p:extLst>
      <p:ext uri="{BB962C8B-B14F-4D97-AF65-F5344CB8AC3E}">
        <p14:creationId xmlns:p14="http://schemas.microsoft.com/office/powerpoint/2010/main" val="39134907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678584" y="1971246"/>
            <a:ext cx="3744913" cy="935037"/>
          </a:xfrm>
          <a:prstGeom prst="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400" b="1" dirty="0">
                <a:solidFill>
                  <a:srgbClr val="000000"/>
                </a:solidFill>
                <a:latin typeface="Calibri" panose="020F0502020204030204" pitchFamily="34" charset="0"/>
              </a:rPr>
              <a:t>«VECCHIO» INTERPELLO DISAPPLICATIVO</a:t>
            </a:r>
          </a:p>
        </p:txBody>
      </p:sp>
      <p:sp>
        <p:nvSpPr>
          <p:cNvPr id="9" name="Rettangolo 8"/>
          <p:cNvSpPr/>
          <p:nvPr/>
        </p:nvSpPr>
        <p:spPr>
          <a:xfrm>
            <a:off x="678582" y="3328986"/>
            <a:ext cx="3744913" cy="954668"/>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it-IT" sz="2000" b="1" dirty="0">
                <a:solidFill>
                  <a:srgbClr val="000000"/>
                </a:solidFill>
                <a:latin typeface="Calibri" panose="020F0502020204030204" pitchFamily="34" charset="0"/>
              </a:rPr>
              <a:t>OBBLIGO PRESENTAZIONE</a:t>
            </a:r>
          </a:p>
        </p:txBody>
      </p:sp>
      <p:sp>
        <p:nvSpPr>
          <p:cNvPr id="13" name="Rettangolo 12"/>
          <p:cNvSpPr/>
          <p:nvPr/>
        </p:nvSpPr>
        <p:spPr>
          <a:xfrm>
            <a:off x="4572000" y="3329422"/>
            <a:ext cx="3744912" cy="954232"/>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PRESENTAZIONE FACOLTATIVA; OBBLIGHI SEGNALAZIONE SOSTITUTIVA</a:t>
            </a:r>
            <a:endParaRPr lang="it-IT" sz="2000" dirty="0">
              <a:solidFill>
                <a:srgbClr val="000000"/>
              </a:solidFill>
              <a:latin typeface="Calibri" panose="020F0502020204030204" pitchFamily="34" charset="0"/>
            </a:endParaRPr>
          </a:p>
        </p:txBody>
      </p:sp>
      <p:sp>
        <p:nvSpPr>
          <p:cNvPr id="3" name="Freccia in giù 2"/>
          <p:cNvSpPr/>
          <p:nvPr/>
        </p:nvSpPr>
        <p:spPr>
          <a:xfrm>
            <a:off x="2371652" y="2973966"/>
            <a:ext cx="358775" cy="28733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sp>
        <p:nvSpPr>
          <p:cNvPr id="17" name="Freccia in giù 16"/>
          <p:cNvSpPr/>
          <p:nvPr/>
        </p:nvSpPr>
        <p:spPr>
          <a:xfrm>
            <a:off x="6264274" y="2972378"/>
            <a:ext cx="360363" cy="288925"/>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sp>
        <p:nvSpPr>
          <p:cNvPr id="12"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a:latin typeface="Calibri" panose="020F0502020204030204" pitchFamily="34" charset="0"/>
              </a:rPr>
              <a:t>PRESENTAZIONE INTERPELLO</a:t>
            </a:r>
          </a:p>
        </p:txBody>
      </p:sp>
      <p:sp>
        <p:nvSpPr>
          <p:cNvPr id="14" name="Rettangolo 13"/>
          <p:cNvSpPr/>
          <p:nvPr/>
        </p:nvSpPr>
        <p:spPr>
          <a:xfrm>
            <a:off x="4572000" y="1969222"/>
            <a:ext cx="3744913" cy="935037"/>
          </a:xfrm>
          <a:prstGeom prst="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400" b="1" dirty="0">
                <a:solidFill>
                  <a:srgbClr val="000000"/>
                </a:solidFill>
                <a:latin typeface="Calibri" panose="020F0502020204030204" pitchFamily="34" charset="0"/>
              </a:rPr>
              <a:t>«NUOVO» INTERPELLO PROBATORIO</a:t>
            </a:r>
          </a:p>
        </p:txBody>
      </p:sp>
      <p:sp>
        <p:nvSpPr>
          <p:cNvPr id="10" name="Rettangolo 9"/>
          <p:cNvSpPr/>
          <p:nvPr/>
        </p:nvSpPr>
        <p:spPr>
          <a:xfrm>
            <a:off x="4571999" y="4351773"/>
            <a:ext cx="3744912" cy="477116"/>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MERA PREVENTIVITÀ ISTANZA</a:t>
            </a:r>
            <a:endParaRPr lang="it-IT" sz="2000" dirty="0">
              <a:solidFill>
                <a:srgbClr val="000000"/>
              </a:solidFill>
              <a:latin typeface="Calibri" panose="020F0502020204030204" pitchFamily="34" charset="0"/>
            </a:endParaRPr>
          </a:p>
        </p:txBody>
      </p:sp>
      <p:sp>
        <p:nvSpPr>
          <p:cNvPr id="11" name="Rettangolo 10"/>
          <p:cNvSpPr/>
          <p:nvPr/>
        </p:nvSpPr>
        <p:spPr>
          <a:xfrm>
            <a:off x="4571999" y="4897008"/>
            <a:ext cx="3744912" cy="477116"/>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SILENZIO-ASSENSO</a:t>
            </a:r>
            <a:endParaRPr lang="it-IT" sz="2000" dirty="0">
              <a:solidFill>
                <a:srgbClr val="000000"/>
              </a:solidFill>
              <a:latin typeface="Calibri" panose="020F0502020204030204" pitchFamily="34" charset="0"/>
            </a:endParaRPr>
          </a:p>
        </p:txBody>
      </p:sp>
      <p:sp>
        <p:nvSpPr>
          <p:cNvPr id="15" name="Rettangolo 14"/>
          <p:cNvSpPr/>
          <p:nvPr/>
        </p:nvSpPr>
        <p:spPr>
          <a:xfrm>
            <a:off x="4571999" y="5479188"/>
            <a:ext cx="3744912" cy="664160"/>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RISPOSTA NON IMPUGNABILE, NON VINCOLANTE</a:t>
            </a:r>
            <a:endParaRPr lang="it-IT" sz="2000" dirty="0">
              <a:solidFill>
                <a:srgbClr val="000000"/>
              </a:solidFill>
              <a:latin typeface="Calibri" panose="020F0502020204030204" pitchFamily="34" charset="0"/>
            </a:endParaRPr>
          </a:p>
        </p:txBody>
      </p:sp>
      <p:sp>
        <p:nvSpPr>
          <p:cNvPr id="16" name="Rettangolo 15"/>
          <p:cNvSpPr/>
          <p:nvPr/>
        </p:nvSpPr>
        <p:spPr>
          <a:xfrm>
            <a:off x="678582" y="4351773"/>
            <a:ext cx="3744912" cy="477116"/>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REGOLA DEL «TEMPO UTILE»</a:t>
            </a:r>
            <a:endParaRPr lang="it-IT" sz="2000" dirty="0">
              <a:solidFill>
                <a:srgbClr val="000000"/>
              </a:solidFill>
              <a:latin typeface="Calibri" panose="020F0502020204030204" pitchFamily="34" charset="0"/>
            </a:endParaRPr>
          </a:p>
        </p:txBody>
      </p:sp>
      <p:sp>
        <p:nvSpPr>
          <p:cNvPr id="18" name="Rettangolo 17"/>
          <p:cNvSpPr/>
          <p:nvPr/>
        </p:nvSpPr>
        <p:spPr>
          <a:xfrm>
            <a:off x="678582" y="4897008"/>
            <a:ext cx="3744912" cy="477116"/>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NO SILENZIO-ASSENSO</a:t>
            </a:r>
            <a:endParaRPr lang="it-IT" sz="2000" dirty="0">
              <a:solidFill>
                <a:srgbClr val="000000"/>
              </a:solidFill>
              <a:latin typeface="Calibri" panose="020F0502020204030204" pitchFamily="34" charset="0"/>
            </a:endParaRPr>
          </a:p>
        </p:txBody>
      </p:sp>
      <p:sp>
        <p:nvSpPr>
          <p:cNvPr id="19" name="Rettangolo 18"/>
          <p:cNvSpPr/>
          <p:nvPr/>
        </p:nvSpPr>
        <p:spPr>
          <a:xfrm>
            <a:off x="678582" y="5479188"/>
            <a:ext cx="3744912" cy="477116"/>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RISPOSTA IMPUGNABILE?</a:t>
            </a:r>
            <a:endParaRPr lang="it-IT" sz="20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71127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3" grpId="0" animBg="1"/>
      <p:bldP spid="3" grpId="0" animBg="1"/>
      <p:bldP spid="17" grpId="0" animBg="1"/>
      <p:bldP spid="14" grpId="0" animBg="1"/>
      <p:bldP spid="10" grpId="0" animBg="1"/>
      <p:bldP spid="11" grpId="0" animBg="1"/>
      <p:bldP spid="15" grpId="0" animBg="1"/>
      <p:bldP spid="16" grpId="0" animBg="1"/>
      <p:bldP spid="18" grpId="0" animBg="1"/>
      <p:bldP spid="19"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2"/>
          <p:cNvSpPr/>
          <p:nvPr/>
        </p:nvSpPr>
        <p:spPr>
          <a:xfrm>
            <a:off x="787549" y="2241215"/>
            <a:ext cx="7632700" cy="682840"/>
          </a:xfrm>
          <a:prstGeom prst="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400" b="1" dirty="0">
                <a:solidFill>
                  <a:srgbClr val="000000"/>
                </a:solidFill>
                <a:latin typeface="Calibri" panose="020F0502020204030204" pitchFamily="34" charset="0"/>
              </a:rPr>
              <a:t>RISPOSTA ISTANZA INTERPELLO 68/2019</a:t>
            </a:r>
          </a:p>
        </p:txBody>
      </p:sp>
      <p:sp>
        <p:nvSpPr>
          <p:cNvPr id="16" name="Freccia in giù 15"/>
          <p:cNvSpPr/>
          <p:nvPr/>
        </p:nvSpPr>
        <p:spPr>
          <a:xfrm>
            <a:off x="1947835" y="3076514"/>
            <a:ext cx="719660" cy="681376"/>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sp>
        <p:nvSpPr>
          <p:cNvPr id="18" name="Rettangolo 17"/>
          <p:cNvSpPr/>
          <p:nvPr/>
        </p:nvSpPr>
        <p:spPr>
          <a:xfrm>
            <a:off x="797814" y="3932415"/>
            <a:ext cx="3019702" cy="1738354"/>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200" b="1" dirty="0">
                <a:solidFill>
                  <a:srgbClr val="000000"/>
                </a:solidFill>
                <a:latin typeface="Calibri" panose="020F0502020204030204" pitchFamily="34" charset="0"/>
              </a:rPr>
              <a:t>SCISSIONE PARZIALE PROPORZIONALE</a:t>
            </a:r>
          </a:p>
          <a:p>
            <a:pPr algn="ctr" fontAlgn="base">
              <a:spcBef>
                <a:spcPct val="0"/>
              </a:spcBef>
              <a:spcAft>
                <a:spcPct val="0"/>
              </a:spcAft>
              <a:defRPr/>
            </a:pPr>
            <a:r>
              <a:rPr lang="it-IT" sz="2200" b="1" dirty="0">
                <a:solidFill>
                  <a:srgbClr val="000000"/>
                </a:solidFill>
                <a:latin typeface="Calibri" panose="020F0502020204030204" pitchFamily="34" charset="0"/>
              </a:rPr>
              <a:t>+</a:t>
            </a:r>
          </a:p>
          <a:p>
            <a:pPr algn="ctr" fontAlgn="base">
              <a:spcBef>
                <a:spcPct val="0"/>
              </a:spcBef>
              <a:spcAft>
                <a:spcPct val="0"/>
              </a:spcAft>
              <a:defRPr/>
            </a:pPr>
            <a:r>
              <a:rPr lang="it-IT" sz="2200" b="1" dirty="0">
                <a:solidFill>
                  <a:srgbClr val="000000"/>
                </a:solidFill>
                <a:latin typeface="Calibri" panose="020F0502020204030204" pitchFamily="34" charset="0"/>
              </a:rPr>
              <a:t>LOCAZIONE </a:t>
            </a:r>
          </a:p>
          <a:p>
            <a:pPr algn="ctr" fontAlgn="base">
              <a:spcBef>
                <a:spcPct val="0"/>
              </a:spcBef>
              <a:spcAft>
                <a:spcPct val="0"/>
              </a:spcAft>
              <a:defRPr/>
            </a:pPr>
            <a:r>
              <a:rPr lang="it-IT" sz="2200" b="1" dirty="0">
                <a:solidFill>
                  <a:srgbClr val="000000"/>
                </a:solidFill>
                <a:latin typeface="Calibri" panose="020F0502020204030204" pitchFamily="34" charset="0"/>
              </a:rPr>
              <a:t>CANONE OMI</a:t>
            </a:r>
          </a:p>
        </p:txBody>
      </p:sp>
      <p:sp>
        <p:nvSpPr>
          <p:cNvPr id="23" name="Titolo 1"/>
          <p:cNvSpPr txBox="1">
            <a:spLocks/>
          </p:cNvSpPr>
          <p:nvPr/>
        </p:nvSpPr>
        <p:spPr bwMode="auto">
          <a:xfrm>
            <a:off x="203200" y="1227138"/>
            <a:ext cx="89408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dirty="0">
                <a:latin typeface="Calibri" panose="020F0502020204030204" pitchFamily="34" charset="0"/>
              </a:rPr>
              <a:t>SOCIETÀ IMMOBILIARI</a:t>
            </a:r>
            <a:endParaRPr lang="it-IT" altLang="it-IT" sz="3200" b="1" kern="0" dirty="0">
              <a:latin typeface="Calibri" panose="020F0502020204030204" pitchFamily="34" charset="0"/>
            </a:endParaRPr>
          </a:p>
        </p:txBody>
      </p:sp>
      <p:sp>
        <p:nvSpPr>
          <p:cNvPr id="24" name="Freccia in giù 23"/>
          <p:cNvSpPr/>
          <p:nvPr/>
        </p:nvSpPr>
        <p:spPr>
          <a:xfrm rot="16200000">
            <a:off x="4290909" y="4460904"/>
            <a:ext cx="719660" cy="681376"/>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sp>
        <p:nvSpPr>
          <p:cNvPr id="25" name="Rettangolo 24"/>
          <p:cNvSpPr/>
          <p:nvPr/>
        </p:nvSpPr>
        <p:spPr>
          <a:xfrm>
            <a:off x="5410811" y="3932415"/>
            <a:ext cx="3019702" cy="1738354"/>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200" b="1" dirty="0">
                <a:solidFill>
                  <a:srgbClr val="000000"/>
                </a:solidFill>
                <a:latin typeface="Calibri" panose="020F0502020204030204" pitchFamily="34" charset="0"/>
              </a:rPr>
              <a:t>SÌ </a:t>
            </a:r>
          </a:p>
          <a:p>
            <a:pPr algn="ctr" fontAlgn="base">
              <a:spcBef>
                <a:spcPct val="0"/>
              </a:spcBef>
              <a:spcAft>
                <a:spcPct val="0"/>
              </a:spcAft>
              <a:defRPr/>
            </a:pPr>
            <a:r>
              <a:rPr lang="it-IT" sz="2200" b="1" dirty="0">
                <a:solidFill>
                  <a:srgbClr val="000000"/>
                </a:solidFill>
                <a:latin typeface="Calibri" panose="020F0502020204030204" pitchFamily="34" charset="0"/>
              </a:rPr>
              <a:t>DISAPPLICAZIONE</a:t>
            </a:r>
            <a:endParaRPr lang="it-IT" sz="2400"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42020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8"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1535328" y="2545235"/>
          <a:ext cx="6073347" cy="2777490"/>
        </p:xfrm>
        <a:graphic>
          <a:graphicData uri="http://schemas.openxmlformats.org/drawingml/2006/table">
            <a:tbl>
              <a:tblPr firstRow="1" firstCol="1" bandRow="1">
                <a:tableStyleId>{5940675A-B579-460E-94D1-54222C63F5DA}</a:tableStyleId>
              </a:tblPr>
              <a:tblGrid>
                <a:gridCol w="2122028">
                  <a:extLst>
                    <a:ext uri="{9D8B030D-6E8A-4147-A177-3AD203B41FA5}">
                      <a16:colId xmlns:a16="http://schemas.microsoft.com/office/drawing/2014/main" xmlns="" val="20000"/>
                    </a:ext>
                  </a:extLst>
                </a:gridCol>
                <a:gridCol w="1548703">
                  <a:extLst>
                    <a:ext uri="{9D8B030D-6E8A-4147-A177-3AD203B41FA5}">
                      <a16:colId xmlns:a16="http://schemas.microsoft.com/office/drawing/2014/main" xmlns="" val="20001"/>
                    </a:ext>
                  </a:extLst>
                </a:gridCol>
                <a:gridCol w="2402616">
                  <a:extLst>
                    <a:ext uri="{9D8B030D-6E8A-4147-A177-3AD203B41FA5}">
                      <a16:colId xmlns:a16="http://schemas.microsoft.com/office/drawing/2014/main" xmlns="" val="20002"/>
                    </a:ext>
                  </a:extLst>
                </a:gridCol>
              </a:tblGrid>
              <a:tr h="308610">
                <a:tc>
                  <a:txBody>
                    <a:bodyPr/>
                    <a:lstStyle/>
                    <a:p>
                      <a:pPr algn="ctr">
                        <a:lnSpc>
                          <a:spcPct val="150000"/>
                        </a:lnSpc>
                        <a:spcAft>
                          <a:spcPts val="0"/>
                        </a:spcAft>
                      </a:pPr>
                      <a:r>
                        <a:rPr lang="it-IT" sz="1400" b="1" dirty="0">
                          <a:effectLst/>
                          <a:latin typeface="Calibri" panose="020F0502020204030204" pitchFamily="34" charset="0"/>
                        </a:rPr>
                        <a:t>GIORNI DI RITARDO</a:t>
                      </a:r>
                      <a:endParaRPr lang="it-IT"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ctr">
                    <a:solidFill>
                      <a:schemeClr val="bg1"/>
                    </a:solidFill>
                  </a:tcPr>
                </a:tc>
                <a:tc>
                  <a:txBody>
                    <a:bodyPr/>
                    <a:lstStyle/>
                    <a:p>
                      <a:pPr algn="ctr">
                        <a:lnSpc>
                          <a:spcPct val="150000"/>
                        </a:lnSpc>
                        <a:spcAft>
                          <a:spcPts val="0"/>
                        </a:spcAft>
                      </a:pPr>
                      <a:r>
                        <a:rPr lang="it-IT" sz="1400" b="1" dirty="0">
                          <a:effectLst/>
                          <a:latin typeface="Calibri" panose="020F0502020204030204" pitchFamily="34" charset="0"/>
                        </a:rPr>
                        <a:t>SANZIONE BASE</a:t>
                      </a:r>
                      <a:endParaRPr lang="it-IT"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ctr">
                    <a:solidFill>
                      <a:schemeClr val="bg1"/>
                    </a:solidFill>
                  </a:tcPr>
                </a:tc>
                <a:tc>
                  <a:txBody>
                    <a:bodyPr/>
                    <a:lstStyle/>
                    <a:p>
                      <a:pPr algn="ctr">
                        <a:lnSpc>
                          <a:spcPct val="150000"/>
                        </a:lnSpc>
                        <a:spcAft>
                          <a:spcPts val="0"/>
                        </a:spcAft>
                      </a:pPr>
                      <a:r>
                        <a:rPr lang="it-IT" sz="1400" b="1" dirty="0">
                          <a:effectLst/>
                          <a:latin typeface="Calibri" panose="020F0502020204030204" pitchFamily="34" charset="0"/>
                        </a:rPr>
                        <a:t>RAVVEDIMENTO</a:t>
                      </a:r>
                      <a:endParaRPr lang="it-IT"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ctr">
                    <a:solidFill>
                      <a:schemeClr val="bg1"/>
                    </a:solidFill>
                  </a:tcPr>
                </a:tc>
                <a:extLst>
                  <a:ext uri="{0D108BD9-81ED-4DB2-BD59-A6C34878D82A}">
                    <a16:rowId xmlns:a16="http://schemas.microsoft.com/office/drawing/2014/main" xmlns="" val="10000"/>
                  </a:ext>
                </a:extLst>
              </a:tr>
              <a:tr h="308610">
                <a:tc>
                  <a:txBody>
                    <a:bodyPr/>
                    <a:lstStyle/>
                    <a:p>
                      <a:pPr algn="ctr">
                        <a:lnSpc>
                          <a:spcPct val="150000"/>
                        </a:lnSpc>
                        <a:spcAft>
                          <a:spcPts val="0"/>
                        </a:spcAft>
                      </a:pPr>
                      <a:r>
                        <a:rPr lang="it-IT" sz="1400" b="1" dirty="0">
                          <a:effectLst/>
                          <a:latin typeface="Calibri" panose="020F0502020204030204" pitchFamily="34" charset="0"/>
                        </a:rPr>
                        <a:t>11</a:t>
                      </a:r>
                      <a:endParaRPr lang="it-IT"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tc>
                  <a:txBody>
                    <a:bodyPr/>
                    <a:lstStyle/>
                    <a:p>
                      <a:pPr algn="ctr">
                        <a:lnSpc>
                          <a:spcPct val="150000"/>
                        </a:lnSpc>
                        <a:spcAft>
                          <a:spcPts val="0"/>
                        </a:spcAft>
                      </a:pPr>
                      <a:r>
                        <a:rPr lang="it-IT" sz="1400" dirty="0">
                          <a:effectLst/>
                          <a:latin typeface="Calibri" panose="020F0502020204030204" pitchFamily="34" charset="0"/>
                        </a:rPr>
                        <a:t>11%</a:t>
                      </a:r>
                      <a:endParaRPr lang="it-I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tc>
                  <a:txBody>
                    <a:bodyPr/>
                    <a:lstStyle/>
                    <a:p>
                      <a:pPr algn="ctr">
                        <a:lnSpc>
                          <a:spcPct val="150000"/>
                        </a:lnSpc>
                        <a:spcAft>
                          <a:spcPts val="0"/>
                        </a:spcAft>
                      </a:pPr>
                      <a:r>
                        <a:rPr lang="it-IT" sz="1400" dirty="0">
                          <a:effectLst/>
                          <a:latin typeface="Calibri" panose="020F0502020204030204" pitchFamily="34" charset="0"/>
                        </a:rPr>
                        <a:t>1,10%</a:t>
                      </a:r>
                      <a:endParaRPr lang="it-I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extLst>
                  <a:ext uri="{0D108BD9-81ED-4DB2-BD59-A6C34878D82A}">
                    <a16:rowId xmlns:a16="http://schemas.microsoft.com/office/drawing/2014/main" xmlns="" val="10001"/>
                  </a:ext>
                </a:extLst>
              </a:tr>
              <a:tr h="308610">
                <a:tc>
                  <a:txBody>
                    <a:bodyPr/>
                    <a:lstStyle/>
                    <a:p>
                      <a:pPr algn="ctr">
                        <a:lnSpc>
                          <a:spcPct val="150000"/>
                        </a:lnSpc>
                        <a:spcAft>
                          <a:spcPts val="0"/>
                        </a:spcAft>
                      </a:pPr>
                      <a:r>
                        <a:rPr lang="it-IT" sz="1400" b="1" dirty="0">
                          <a:effectLst/>
                          <a:latin typeface="Calibri" panose="020F0502020204030204" pitchFamily="34" charset="0"/>
                        </a:rPr>
                        <a:t>12</a:t>
                      </a:r>
                      <a:endParaRPr lang="it-IT"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tc>
                  <a:txBody>
                    <a:bodyPr/>
                    <a:lstStyle/>
                    <a:p>
                      <a:pPr algn="ctr">
                        <a:lnSpc>
                          <a:spcPct val="150000"/>
                        </a:lnSpc>
                        <a:spcAft>
                          <a:spcPts val="0"/>
                        </a:spcAft>
                      </a:pPr>
                      <a:r>
                        <a:rPr lang="it-IT" sz="1400" dirty="0">
                          <a:effectLst/>
                          <a:latin typeface="Calibri" panose="020F0502020204030204" pitchFamily="34" charset="0"/>
                        </a:rPr>
                        <a:t>12%</a:t>
                      </a:r>
                      <a:endParaRPr lang="it-I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tc>
                  <a:txBody>
                    <a:bodyPr/>
                    <a:lstStyle/>
                    <a:p>
                      <a:pPr algn="ctr">
                        <a:lnSpc>
                          <a:spcPct val="150000"/>
                        </a:lnSpc>
                        <a:spcAft>
                          <a:spcPts val="0"/>
                        </a:spcAft>
                      </a:pPr>
                      <a:r>
                        <a:rPr lang="it-IT" sz="1400" dirty="0">
                          <a:effectLst/>
                          <a:latin typeface="Calibri" panose="020F0502020204030204" pitchFamily="34" charset="0"/>
                        </a:rPr>
                        <a:t>1,20%</a:t>
                      </a:r>
                      <a:endParaRPr lang="it-I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extLst>
                  <a:ext uri="{0D108BD9-81ED-4DB2-BD59-A6C34878D82A}">
                    <a16:rowId xmlns:a16="http://schemas.microsoft.com/office/drawing/2014/main" xmlns="" val="10002"/>
                  </a:ext>
                </a:extLst>
              </a:tr>
              <a:tr h="308610">
                <a:tc>
                  <a:txBody>
                    <a:bodyPr/>
                    <a:lstStyle/>
                    <a:p>
                      <a:pPr algn="ctr">
                        <a:lnSpc>
                          <a:spcPct val="150000"/>
                        </a:lnSpc>
                        <a:spcAft>
                          <a:spcPts val="0"/>
                        </a:spcAft>
                      </a:pPr>
                      <a:r>
                        <a:rPr lang="it-IT" sz="1400" b="1" dirty="0">
                          <a:effectLst/>
                          <a:latin typeface="Calibri" panose="020F0502020204030204" pitchFamily="34" charset="0"/>
                        </a:rPr>
                        <a:t>13</a:t>
                      </a:r>
                      <a:endParaRPr lang="it-IT"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tc>
                  <a:txBody>
                    <a:bodyPr/>
                    <a:lstStyle/>
                    <a:p>
                      <a:pPr algn="ctr">
                        <a:lnSpc>
                          <a:spcPct val="150000"/>
                        </a:lnSpc>
                        <a:spcAft>
                          <a:spcPts val="0"/>
                        </a:spcAft>
                      </a:pPr>
                      <a:r>
                        <a:rPr lang="it-IT" sz="1400" dirty="0">
                          <a:effectLst/>
                          <a:latin typeface="Calibri" panose="020F0502020204030204" pitchFamily="34" charset="0"/>
                        </a:rPr>
                        <a:t>13%</a:t>
                      </a:r>
                      <a:endParaRPr lang="it-I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tc>
                  <a:txBody>
                    <a:bodyPr/>
                    <a:lstStyle/>
                    <a:p>
                      <a:pPr algn="ctr">
                        <a:lnSpc>
                          <a:spcPct val="150000"/>
                        </a:lnSpc>
                        <a:spcAft>
                          <a:spcPts val="0"/>
                        </a:spcAft>
                      </a:pPr>
                      <a:r>
                        <a:rPr lang="it-IT" sz="1400" dirty="0">
                          <a:effectLst/>
                          <a:latin typeface="Calibri" panose="020F0502020204030204" pitchFamily="34" charset="0"/>
                        </a:rPr>
                        <a:t>1,30%</a:t>
                      </a:r>
                      <a:endParaRPr lang="it-I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extLst>
                  <a:ext uri="{0D108BD9-81ED-4DB2-BD59-A6C34878D82A}">
                    <a16:rowId xmlns:a16="http://schemas.microsoft.com/office/drawing/2014/main" xmlns="" val="10003"/>
                  </a:ext>
                </a:extLst>
              </a:tr>
              <a:tr h="308610">
                <a:tc>
                  <a:txBody>
                    <a:bodyPr/>
                    <a:lstStyle/>
                    <a:p>
                      <a:pPr algn="ctr">
                        <a:lnSpc>
                          <a:spcPct val="150000"/>
                        </a:lnSpc>
                        <a:spcAft>
                          <a:spcPts val="0"/>
                        </a:spcAft>
                      </a:pPr>
                      <a:r>
                        <a:rPr lang="it-IT" sz="1400" b="1" dirty="0">
                          <a:effectLst/>
                          <a:latin typeface="Calibri" panose="020F0502020204030204" pitchFamily="34" charset="0"/>
                        </a:rPr>
                        <a:t>14</a:t>
                      </a:r>
                      <a:endParaRPr lang="it-IT"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tc>
                  <a:txBody>
                    <a:bodyPr/>
                    <a:lstStyle/>
                    <a:p>
                      <a:pPr algn="ctr">
                        <a:lnSpc>
                          <a:spcPct val="150000"/>
                        </a:lnSpc>
                        <a:spcAft>
                          <a:spcPts val="0"/>
                        </a:spcAft>
                      </a:pPr>
                      <a:r>
                        <a:rPr lang="it-IT" sz="1400" dirty="0">
                          <a:effectLst/>
                          <a:latin typeface="Calibri" panose="020F0502020204030204" pitchFamily="34" charset="0"/>
                        </a:rPr>
                        <a:t>14%</a:t>
                      </a:r>
                      <a:endParaRPr lang="it-I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tc>
                  <a:txBody>
                    <a:bodyPr/>
                    <a:lstStyle/>
                    <a:p>
                      <a:pPr algn="ctr">
                        <a:lnSpc>
                          <a:spcPct val="150000"/>
                        </a:lnSpc>
                        <a:spcAft>
                          <a:spcPts val="0"/>
                        </a:spcAft>
                      </a:pPr>
                      <a:r>
                        <a:rPr lang="it-IT" sz="1400" dirty="0">
                          <a:effectLst/>
                          <a:latin typeface="Calibri" panose="020F0502020204030204" pitchFamily="34" charset="0"/>
                        </a:rPr>
                        <a:t>1,40%</a:t>
                      </a:r>
                      <a:endParaRPr lang="it-I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extLst>
                  <a:ext uri="{0D108BD9-81ED-4DB2-BD59-A6C34878D82A}">
                    <a16:rowId xmlns:a16="http://schemas.microsoft.com/office/drawing/2014/main" xmlns="" val="10004"/>
                  </a:ext>
                </a:extLst>
              </a:tr>
              <a:tr h="308610">
                <a:tc>
                  <a:txBody>
                    <a:bodyPr/>
                    <a:lstStyle/>
                    <a:p>
                      <a:pPr algn="ctr">
                        <a:lnSpc>
                          <a:spcPct val="150000"/>
                        </a:lnSpc>
                        <a:spcAft>
                          <a:spcPts val="0"/>
                        </a:spcAft>
                      </a:pPr>
                      <a:r>
                        <a:rPr lang="it-IT" sz="1400" b="1" dirty="0">
                          <a:effectLst/>
                          <a:latin typeface="Calibri" panose="020F0502020204030204" pitchFamily="34" charset="0"/>
                        </a:rPr>
                        <a:t>15</a:t>
                      </a:r>
                      <a:endParaRPr lang="it-IT"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tc>
                  <a:txBody>
                    <a:bodyPr/>
                    <a:lstStyle/>
                    <a:p>
                      <a:pPr algn="ctr">
                        <a:lnSpc>
                          <a:spcPct val="150000"/>
                        </a:lnSpc>
                        <a:spcAft>
                          <a:spcPts val="0"/>
                        </a:spcAft>
                      </a:pPr>
                      <a:r>
                        <a:rPr lang="it-IT" sz="1400" dirty="0">
                          <a:effectLst/>
                          <a:latin typeface="Calibri" panose="020F0502020204030204" pitchFamily="34" charset="0"/>
                        </a:rPr>
                        <a:t>15%</a:t>
                      </a:r>
                      <a:endParaRPr lang="it-I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tc>
                  <a:txBody>
                    <a:bodyPr/>
                    <a:lstStyle/>
                    <a:p>
                      <a:pPr algn="ctr">
                        <a:lnSpc>
                          <a:spcPct val="150000"/>
                        </a:lnSpc>
                        <a:spcAft>
                          <a:spcPts val="0"/>
                        </a:spcAft>
                      </a:pPr>
                      <a:r>
                        <a:rPr lang="it-IT" sz="1400" dirty="0">
                          <a:effectLst/>
                          <a:latin typeface="Calibri" panose="020F0502020204030204" pitchFamily="34" charset="0"/>
                        </a:rPr>
                        <a:t>1,50%</a:t>
                      </a:r>
                      <a:endParaRPr lang="it-I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extLst>
                  <a:ext uri="{0D108BD9-81ED-4DB2-BD59-A6C34878D82A}">
                    <a16:rowId xmlns:a16="http://schemas.microsoft.com/office/drawing/2014/main" xmlns="" val="10005"/>
                  </a:ext>
                </a:extLst>
              </a:tr>
              <a:tr h="308610">
                <a:tc>
                  <a:txBody>
                    <a:bodyPr/>
                    <a:lstStyle/>
                    <a:p>
                      <a:pPr algn="ctr">
                        <a:lnSpc>
                          <a:spcPct val="150000"/>
                        </a:lnSpc>
                        <a:spcAft>
                          <a:spcPts val="0"/>
                        </a:spcAft>
                      </a:pPr>
                      <a:r>
                        <a:rPr lang="it-IT" sz="1400" b="1" dirty="0">
                          <a:effectLst/>
                          <a:latin typeface="Calibri" panose="020F0502020204030204" pitchFamily="34" charset="0"/>
                        </a:rPr>
                        <a:t>da 16 a 30</a:t>
                      </a:r>
                      <a:endParaRPr lang="it-IT"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tc>
                  <a:txBody>
                    <a:bodyPr/>
                    <a:lstStyle/>
                    <a:p>
                      <a:pPr algn="ctr">
                        <a:lnSpc>
                          <a:spcPct val="150000"/>
                        </a:lnSpc>
                        <a:spcAft>
                          <a:spcPts val="0"/>
                        </a:spcAft>
                      </a:pPr>
                      <a:r>
                        <a:rPr lang="it-IT" sz="1400" dirty="0">
                          <a:effectLst/>
                          <a:latin typeface="Calibri" panose="020F0502020204030204" pitchFamily="34" charset="0"/>
                        </a:rPr>
                        <a:t>15%</a:t>
                      </a:r>
                      <a:endParaRPr lang="it-I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tc>
                  <a:txBody>
                    <a:bodyPr/>
                    <a:lstStyle/>
                    <a:p>
                      <a:pPr algn="ctr">
                        <a:lnSpc>
                          <a:spcPct val="150000"/>
                        </a:lnSpc>
                        <a:spcAft>
                          <a:spcPts val="0"/>
                        </a:spcAft>
                      </a:pPr>
                      <a:r>
                        <a:rPr lang="it-IT" sz="1400" dirty="0">
                          <a:effectLst/>
                          <a:latin typeface="Calibri" panose="020F0502020204030204" pitchFamily="34" charset="0"/>
                        </a:rPr>
                        <a:t>1,50%</a:t>
                      </a:r>
                      <a:endParaRPr lang="it-I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extLst>
                  <a:ext uri="{0D108BD9-81ED-4DB2-BD59-A6C34878D82A}">
                    <a16:rowId xmlns:a16="http://schemas.microsoft.com/office/drawing/2014/main" xmlns="" val="10006"/>
                  </a:ext>
                </a:extLst>
              </a:tr>
              <a:tr h="308610">
                <a:tc>
                  <a:txBody>
                    <a:bodyPr/>
                    <a:lstStyle/>
                    <a:p>
                      <a:pPr algn="ctr">
                        <a:lnSpc>
                          <a:spcPct val="150000"/>
                        </a:lnSpc>
                        <a:spcAft>
                          <a:spcPts val="0"/>
                        </a:spcAft>
                      </a:pPr>
                      <a:r>
                        <a:rPr lang="it-IT" sz="1400" b="1" dirty="0">
                          <a:effectLst/>
                          <a:latin typeface="Calibri" panose="020F0502020204030204" pitchFamily="34" charset="0"/>
                        </a:rPr>
                        <a:t>da 31 a 90</a:t>
                      </a:r>
                      <a:endParaRPr lang="it-IT"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tc>
                  <a:txBody>
                    <a:bodyPr/>
                    <a:lstStyle/>
                    <a:p>
                      <a:pPr algn="ctr">
                        <a:lnSpc>
                          <a:spcPct val="150000"/>
                        </a:lnSpc>
                        <a:spcAft>
                          <a:spcPts val="0"/>
                        </a:spcAft>
                      </a:pPr>
                      <a:r>
                        <a:rPr lang="it-IT" sz="1400">
                          <a:effectLst/>
                          <a:latin typeface="Calibri" panose="020F0502020204030204" pitchFamily="34" charset="0"/>
                        </a:rPr>
                        <a:t>15%</a:t>
                      </a:r>
                      <a:endParaRPr lang="it-IT"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tc>
                  <a:txBody>
                    <a:bodyPr/>
                    <a:lstStyle/>
                    <a:p>
                      <a:pPr algn="ctr">
                        <a:lnSpc>
                          <a:spcPct val="150000"/>
                        </a:lnSpc>
                        <a:spcAft>
                          <a:spcPts val="0"/>
                        </a:spcAft>
                      </a:pPr>
                      <a:r>
                        <a:rPr lang="it-IT" sz="1400" dirty="0">
                          <a:effectLst/>
                          <a:latin typeface="Calibri" panose="020F0502020204030204" pitchFamily="34" charset="0"/>
                        </a:rPr>
                        <a:t>1,67%</a:t>
                      </a:r>
                      <a:endParaRPr lang="it-I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extLst>
                  <a:ext uri="{0D108BD9-81ED-4DB2-BD59-A6C34878D82A}">
                    <a16:rowId xmlns:a16="http://schemas.microsoft.com/office/drawing/2014/main" xmlns="" val="10007"/>
                  </a:ext>
                </a:extLst>
              </a:tr>
              <a:tr h="308610">
                <a:tc>
                  <a:txBody>
                    <a:bodyPr/>
                    <a:lstStyle/>
                    <a:p>
                      <a:pPr algn="ctr">
                        <a:lnSpc>
                          <a:spcPct val="150000"/>
                        </a:lnSpc>
                        <a:spcAft>
                          <a:spcPts val="0"/>
                        </a:spcAft>
                      </a:pPr>
                      <a:r>
                        <a:rPr lang="it-IT" sz="1400" b="1" dirty="0">
                          <a:effectLst/>
                          <a:latin typeface="Calibri" panose="020F0502020204030204" pitchFamily="34" charset="0"/>
                        </a:rPr>
                        <a:t>oltre 90</a:t>
                      </a:r>
                      <a:endParaRPr lang="it-IT"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tc>
                  <a:txBody>
                    <a:bodyPr/>
                    <a:lstStyle/>
                    <a:p>
                      <a:pPr algn="ctr">
                        <a:lnSpc>
                          <a:spcPct val="150000"/>
                        </a:lnSpc>
                        <a:spcAft>
                          <a:spcPts val="0"/>
                        </a:spcAft>
                      </a:pPr>
                      <a:r>
                        <a:rPr lang="it-IT" sz="1400">
                          <a:effectLst/>
                          <a:latin typeface="Calibri" panose="020F0502020204030204" pitchFamily="34" charset="0"/>
                        </a:rPr>
                        <a:t>30%</a:t>
                      </a:r>
                      <a:endParaRPr lang="it-IT"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tc>
                  <a:txBody>
                    <a:bodyPr/>
                    <a:lstStyle/>
                    <a:p>
                      <a:pPr algn="ctr">
                        <a:lnSpc>
                          <a:spcPct val="150000"/>
                        </a:lnSpc>
                        <a:spcAft>
                          <a:spcPts val="0"/>
                        </a:spcAft>
                      </a:pPr>
                      <a:r>
                        <a:rPr lang="it-IT" sz="1400" dirty="0">
                          <a:effectLst/>
                          <a:latin typeface="Calibri" panose="020F0502020204030204" pitchFamily="34" charset="0"/>
                        </a:rPr>
                        <a:t>3,75%</a:t>
                      </a:r>
                      <a:endParaRPr lang="it-I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664" marR="24664" marT="0" marB="0" anchor="b">
                    <a:solidFill>
                      <a:schemeClr val="bg1"/>
                    </a:solidFill>
                  </a:tcPr>
                </a:tc>
                <a:extLst>
                  <a:ext uri="{0D108BD9-81ED-4DB2-BD59-A6C34878D82A}">
                    <a16:rowId xmlns:a16="http://schemas.microsoft.com/office/drawing/2014/main" xmlns="" val="10008"/>
                  </a:ext>
                </a:extLst>
              </a:tr>
            </a:tbl>
          </a:graphicData>
        </a:graphic>
      </p:graphicFrame>
      <p:sp>
        <p:nvSpPr>
          <p:cNvPr id="5" name="Titolo 1"/>
          <p:cNvSpPr txBox="1"/>
          <p:nvPr/>
        </p:nvSpPr>
        <p:spPr>
          <a:xfrm>
            <a:off x="348672" y="1223422"/>
            <a:ext cx="6858000" cy="40957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algn="l"/>
            <a:r>
              <a:rPr lang="it-IT" altLang="it-IT" sz="2400" b="1" kern="0" dirty="0">
                <a:latin typeface="Calibri" panose="020F0502020204030204" pitchFamily="34" charset="0"/>
              </a:rPr>
              <a:t>CONCETTI SOVRAPPOSTI</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olo 1"/>
          <p:cNvSpPr>
            <a:spLocks noGrp="1"/>
          </p:cNvSpPr>
          <p:nvPr>
            <p:ph type="title"/>
          </p:nvPr>
        </p:nvSpPr>
        <p:spPr>
          <a:xfrm>
            <a:off x="0" y="1227138"/>
            <a:ext cx="9144000" cy="546100"/>
          </a:xfrm>
        </p:spPr>
        <p:txBody>
          <a:bodyPr/>
          <a:lstStyle/>
          <a:p>
            <a:pPr>
              <a:spcBef>
                <a:spcPct val="50000"/>
              </a:spcBef>
            </a:pPr>
            <a:r>
              <a:rPr lang="it-IT" altLang="it-IT" sz="3200" b="1" dirty="0">
                <a:solidFill>
                  <a:schemeClr val="tx1"/>
                </a:solidFill>
                <a:latin typeface="Calibri" panose="020F0502020204030204" pitchFamily="34" charset="0"/>
                <a:cs typeface="Arial" panose="020B0604020202020204" pitchFamily="34" charset="0"/>
              </a:rPr>
              <a:t>CRISI DEL SETTORE</a:t>
            </a:r>
          </a:p>
        </p:txBody>
      </p:sp>
      <p:sp>
        <p:nvSpPr>
          <p:cNvPr id="8" name="Callout con freccia in giù 7"/>
          <p:cNvSpPr/>
          <p:nvPr/>
        </p:nvSpPr>
        <p:spPr>
          <a:xfrm>
            <a:off x="755650" y="2063569"/>
            <a:ext cx="7632700" cy="1008062"/>
          </a:xfrm>
          <a:prstGeom prst="downArrowCallout">
            <a:avLst/>
          </a:prstGeom>
          <a:solidFill>
            <a:srgbClr val="009EDC"/>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400" b="1" dirty="0">
                <a:solidFill>
                  <a:srgbClr val="FFFFFF"/>
                </a:solidFill>
                <a:latin typeface="Calibri" panose="020F0502020204030204" pitchFamily="34" charset="0"/>
              </a:rPr>
              <a:t>CASSAZIONE, N. 4019/2019</a:t>
            </a:r>
          </a:p>
        </p:txBody>
      </p:sp>
      <p:sp>
        <p:nvSpPr>
          <p:cNvPr id="11" name="Rettangolo 10"/>
          <p:cNvSpPr/>
          <p:nvPr/>
        </p:nvSpPr>
        <p:spPr>
          <a:xfrm>
            <a:off x="755650" y="4510320"/>
            <a:ext cx="7632700" cy="1293915"/>
          </a:xfrm>
          <a:prstGeom prst="rect">
            <a:avLst/>
          </a:prstGeom>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000" b="1" i="1" dirty="0" err="1">
                <a:solidFill>
                  <a:srgbClr val="000000"/>
                </a:solidFill>
                <a:latin typeface="Calibri" panose="020F0502020204030204" pitchFamily="34" charset="0"/>
              </a:rPr>
              <a:t>Conf</a:t>
            </a:r>
            <a:r>
              <a:rPr lang="it-IT" sz="2000" b="1" i="1" dirty="0">
                <a:solidFill>
                  <a:srgbClr val="000000"/>
                </a:solidFill>
                <a:latin typeface="Calibri" panose="020F0502020204030204" pitchFamily="34" charset="0"/>
              </a:rPr>
              <a:t>.</a:t>
            </a:r>
            <a:r>
              <a:rPr lang="it-IT" sz="2000" b="1" dirty="0">
                <a:solidFill>
                  <a:srgbClr val="000000"/>
                </a:solidFill>
                <a:latin typeface="Calibri" panose="020F0502020204030204" pitchFamily="34" charset="0"/>
              </a:rPr>
              <a:t>: CASSAZIONE, N. 5080/2017</a:t>
            </a:r>
          </a:p>
          <a:p>
            <a:pPr algn="ctr" fontAlgn="base">
              <a:spcBef>
                <a:spcPct val="0"/>
              </a:spcBef>
              <a:spcAft>
                <a:spcPct val="0"/>
              </a:spcAft>
              <a:defRPr/>
            </a:pPr>
            <a:r>
              <a:rPr lang="it-IT" sz="2000" b="1" i="1" dirty="0">
                <a:solidFill>
                  <a:srgbClr val="000000"/>
                </a:solidFill>
                <a:latin typeface="Calibri" panose="020F0502020204030204" pitchFamily="34" charset="0"/>
              </a:rPr>
              <a:t>«la nozione di "impossibilità" di cui alla disposizione in esame va intesa non in termini assoluti quanto piuttosto in termini economici, aventi riguardo elle effettive condizioni del mercato»</a:t>
            </a:r>
          </a:p>
        </p:txBody>
      </p:sp>
      <p:sp>
        <p:nvSpPr>
          <p:cNvPr id="14" name="Freccia in giù 13"/>
          <p:cNvSpPr/>
          <p:nvPr/>
        </p:nvSpPr>
        <p:spPr>
          <a:xfrm>
            <a:off x="4392612" y="4064796"/>
            <a:ext cx="358775" cy="28733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sp>
        <p:nvSpPr>
          <p:cNvPr id="22" name="Rettangolo 21"/>
          <p:cNvSpPr/>
          <p:nvPr/>
        </p:nvSpPr>
        <p:spPr>
          <a:xfrm>
            <a:off x="755650" y="3255632"/>
            <a:ext cx="7632700" cy="650977"/>
          </a:xfrm>
          <a:prstGeom prst="rect">
            <a:avLst/>
          </a:prstGeom>
          <a:solidFill>
            <a:schemeClr val="bg1">
              <a:lumMod val="8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itchFamily="34" charset="0"/>
              </a:rPr>
              <a:t>CONDIZIONI DI MERCATO RILEVANTI AI FINI DELLA DISAPPLICAZIONE</a:t>
            </a:r>
            <a:endParaRPr lang="it-IT" sz="2000" b="1" i="1" dirty="0">
              <a:solidFill>
                <a:srgbClr val="000000"/>
              </a:solidFill>
              <a:latin typeface="Calibri" pitchFamily="34" charset="0"/>
            </a:endParaRPr>
          </a:p>
        </p:txBody>
      </p:sp>
    </p:spTree>
    <p:extLst>
      <p:ext uri="{BB962C8B-B14F-4D97-AF65-F5344CB8AC3E}">
        <p14:creationId xmlns:p14="http://schemas.microsoft.com/office/powerpoint/2010/main" val="237955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2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381000" y="1219200"/>
            <a:ext cx="8305800" cy="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defRPr>
            </a:lvl1pPr>
            <a:lvl2pPr marL="742950" indent="-28575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2pPr>
            <a:lvl3pPr marL="11430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3pPr>
            <a:lvl4pPr marL="16002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4pPr>
            <a:lvl5pPr marL="20574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9pPr>
          </a:lstStyle>
          <a:p>
            <a:pPr algn="ctr" eaLnBrk="1" hangingPunct="1">
              <a:spcBef>
                <a:spcPct val="50000"/>
              </a:spcBef>
              <a:buFontTx/>
              <a:buNone/>
            </a:pPr>
            <a:r>
              <a:rPr lang="it-IT" altLang="it-IT" b="1" dirty="0">
                <a:latin typeface="Calibri" panose="020F0502020204030204" pitchFamily="34" charset="0"/>
                <a:ea typeface="ＭＳ Ｐゴシック" panose="020B0600070205080204" pitchFamily="34" charset="-128"/>
              </a:rPr>
              <a:t>POSSIBILI SCELTE DEL CONTRIBUENTE</a:t>
            </a:r>
          </a:p>
        </p:txBody>
      </p:sp>
      <p:sp>
        <p:nvSpPr>
          <p:cNvPr id="6" name="Rettangolo 5"/>
          <p:cNvSpPr/>
          <p:nvPr/>
        </p:nvSpPr>
        <p:spPr>
          <a:xfrm>
            <a:off x="1567750" y="2991215"/>
            <a:ext cx="969122" cy="561052"/>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lvl="0" indent="-342900" algn="ctr" fontAlgn="base">
              <a:spcBef>
                <a:spcPct val="0"/>
              </a:spcBef>
              <a:spcAft>
                <a:spcPct val="0"/>
              </a:spcAft>
            </a:pPr>
            <a:r>
              <a:rPr lang="it-IT" sz="2400" b="1" dirty="0">
                <a:solidFill>
                  <a:schemeClr val="tx1"/>
                </a:solidFill>
                <a:latin typeface="Calibri" pitchFamily="34" charset="0"/>
                <a:ea typeface="ＭＳ Ｐゴシック" pitchFamily="34" charset="-128"/>
                <a:cs typeface="Times New Roman" pitchFamily="18" charset="0"/>
              </a:rPr>
              <a:t>1</a:t>
            </a:r>
          </a:p>
        </p:txBody>
      </p:sp>
      <p:sp>
        <p:nvSpPr>
          <p:cNvPr id="7" name="Rettangolo 6"/>
          <p:cNvSpPr/>
          <p:nvPr/>
        </p:nvSpPr>
        <p:spPr>
          <a:xfrm>
            <a:off x="2606604" y="2991215"/>
            <a:ext cx="5935892" cy="573668"/>
          </a:xfrm>
          <a:prstGeom prst="rect">
            <a:avLst/>
          </a:prstGeom>
          <a:solidFill>
            <a:schemeClr val="bg1">
              <a:alpha val="65098"/>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lvl="0" indent="-342900" algn="ctr" fontAlgn="base">
              <a:spcBef>
                <a:spcPct val="0"/>
              </a:spcBef>
              <a:spcAft>
                <a:spcPct val="0"/>
              </a:spcAft>
            </a:pPr>
            <a:r>
              <a:rPr lang="it-IT" sz="2000" b="1" dirty="0">
                <a:solidFill>
                  <a:schemeClr val="tx1"/>
                </a:solidFill>
                <a:latin typeface="Calibri" pitchFamily="34" charset="0"/>
                <a:ea typeface="ＭＳ Ｐゴシック" pitchFamily="34" charset="-128"/>
                <a:cs typeface="Times New Roman" pitchFamily="18" charset="0"/>
              </a:rPr>
              <a:t>ISTANZA DI INTERPELLO </a:t>
            </a:r>
          </a:p>
          <a:p>
            <a:pPr marL="342900" lvl="0" indent="-342900" algn="ctr" fontAlgn="base">
              <a:spcBef>
                <a:spcPct val="0"/>
              </a:spcBef>
              <a:spcAft>
                <a:spcPct val="0"/>
              </a:spcAft>
            </a:pPr>
            <a:r>
              <a:rPr lang="it-IT" sz="2000" b="1" dirty="0">
                <a:solidFill>
                  <a:schemeClr val="tx1"/>
                </a:solidFill>
                <a:latin typeface="Calibri" pitchFamily="34" charset="0"/>
                <a:ea typeface="ＭＳ Ｐゴシック" pitchFamily="34" charset="-128"/>
                <a:cs typeface="Times New Roman" pitchFamily="18" charset="0"/>
              </a:rPr>
              <a:t>RISPOSTA POSITIVA</a:t>
            </a:r>
            <a:endParaRPr lang="it-IT" sz="2000" b="1" dirty="0">
              <a:solidFill>
                <a:srgbClr val="FF0000"/>
              </a:solidFill>
              <a:latin typeface="Calibri" pitchFamily="34" charset="0"/>
              <a:ea typeface="ＭＳ Ｐゴシック" pitchFamily="34" charset="-128"/>
              <a:cs typeface="Times New Roman" pitchFamily="18" charset="0"/>
            </a:endParaRPr>
          </a:p>
        </p:txBody>
      </p:sp>
      <p:sp>
        <p:nvSpPr>
          <p:cNvPr id="20" name="Rettangolo 19"/>
          <p:cNvSpPr/>
          <p:nvPr/>
        </p:nvSpPr>
        <p:spPr>
          <a:xfrm>
            <a:off x="1563328" y="3716507"/>
            <a:ext cx="973543" cy="1251828"/>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lvl="0" indent="-342900" algn="ctr" fontAlgn="base">
              <a:spcBef>
                <a:spcPct val="0"/>
              </a:spcBef>
              <a:spcAft>
                <a:spcPct val="0"/>
              </a:spcAft>
            </a:pPr>
            <a:r>
              <a:rPr lang="it-IT" sz="2400" b="1" dirty="0">
                <a:solidFill>
                  <a:schemeClr val="tx1"/>
                </a:solidFill>
                <a:latin typeface="Calibri" pitchFamily="34" charset="0"/>
                <a:ea typeface="ＭＳ Ｐゴシック" pitchFamily="34" charset="-128"/>
                <a:cs typeface="Times New Roman" pitchFamily="18" charset="0"/>
              </a:rPr>
              <a:t>2</a:t>
            </a:r>
          </a:p>
        </p:txBody>
      </p:sp>
      <p:sp>
        <p:nvSpPr>
          <p:cNvPr id="21" name="Rettangolo 20"/>
          <p:cNvSpPr/>
          <p:nvPr/>
        </p:nvSpPr>
        <p:spPr>
          <a:xfrm>
            <a:off x="2623314" y="3755407"/>
            <a:ext cx="5919181" cy="559320"/>
          </a:xfrm>
          <a:prstGeom prst="rect">
            <a:avLst/>
          </a:prstGeom>
          <a:solidFill>
            <a:schemeClr val="bg1">
              <a:alpha val="65098"/>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lvl="0" indent="-342900" algn="ctr" fontAlgn="base">
              <a:spcBef>
                <a:spcPct val="0"/>
              </a:spcBef>
              <a:spcAft>
                <a:spcPct val="0"/>
              </a:spcAft>
            </a:pPr>
            <a:r>
              <a:rPr lang="it-IT" sz="2000" b="1" dirty="0">
                <a:solidFill>
                  <a:schemeClr val="tx1"/>
                </a:solidFill>
                <a:latin typeface="Calibri" pitchFamily="34" charset="0"/>
                <a:ea typeface="ＭＳ Ｐゴシック" pitchFamily="34" charset="-128"/>
                <a:cs typeface="Times New Roman" pitchFamily="18" charset="0"/>
              </a:rPr>
              <a:t>ISTANZA DI INTERPELLO</a:t>
            </a:r>
          </a:p>
          <a:p>
            <a:pPr marL="342900" lvl="0" indent="-342900" algn="ctr" fontAlgn="base">
              <a:spcBef>
                <a:spcPct val="0"/>
              </a:spcBef>
              <a:spcAft>
                <a:spcPct val="0"/>
              </a:spcAft>
            </a:pPr>
            <a:r>
              <a:rPr lang="it-IT" sz="2000" b="1" dirty="0">
                <a:solidFill>
                  <a:schemeClr val="tx1"/>
                </a:solidFill>
                <a:latin typeface="Calibri" pitchFamily="34" charset="0"/>
                <a:ea typeface="ＭＳ Ｐゴシック" pitchFamily="34" charset="-128"/>
                <a:cs typeface="Times New Roman" pitchFamily="18" charset="0"/>
              </a:rPr>
              <a:t>RISPOSTA NEGATIVA</a:t>
            </a:r>
            <a:endParaRPr lang="it-IT" sz="2000" b="1" dirty="0">
              <a:solidFill>
                <a:srgbClr val="FF0000"/>
              </a:solidFill>
              <a:latin typeface="Calibri" pitchFamily="34" charset="0"/>
              <a:ea typeface="ＭＳ Ｐゴシック" pitchFamily="34" charset="-128"/>
              <a:cs typeface="Times New Roman" pitchFamily="18" charset="0"/>
            </a:endParaRPr>
          </a:p>
        </p:txBody>
      </p:sp>
      <p:sp>
        <p:nvSpPr>
          <p:cNvPr id="22" name="Rettangolo 21"/>
          <p:cNvSpPr/>
          <p:nvPr/>
        </p:nvSpPr>
        <p:spPr>
          <a:xfrm>
            <a:off x="1563327" y="5146796"/>
            <a:ext cx="973543" cy="556970"/>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indent="-342900" algn="ctr" fontAlgn="base">
              <a:spcBef>
                <a:spcPct val="0"/>
              </a:spcBef>
              <a:spcAft>
                <a:spcPct val="0"/>
              </a:spcAft>
            </a:pPr>
            <a:r>
              <a:rPr lang="it-IT" sz="2400" b="1" dirty="0">
                <a:solidFill>
                  <a:schemeClr val="tx1"/>
                </a:solidFill>
                <a:latin typeface="Calibri" pitchFamily="34" charset="0"/>
                <a:ea typeface="ＭＳ Ｐゴシック" pitchFamily="34" charset="-128"/>
                <a:cs typeface="Times New Roman" pitchFamily="18" charset="0"/>
              </a:rPr>
              <a:t>3</a:t>
            </a:r>
          </a:p>
        </p:txBody>
      </p:sp>
      <p:sp>
        <p:nvSpPr>
          <p:cNvPr id="23" name="Rettangolo 22"/>
          <p:cNvSpPr/>
          <p:nvPr/>
        </p:nvSpPr>
        <p:spPr>
          <a:xfrm>
            <a:off x="2641159" y="5146795"/>
            <a:ext cx="5919182" cy="556970"/>
          </a:xfrm>
          <a:prstGeom prst="rect">
            <a:avLst/>
          </a:prstGeom>
          <a:solidFill>
            <a:schemeClr val="bg1">
              <a:alpha val="65098"/>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lvl="0" indent="-342900" algn="ctr" fontAlgn="base">
              <a:spcBef>
                <a:spcPct val="0"/>
              </a:spcBef>
              <a:spcAft>
                <a:spcPct val="0"/>
              </a:spcAft>
            </a:pPr>
            <a:r>
              <a:rPr lang="it-IT" sz="2000" b="1" dirty="0">
                <a:solidFill>
                  <a:schemeClr val="tx1"/>
                </a:solidFill>
                <a:latin typeface="Calibri" pitchFamily="34" charset="0"/>
                <a:ea typeface="ＭＳ Ｐゴシック" pitchFamily="34" charset="-128"/>
                <a:cs typeface="Times New Roman" pitchFamily="18" charset="0"/>
              </a:rPr>
              <a:t>NO ISTANZA, NO ADEGUAMENTO</a:t>
            </a:r>
          </a:p>
        </p:txBody>
      </p:sp>
      <p:sp>
        <p:nvSpPr>
          <p:cNvPr id="24" name="Rettangolo 23"/>
          <p:cNvSpPr/>
          <p:nvPr/>
        </p:nvSpPr>
        <p:spPr>
          <a:xfrm>
            <a:off x="609863" y="2158825"/>
            <a:ext cx="7932632" cy="659381"/>
          </a:xfrm>
          <a:prstGeom prst="rect">
            <a:avLst/>
          </a:prstGeom>
          <a:solidFill>
            <a:srgbClr val="009ED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lvl="0" indent="-342900" algn="ctr" fontAlgn="base">
              <a:spcBef>
                <a:spcPct val="0"/>
              </a:spcBef>
              <a:spcAft>
                <a:spcPct val="0"/>
              </a:spcAft>
            </a:pPr>
            <a:r>
              <a:rPr lang="it-IT" sz="2400" b="1" dirty="0">
                <a:solidFill>
                  <a:schemeClr val="bg1"/>
                </a:solidFill>
                <a:latin typeface="Calibri" pitchFamily="34" charset="0"/>
                <a:ea typeface="ＭＳ Ｐゴシック" pitchFamily="34" charset="-128"/>
                <a:cs typeface="Times New Roman" pitchFamily="18" charset="0"/>
              </a:rPr>
              <a:t>IN ASSENZA CAUSE DI ESCLUSIONE E DISAPPLICAZIONE</a:t>
            </a:r>
          </a:p>
        </p:txBody>
      </p:sp>
      <p:sp>
        <p:nvSpPr>
          <p:cNvPr id="12" name="Rettangolo 11"/>
          <p:cNvSpPr/>
          <p:nvPr/>
        </p:nvSpPr>
        <p:spPr>
          <a:xfrm>
            <a:off x="609863" y="2991214"/>
            <a:ext cx="867021" cy="2712551"/>
          </a:xfrm>
          <a:prstGeom prst="rect">
            <a:avLst/>
          </a:prstGeom>
          <a:solidFill>
            <a:schemeClr val="accent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342900" lvl="0" indent="-342900" algn="ctr" fontAlgn="base">
              <a:spcBef>
                <a:spcPct val="0"/>
              </a:spcBef>
              <a:spcAft>
                <a:spcPct val="0"/>
              </a:spcAft>
            </a:pPr>
            <a:r>
              <a:rPr lang="it-IT" sz="2400" b="1" dirty="0">
                <a:solidFill>
                  <a:schemeClr val="tx1"/>
                </a:solidFill>
                <a:latin typeface="Calibri" pitchFamily="34" charset="0"/>
                <a:ea typeface="ＭＳ Ｐゴシック" pitchFamily="34" charset="-128"/>
                <a:cs typeface="Times New Roman" pitchFamily="18" charset="0"/>
              </a:rPr>
              <a:t>CASISTICHE</a:t>
            </a:r>
          </a:p>
        </p:txBody>
      </p:sp>
      <p:sp>
        <p:nvSpPr>
          <p:cNvPr id="11" name="Rettangolo 10"/>
          <p:cNvSpPr/>
          <p:nvPr/>
        </p:nvSpPr>
        <p:spPr>
          <a:xfrm>
            <a:off x="2623313" y="4370891"/>
            <a:ext cx="2941745" cy="597444"/>
          </a:xfrm>
          <a:prstGeom prst="rect">
            <a:avLst/>
          </a:prstGeom>
          <a:solidFill>
            <a:schemeClr val="bg1">
              <a:alpha val="65098"/>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lvl="0" indent="-342900" algn="ctr" fontAlgn="base">
              <a:spcBef>
                <a:spcPct val="0"/>
              </a:spcBef>
              <a:spcAft>
                <a:spcPct val="0"/>
              </a:spcAft>
            </a:pPr>
            <a:r>
              <a:rPr lang="it-IT" sz="2000" b="1" dirty="0">
                <a:solidFill>
                  <a:schemeClr val="tx1"/>
                </a:solidFill>
                <a:latin typeface="Calibri" pitchFamily="34" charset="0"/>
                <a:ea typeface="ＭＳ Ｐゴシック" pitchFamily="34" charset="-128"/>
                <a:cs typeface="Times New Roman" pitchFamily="18" charset="0"/>
              </a:rPr>
              <a:t>ADEGUAMENTO</a:t>
            </a:r>
            <a:endParaRPr lang="it-IT" sz="2000" b="1" dirty="0">
              <a:solidFill>
                <a:srgbClr val="FF0000"/>
              </a:solidFill>
              <a:latin typeface="Calibri" pitchFamily="34" charset="0"/>
              <a:ea typeface="ＭＳ Ｐゴシック" pitchFamily="34" charset="-128"/>
              <a:cs typeface="Times New Roman" pitchFamily="18" charset="0"/>
            </a:endParaRPr>
          </a:p>
        </p:txBody>
      </p:sp>
      <p:sp>
        <p:nvSpPr>
          <p:cNvPr id="13" name="Rettangolo 12"/>
          <p:cNvSpPr/>
          <p:nvPr/>
        </p:nvSpPr>
        <p:spPr>
          <a:xfrm>
            <a:off x="5600750" y="4370891"/>
            <a:ext cx="2941745" cy="597444"/>
          </a:xfrm>
          <a:prstGeom prst="rect">
            <a:avLst/>
          </a:prstGeom>
          <a:solidFill>
            <a:schemeClr val="bg1">
              <a:alpha val="65098"/>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lvl="0" indent="-342900" algn="ctr" fontAlgn="base">
              <a:spcBef>
                <a:spcPct val="0"/>
              </a:spcBef>
              <a:spcAft>
                <a:spcPct val="0"/>
              </a:spcAft>
            </a:pPr>
            <a:r>
              <a:rPr lang="it-IT" sz="2000" b="1" dirty="0">
                <a:solidFill>
                  <a:schemeClr val="tx1"/>
                </a:solidFill>
                <a:latin typeface="Calibri" pitchFamily="34" charset="0"/>
                <a:ea typeface="ＭＳ Ｐゴシック" pitchFamily="34" charset="-128"/>
                <a:cs typeface="Times New Roman" pitchFamily="18" charset="0"/>
              </a:rPr>
              <a:t>NO ADEGUAMENTO</a:t>
            </a:r>
            <a:endParaRPr lang="it-IT" sz="2000" b="1" dirty="0">
              <a:solidFill>
                <a:srgbClr val="FF0000"/>
              </a:solidFill>
              <a:latin typeface="Calibri" pitchFamily="34" charset="0"/>
              <a:ea typeface="ＭＳ Ｐゴシック" pitchFamily="34" charset="-128"/>
              <a:cs typeface="Times New Roman" pitchFamily="18" charset="0"/>
            </a:endParaRPr>
          </a:p>
        </p:txBody>
      </p:sp>
    </p:spTree>
    <p:extLst>
      <p:ext uri="{BB962C8B-B14F-4D97-AF65-F5344CB8AC3E}">
        <p14:creationId xmlns:p14="http://schemas.microsoft.com/office/powerpoint/2010/main" val="5974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0" grpId="0" animBg="1"/>
      <p:bldP spid="21" grpId="0" animBg="1"/>
      <p:bldP spid="22" grpId="0" animBg="1"/>
      <p:bldP spid="23" grpId="0" animBg="1"/>
      <p:bldP spid="24" grpId="0" animBg="1"/>
      <p:bldP spid="12" grpId="0" animBg="1"/>
      <p:bldP spid="11" grpId="0" animBg="1"/>
      <p:bldP spid="13"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olo 1"/>
          <p:cNvSpPr>
            <a:spLocks noGrp="1"/>
          </p:cNvSpPr>
          <p:nvPr>
            <p:ph type="title"/>
          </p:nvPr>
        </p:nvSpPr>
        <p:spPr>
          <a:xfrm>
            <a:off x="364066" y="1227138"/>
            <a:ext cx="8779933" cy="546100"/>
          </a:xfrm>
        </p:spPr>
        <p:txBody>
          <a:bodyPr/>
          <a:lstStyle/>
          <a:p>
            <a:r>
              <a:rPr lang="it-IT" altLang="it-IT" sz="3200" b="1" dirty="0">
                <a:latin typeface="Calibri" panose="020F0502020204030204" pitchFamily="34" charset="0"/>
              </a:rPr>
              <a:t>OBBLIGHI DI SEGNALAZIONE</a:t>
            </a:r>
          </a:p>
        </p:txBody>
      </p:sp>
      <p:sp>
        <p:nvSpPr>
          <p:cNvPr id="6" name="Callout con freccia in giù 5"/>
          <p:cNvSpPr/>
          <p:nvPr/>
        </p:nvSpPr>
        <p:spPr>
          <a:xfrm>
            <a:off x="755650" y="1913703"/>
            <a:ext cx="7632700" cy="1008062"/>
          </a:xfrm>
          <a:prstGeom prst="downArrowCallout">
            <a:avLst/>
          </a:prstGeom>
          <a:solidFill>
            <a:srgbClr val="009E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400" b="1" dirty="0">
                <a:solidFill>
                  <a:srgbClr val="FFFFFF"/>
                </a:solidFill>
                <a:latin typeface="Calibri" panose="020F0502020204030204" pitchFamily="34" charset="0"/>
              </a:rPr>
              <a:t>REDDITI 2019 SC - RIGO RS 116</a:t>
            </a:r>
            <a:endParaRPr lang="it-IT" sz="2000" b="1" i="1" dirty="0">
              <a:solidFill>
                <a:srgbClr val="FFFFFF"/>
              </a:solidFill>
              <a:latin typeface="Calibri" panose="020F0502020204030204" pitchFamily="34" charset="0"/>
            </a:endParaRPr>
          </a:p>
        </p:txBody>
      </p:sp>
      <p:sp>
        <p:nvSpPr>
          <p:cNvPr id="7" name="Rettangolo 6"/>
          <p:cNvSpPr/>
          <p:nvPr/>
        </p:nvSpPr>
        <p:spPr>
          <a:xfrm>
            <a:off x="755650" y="2994866"/>
            <a:ext cx="7632700" cy="664277"/>
          </a:xfrm>
          <a:prstGeom prst="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200" b="1" dirty="0">
                <a:solidFill>
                  <a:schemeClr val="tx1"/>
                </a:solidFill>
                <a:latin typeface="Calibri" panose="020F0502020204030204" pitchFamily="34" charset="0"/>
              </a:rPr>
              <a:t>CODICE 1 </a:t>
            </a:r>
            <a:endParaRPr lang="it-IT" sz="2200" b="1" dirty="0">
              <a:solidFill>
                <a:schemeClr val="tx1"/>
              </a:solidFill>
              <a:latin typeface="Calibri" panose="020F0502020204030204" pitchFamily="34" charset="0"/>
              <a:sym typeface="Wingdings" panose="05000000000000000000" pitchFamily="2" charset="2"/>
            </a:endParaRPr>
          </a:p>
          <a:p>
            <a:pPr algn="ctr" fontAlgn="base">
              <a:spcBef>
                <a:spcPct val="0"/>
              </a:spcBef>
              <a:spcAft>
                <a:spcPct val="0"/>
              </a:spcAft>
              <a:defRPr/>
            </a:pPr>
            <a:r>
              <a:rPr lang="it-IT" sz="2200" b="1" dirty="0">
                <a:solidFill>
                  <a:schemeClr val="tx1"/>
                </a:solidFill>
                <a:latin typeface="Calibri" panose="020F0502020204030204" pitchFamily="34" charset="0"/>
                <a:sym typeface="Wingdings" panose="05000000000000000000" pitchFamily="2" charset="2"/>
              </a:rPr>
              <a:t> ACCOGLIMENTO ISTANZA </a:t>
            </a:r>
            <a:endParaRPr lang="it-IT" sz="2200" b="1" dirty="0">
              <a:solidFill>
                <a:schemeClr val="tx1"/>
              </a:solidFill>
              <a:latin typeface="Calibri" panose="020F0502020204030204" pitchFamily="34" charset="0"/>
            </a:endParaRPr>
          </a:p>
        </p:txBody>
      </p:sp>
      <p:sp>
        <p:nvSpPr>
          <p:cNvPr id="8" name="Rettangolo 7"/>
          <p:cNvSpPr/>
          <p:nvPr/>
        </p:nvSpPr>
        <p:spPr>
          <a:xfrm>
            <a:off x="755650" y="4622018"/>
            <a:ext cx="7632700" cy="664277"/>
          </a:xfrm>
          <a:prstGeom prst="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200" b="1" dirty="0">
                <a:solidFill>
                  <a:schemeClr val="tx1"/>
                </a:solidFill>
                <a:latin typeface="Calibri" panose="020F0502020204030204" pitchFamily="34" charset="0"/>
              </a:rPr>
              <a:t> CODICE 3 </a:t>
            </a:r>
            <a:endParaRPr lang="it-IT" sz="2200" b="1" dirty="0">
              <a:solidFill>
                <a:schemeClr val="tx1"/>
              </a:solidFill>
              <a:latin typeface="Calibri" panose="020F0502020204030204" pitchFamily="34" charset="0"/>
              <a:sym typeface="Wingdings" panose="05000000000000000000" pitchFamily="2" charset="2"/>
            </a:endParaRPr>
          </a:p>
          <a:p>
            <a:pPr algn="ctr" fontAlgn="base">
              <a:spcBef>
                <a:spcPct val="0"/>
              </a:spcBef>
              <a:spcAft>
                <a:spcPct val="0"/>
              </a:spcAft>
              <a:defRPr/>
            </a:pPr>
            <a:r>
              <a:rPr lang="it-IT" sz="2200" b="1" dirty="0">
                <a:solidFill>
                  <a:schemeClr val="tx1"/>
                </a:solidFill>
                <a:latin typeface="Calibri" panose="020F0502020204030204" pitchFamily="34" charset="0"/>
                <a:sym typeface="Wingdings" panose="05000000000000000000" pitchFamily="2" charset="2"/>
              </a:rPr>
              <a:t> RISPOSTA NEGATIVA; CONDIZIONI PER DISAPPLICAZIONE</a:t>
            </a:r>
            <a:endParaRPr lang="it-IT" sz="2200" b="1" dirty="0">
              <a:solidFill>
                <a:schemeClr val="tx1"/>
              </a:solidFill>
              <a:latin typeface="Calibri" panose="020F0502020204030204" pitchFamily="34" charset="0"/>
            </a:endParaRPr>
          </a:p>
        </p:txBody>
      </p:sp>
      <p:sp>
        <p:nvSpPr>
          <p:cNvPr id="11" name="Rettangolo 10"/>
          <p:cNvSpPr/>
          <p:nvPr/>
        </p:nvSpPr>
        <p:spPr>
          <a:xfrm>
            <a:off x="755650" y="3808442"/>
            <a:ext cx="7632700" cy="664277"/>
          </a:xfrm>
          <a:prstGeom prst="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it-IT" sz="2200" b="1" dirty="0">
                <a:solidFill>
                  <a:schemeClr val="tx1"/>
                </a:solidFill>
                <a:latin typeface="Calibri" panose="020F0502020204030204" pitchFamily="34" charset="0"/>
              </a:rPr>
              <a:t>CODICE 2 </a:t>
            </a:r>
            <a:endParaRPr lang="it-IT" sz="2200" b="1" dirty="0">
              <a:solidFill>
                <a:schemeClr val="tx1"/>
              </a:solidFill>
              <a:latin typeface="Calibri" panose="020F0502020204030204" pitchFamily="34" charset="0"/>
              <a:sym typeface="Wingdings" panose="05000000000000000000" pitchFamily="2" charset="2"/>
            </a:endParaRPr>
          </a:p>
          <a:p>
            <a:pPr algn="ctr">
              <a:defRPr/>
            </a:pPr>
            <a:r>
              <a:rPr lang="it-IT" sz="2200" b="1" dirty="0">
                <a:solidFill>
                  <a:schemeClr val="tx1"/>
                </a:solidFill>
                <a:latin typeface="Calibri" panose="020F0502020204030204" pitchFamily="34" charset="0"/>
                <a:sym typeface="Wingdings" panose="05000000000000000000" pitchFamily="2" charset="2"/>
              </a:rPr>
              <a:t>NO ISTANZA; CONDIZIONI PER DISAPPLICAZIONE</a:t>
            </a:r>
            <a:endParaRPr lang="it-IT" sz="2200" b="1" dirty="0">
              <a:solidFill>
                <a:schemeClr val="tx1"/>
              </a:solidFill>
              <a:latin typeface="Calibri" panose="020F0502020204030204" pitchFamily="34" charset="0"/>
            </a:endParaRPr>
          </a:p>
        </p:txBody>
      </p:sp>
      <p:sp>
        <p:nvSpPr>
          <p:cNvPr id="9" name="Rettangolo 8">
            <a:extLst>
              <a:ext uri="{FF2B5EF4-FFF2-40B4-BE49-F238E27FC236}">
                <a16:creationId xmlns:a16="http://schemas.microsoft.com/office/drawing/2014/main" xmlns="" id="{2E1C3EB1-9321-4E07-B7AF-066A5AA13F79}"/>
              </a:ext>
            </a:extLst>
          </p:cNvPr>
          <p:cNvSpPr/>
          <p:nvPr/>
        </p:nvSpPr>
        <p:spPr>
          <a:xfrm>
            <a:off x="755650" y="5435594"/>
            <a:ext cx="7632700" cy="664277"/>
          </a:xfrm>
          <a:prstGeom prst="rect">
            <a:avLst/>
          </a:prstGeom>
          <a:solidFill>
            <a:schemeClr val="bg2"/>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200" b="1" dirty="0">
                <a:solidFill>
                  <a:srgbClr val="FF0000"/>
                </a:solidFill>
                <a:latin typeface="Calibri" panose="020F0502020204030204" pitchFamily="34" charset="0"/>
              </a:rPr>
              <a:t> ATTENZIONE: MANCATA COMPILAZIONE, SANZIONE DA 2.000 A 21.000 EURO</a:t>
            </a:r>
          </a:p>
        </p:txBody>
      </p:sp>
    </p:spTree>
    <p:extLst>
      <p:ext uri="{BB962C8B-B14F-4D97-AF65-F5344CB8AC3E}">
        <p14:creationId xmlns:p14="http://schemas.microsoft.com/office/powerpoint/2010/main" val="103425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9"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bwMode="auto">
          <a:xfrm>
            <a:off x="821267" y="2448032"/>
            <a:ext cx="77724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b="1" dirty="0">
                <a:latin typeface="Calibri" panose="020F0502020204030204" pitchFamily="34" charset="0"/>
              </a:rPr>
              <a:t>I NUOVI ISA</a:t>
            </a:r>
          </a:p>
        </p:txBody>
      </p:sp>
    </p:spTree>
    <p:extLst>
      <p:ext uri="{BB962C8B-B14F-4D97-AF65-F5344CB8AC3E}">
        <p14:creationId xmlns:p14="http://schemas.microsoft.com/office/powerpoint/2010/main" val="11532614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634369" y="1997641"/>
            <a:ext cx="7973848" cy="517090"/>
          </a:xfrm>
          <a:prstGeom prst="rect">
            <a:avLst/>
          </a:prstGeom>
          <a:solidFill>
            <a:srgbClr val="009EDC"/>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800" b="1" dirty="0">
                <a:solidFill>
                  <a:srgbClr val="FFFFFF"/>
                </a:solidFill>
                <a:latin typeface="Calibri" panose="020F0502020204030204" pitchFamily="34" charset="0"/>
              </a:rPr>
              <a:t>SITUAZIONE ATTUALE</a:t>
            </a:r>
            <a:endParaRPr lang="it-IT" sz="2800" b="1" i="1" dirty="0">
              <a:solidFill>
                <a:srgbClr val="FFFFFF"/>
              </a:solidFill>
              <a:latin typeface="Calibri" panose="020F0502020204030204" pitchFamily="34" charset="0"/>
            </a:endParaRPr>
          </a:p>
        </p:txBody>
      </p:sp>
      <p:sp>
        <p:nvSpPr>
          <p:cNvPr id="11" name="Titolo 1"/>
          <p:cNvSpPr txBox="1">
            <a:spLocks/>
          </p:cNvSpPr>
          <p:nvPr/>
        </p:nvSpPr>
        <p:spPr bwMode="auto">
          <a:xfrm>
            <a:off x="0" y="1227138"/>
            <a:ext cx="9144000" cy="54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a:latin typeface="Calibri" panose="020F0502020204030204" pitchFamily="34" charset="0"/>
              </a:rPr>
              <a:t>I NUOVI ISA</a:t>
            </a:r>
          </a:p>
        </p:txBody>
      </p:sp>
      <p:sp>
        <p:nvSpPr>
          <p:cNvPr id="17" name="Rettangolo 16"/>
          <p:cNvSpPr/>
          <p:nvPr/>
        </p:nvSpPr>
        <p:spPr>
          <a:xfrm>
            <a:off x="634369" y="3766227"/>
            <a:ext cx="3181132" cy="716996"/>
          </a:xfrm>
          <a:prstGeom prst="rect">
            <a:avLst/>
          </a:prstGeom>
          <a:solidFill>
            <a:schemeClr val="bg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fontAlgn="base">
              <a:spcBef>
                <a:spcPct val="0"/>
              </a:spcBef>
              <a:spcAft>
                <a:spcPct val="0"/>
              </a:spcAft>
            </a:pPr>
            <a:r>
              <a:rPr lang="it-IT" sz="2200" b="1" dirty="0">
                <a:solidFill>
                  <a:schemeClr val="tx1"/>
                </a:solidFill>
                <a:latin typeface="Calibri" pitchFamily="34" charset="0"/>
                <a:ea typeface="ＭＳ Ｐゴシック" pitchFamily="34" charset="-128"/>
                <a:cs typeface="Times New Roman" pitchFamily="18" charset="0"/>
              </a:rPr>
              <a:t>PROVVEDIMENTO 10.5.2019</a:t>
            </a:r>
          </a:p>
        </p:txBody>
      </p:sp>
      <p:sp>
        <p:nvSpPr>
          <p:cNvPr id="18" name="Rettangolo 17"/>
          <p:cNvSpPr/>
          <p:nvPr/>
        </p:nvSpPr>
        <p:spPr>
          <a:xfrm>
            <a:off x="3910093" y="3766227"/>
            <a:ext cx="4698124" cy="779140"/>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r>
              <a:rPr lang="it-IT" sz="2200" b="1" dirty="0">
                <a:solidFill>
                  <a:srgbClr val="000000"/>
                </a:solidFill>
                <a:latin typeface="Calibri" pitchFamily="34" charset="0"/>
                <a:ea typeface="ＭＳ Ｐゴシック" pitchFamily="34" charset="-128"/>
                <a:cs typeface="Times New Roman" pitchFamily="18" charset="0"/>
              </a:rPr>
              <a:t>MECCANISMO PREMIALE E ACCESSO DATI PRECOMPILATI</a:t>
            </a:r>
            <a:endParaRPr lang="it-IT" sz="2200" dirty="0">
              <a:solidFill>
                <a:srgbClr val="FF0000"/>
              </a:solidFill>
              <a:latin typeface="Calibri" pitchFamily="34" charset="0"/>
              <a:ea typeface="ＭＳ Ｐゴシック" pitchFamily="34" charset="-128"/>
              <a:cs typeface="Times New Roman" pitchFamily="18" charset="0"/>
            </a:endParaRPr>
          </a:p>
        </p:txBody>
      </p:sp>
      <p:sp>
        <p:nvSpPr>
          <p:cNvPr id="19" name="Rettangolo 18"/>
          <p:cNvSpPr/>
          <p:nvPr/>
        </p:nvSpPr>
        <p:spPr>
          <a:xfrm>
            <a:off x="634369" y="2881375"/>
            <a:ext cx="3181132" cy="635105"/>
          </a:xfrm>
          <a:prstGeom prst="rect">
            <a:avLst/>
          </a:prstGeom>
          <a:solidFill>
            <a:schemeClr val="bg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fontAlgn="base">
              <a:spcBef>
                <a:spcPct val="0"/>
              </a:spcBef>
              <a:spcAft>
                <a:spcPct val="0"/>
              </a:spcAft>
            </a:pPr>
            <a:r>
              <a:rPr lang="it-IT" sz="2200" b="1" dirty="0">
                <a:solidFill>
                  <a:schemeClr val="tx1"/>
                </a:solidFill>
                <a:latin typeface="Calibri" pitchFamily="34" charset="0"/>
                <a:ea typeface="ＭＳ Ｐゴシック" pitchFamily="34" charset="-128"/>
                <a:cs typeface="Times New Roman" pitchFamily="18" charset="0"/>
              </a:rPr>
              <a:t>PROVVEDIMENTO 30.01.2019</a:t>
            </a:r>
          </a:p>
        </p:txBody>
      </p:sp>
      <p:sp>
        <p:nvSpPr>
          <p:cNvPr id="21" name="Rettangolo 20"/>
          <p:cNvSpPr/>
          <p:nvPr/>
        </p:nvSpPr>
        <p:spPr>
          <a:xfrm>
            <a:off x="3910093" y="2864723"/>
            <a:ext cx="4698124" cy="651757"/>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r>
              <a:rPr lang="it-IT" sz="2200" b="1" dirty="0">
                <a:solidFill>
                  <a:srgbClr val="000000"/>
                </a:solidFill>
                <a:latin typeface="Calibri" pitchFamily="34" charset="0"/>
                <a:ea typeface="ＭＳ Ｐゴシック" pitchFamily="34" charset="-128"/>
                <a:cs typeface="Times New Roman" pitchFamily="18" charset="0"/>
              </a:rPr>
              <a:t>MODELLI E ISTRUZIONI</a:t>
            </a:r>
            <a:endParaRPr lang="it-IT" sz="2200" dirty="0">
              <a:solidFill>
                <a:srgbClr val="FF0000"/>
              </a:solidFill>
              <a:latin typeface="Calibri" pitchFamily="34" charset="0"/>
              <a:ea typeface="ＭＳ Ｐゴシック" pitchFamily="34" charset="-128"/>
              <a:cs typeface="Times New Roman" pitchFamily="18" charset="0"/>
            </a:endParaRPr>
          </a:p>
        </p:txBody>
      </p:sp>
      <p:sp>
        <p:nvSpPr>
          <p:cNvPr id="23" name="Rettangolo 22">
            <a:extLst>
              <a:ext uri="{FF2B5EF4-FFF2-40B4-BE49-F238E27FC236}">
                <a16:creationId xmlns:a16="http://schemas.microsoft.com/office/drawing/2014/main" xmlns="" id="{7C41EF0E-6FFF-4422-B2C5-1F33C540D2B2}"/>
              </a:ext>
            </a:extLst>
          </p:cNvPr>
          <p:cNvSpPr/>
          <p:nvPr/>
        </p:nvSpPr>
        <p:spPr>
          <a:xfrm>
            <a:off x="595515" y="5113772"/>
            <a:ext cx="7973848" cy="517090"/>
          </a:xfrm>
          <a:prstGeom prst="rect">
            <a:avLst/>
          </a:prstGeom>
          <a:solidFill>
            <a:srgbClr val="009EDC"/>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800" b="1" dirty="0">
                <a:solidFill>
                  <a:srgbClr val="FFFFFF"/>
                </a:solidFill>
                <a:latin typeface="Calibri" panose="020F0502020204030204" pitchFamily="34" charset="0"/>
              </a:rPr>
              <a:t>SOFTWARE DISPONIBILE DALL’11.06.2019 </a:t>
            </a:r>
            <a:endParaRPr lang="it-IT" sz="2800" b="1" i="1" dirty="0">
              <a:solidFill>
                <a:srgbClr val="FFFFFF"/>
              </a:solidFill>
              <a:latin typeface="Calibri" panose="020F0502020204030204" pitchFamily="34" charset="0"/>
            </a:endParaRPr>
          </a:p>
        </p:txBody>
      </p:sp>
    </p:spTree>
    <p:extLst>
      <p:ext uri="{BB962C8B-B14F-4D97-AF65-F5344CB8AC3E}">
        <p14:creationId xmlns:p14="http://schemas.microsoft.com/office/powerpoint/2010/main" val="289772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1" grpId="0" animBg="1"/>
      <p:bldP spid="2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674938" y="2457367"/>
            <a:ext cx="3744913" cy="1100137"/>
          </a:xfrm>
          <a:prstGeom prst="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400" b="1" dirty="0">
                <a:solidFill>
                  <a:srgbClr val="000000"/>
                </a:solidFill>
                <a:latin typeface="Calibri" panose="020F0502020204030204" pitchFamily="34" charset="0"/>
              </a:rPr>
              <a:t>BASSA AFFIDABILITÀ FISCALE – VALORE NON SUPERIORE A 6</a:t>
            </a:r>
          </a:p>
        </p:txBody>
      </p:sp>
      <p:sp>
        <p:nvSpPr>
          <p:cNvPr id="9" name="Rettangolo 8"/>
          <p:cNvSpPr/>
          <p:nvPr/>
        </p:nvSpPr>
        <p:spPr>
          <a:xfrm>
            <a:off x="674938" y="4011529"/>
            <a:ext cx="3744913" cy="1371600"/>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it-IT" sz="2000" b="1" dirty="0">
                <a:solidFill>
                  <a:srgbClr val="000000"/>
                </a:solidFill>
                <a:latin typeface="Calibri" panose="020F0502020204030204" pitchFamily="34" charset="0"/>
              </a:rPr>
              <a:t>RILEVANTI PER DEFINIZIONE STRATEGIE DI CONTROLLO</a:t>
            </a:r>
          </a:p>
        </p:txBody>
      </p:sp>
      <p:sp>
        <p:nvSpPr>
          <p:cNvPr id="13" name="Rettangolo 12"/>
          <p:cNvSpPr/>
          <p:nvPr/>
        </p:nvSpPr>
        <p:spPr>
          <a:xfrm>
            <a:off x="4707188" y="4011529"/>
            <a:ext cx="3744912" cy="1371600"/>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ACCERTAMENTO INDUTTIVO</a:t>
            </a:r>
          </a:p>
          <a:p>
            <a:pPr algn="ctr" fontAlgn="base">
              <a:spcBef>
                <a:spcPct val="0"/>
              </a:spcBef>
              <a:spcAft>
                <a:spcPct val="0"/>
              </a:spcAft>
              <a:defRPr/>
            </a:pPr>
            <a:r>
              <a:rPr lang="it-IT" sz="2000" b="1" dirty="0">
                <a:solidFill>
                  <a:srgbClr val="000000"/>
                </a:solidFill>
                <a:latin typeface="Calibri" panose="020F0502020204030204" pitchFamily="34" charset="0"/>
              </a:rPr>
              <a:t>(PREVIO CONTRADDITTORIO)</a:t>
            </a:r>
            <a:endParaRPr lang="it-IT" sz="2000" dirty="0">
              <a:solidFill>
                <a:srgbClr val="000000"/>
              </a:solidFill>
              <a:latin typeface="Calibri" panose="020F0502020204030204" pitchFamily="34" charset="0"/>
            </a:endParaRPr>
          </a:p>
        </p:txBody>
      </p:sp>
      <p:sp>
        <p:nvSpPr>
          <p:cNvPr id="3" name="Freccia in giù 2"/>
          <p:cNvSpPr/>
          <p:nvPr/>
        </p:nvSpPr>
        <p:spPr>
          <a:xfrm>
            <a:off x="2368006" y="3586873"/>
            <a:ext cx="358775" cy="28733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sp>
        <p:nvSpPr>
          <p:cNvPr id="17" name="Freccia in giù 16"/>
          <p:cNvSpPr/>
          <p:nvPr/>
        </p:nvSpPr>
        <p:spPr>
          <a:xfrm>
            <a:off x="6399462" y="3557504"/>
            <a:ext cx="360363" cy="288925"/>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sp>
        <p:nvSpPr>
          <p:cNvPr id="12"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a:latin typeface="Calibri" panose="020F0502020204030204" pitchFamily="34" charset="0"/>
              </a:rPr>
              <a:t>ISA E ACCERTAMENTO</a:t>
            </a:r>
          </a:p>
        </p:txBody>
      </p:sp>
      <p:sp>
        <p:nvSpPr>
          <p:cNvPr id="14" name="Rettangolo 13"/>
          <p:cNvSpPr/>
          <p:nvPr/>
        </p:nvSpPr>
        <p:spPr>
          <a:xfrm>
            <a:off x="4707188" y="2457367"/>
            <a:ext cx="3744913" cy="935037"/>
          </a:xfrm>
          <a:prstGeom prst="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400" b="1" dirty="0">
                <a:solidFill>
                  <a:srgbClr val="000000"/>
                </a:solidFill>
                <a:latin typeface="Calibri" panose="020F0502020204030204" pitchFamily="34" charset="0"/>
              </a:rPr>
              <a:t>OMISSIONE DELLA COMUNICAZIONE</a:t>
            </a:r>
          </a:p>
        </p:txBody>
      </p:sp>
    </p:spTree>
    <p:extLst>
      <p:ext uri="{BB962C8B-B14F-4D97-AF65-F5344CB8AC3E}">
        <p14:creationId xmlns:p14="http://schemas.microsoft.com/office/powerpoint/2010/main" val="199039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3" grpId="0" animBg="1"/>
      <p:bldP spid="3" grpId="0" animBg="1"/>
      <p:bldP spid="17" grpId="0" animBg="1"/>
      <p:bldP spid="14"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ccia in giù 6"/>
          <p:cNvSpPr/>
          <p:nvPr/>
        </p:nvSpPr>
        <p:spPr>
          <a:xfrm>
            <a:off x="1278180" y="2736363"/>
            <a:ext cx="726755" cy="57691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latin typeface="Calibri" panose="020F0502020204030204" pitchFamily="34" charset="0"/>
            </a:endParaRPr>
          </a:p>
        </p:txBody>
      </p:sp>
      <p:sp>
        <p:nvSpPr>
          <p:cNvPr id="8" name="Rettangolo 7"/>
          <p:cNvSpPr/>
          <p:nvPr/>
        </p:nvSpPr>
        <p:spPr>
          <a:xfrm>
            <a:off x="420968" y="3448796"/>
            <a:ext cx="2441180" cy="1904175"/>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400" b="1" dirty="0">
                <a:solidFill>
                  <a:srgbClr val="FF0000"/>
                </a:solidFill>
                <a:latin typeface="Calibri" panose="020F0502020204030204" pitchFamily="34" charset="0"/>
              </a:rPr>
              <a:t>BENEFICI </a:t>
            </a:r>
          </a:p>
          <a:p>
            <a:pPr algn="ctr" fontAlgn="base">
              <a:spcBef>
                <a:spcPct val="0"/>
              </a:spcBef>
              <a:spcAft>
                <a:spcPct val="0"/>
              </a:spcAft>
              <a:defRPr/>
            </a:pPr>
            <a:r>
              <a:rPr lang="it-IT" sz="2400" b="1" dirty="0">
                <a:solidFill>
                  <a:srgbClr val="FF0000"/>
                </a:solidFill>
                <a:latin typeface="Calibri" panose="020F0502020204030204" pitchFamily="34" charset="0"/>
              </a:rPr>
              <a:t>PREMIALI</a:t>
            </a:r>
          </a:p>
        </p:txBody>
      </p:sp>
      <p:sp>
        <p:nvSpPr>
          <p:cNvPr id="9" name="Rettangolo 8"/>
          <p:cNvSpPr/>
          <p:nvPr/>
        </p:nvSpPr>
        <p:spPr>
          <a:xfrm>
            <a:off x="3464746" y="2927102"/>
            <a:ext cx="5321289" cy="2947567"/>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fontAlgn="base">
              <a:spcBef>
                <a:spcPct val="0"/>
              </a:spcBef>
              <a:spcAft>
                <a:spcPct val="0"/>
              </a:spcAft>
              <a:buAutoNum type="arabicParenR"/>
              <a:defRPr/>
            </a:pPr>
            <a:r>
              <a:rPr lang="it-IT" sz="1600" b="1" dirty="0">
                <a:solidFill>
                  <a:schemeClr val="tx1"/>
                </a:solidFill>
                <a:latin typeface="Calibri" panose="020F0502020204030204" pitchFamily="34" charset="0"/>
              </a:rPr>
              <a:t>ESCLUSIONE ACCERTAMENTI BASATI SU PRESUNZIONI SEMPLICI (II.DD. E IVA) </a:t>
            </a:r>
            <a:r>
              <a:rPr lang="it-IT" sz="1600" b="1" dirty="0">
                <a:solidFill>
                  <a:srgbClr val="FF0000"/>
                </a:solidFill>
                <a:latin typeface="Calibri" panose="020F0502020204030204" pitchFamily="34" charset="0"/>
              </a:rPr>
              <a:t>– LIVELLO 8,5</a:t>
            </a:r>
          </a:p>
          <a:p>
            <a:pPr marL="457200" indent="-457200" fontAlgn="base">
              <a:spcBef>
                <a:spcPct val="0"/>
              </a:spcBef>
              <a:spcAft>
                <a:spcPct val="0"/>
              </a:spcAft>
              <a:buAutoNum type="arabicParenR"/>
              <a:defRPr/>
            </a:pPr>
            <a:r>
              <a:rPr lang="it-IT" sz="1600" b="1" dirty="0">
                <a:solidFill>
                  <a:schemeClr val="tx1"/>
                </a:solidFill>
                <a:latin typeface="Calibri" panose="020F0502020204030204" pitchFamily="34" charset="0"/>
              </a:rPr>
              <a:t>ESCLUSIONE DETERMINAZIONE SINTETICA  REDDITO, EX ART.38 DPR 600/73 (&lt;2/3 SCOSTAMENTO) </a:t>
            </a:r>
            <a:r>
              <a:rPr lang="it-IT" sz="1600" b="1" dirty="0">
                <a:solidFill>
                  <a:srgbClr val="FF0000"/>
                </a:solidFill>
                <a:latin typeface="Calibri" panose="020F0502020204030204" pitchFamily="34" charset="0"/>
              </a:rPr>
              <a:t>LIVELLO 9</a:t>
            </a:r>
          </a:p>
          <a:p>
            <a:pPr marL="457200" indent="-457200" fontAlgn="base">
              <a:spcBef>
                <a:spcPct val="0"/>
              </a:spcBef>
              <a:spcAft>
                <a:spcPct val="0"/>
              </a:spcAft>
              <a:buAutoNum type="arabicParenR"/>
              <a:defRPr/>
            </a:pPr>
            <a:r>
              <a:rPr lang="it-IT" sz="1600" b="1" dirty="0">
                <a:solidFill>
                  <a:schemeClr val="tx1"/>
                </a:solidFill>
                <a:latin typeface="Calibri" panose="020F0502020204030204" pitchFamily="34" charset="0"/>
              </a:rPr>
              <a:t>RIDUZIONE DEI TERMINI ACCERTAMENTO – </a:t>
            </a:r>
            <a:r>
              <a:rPr lang="it-IT" sz="1600" b="1" dirty="0">
                <a:solidFill>
                  <a:srgbClr val="FF0000"/>
                </a:solidFill>
                <a:latin typeface="Calibri" panose="020F0502020204030204" pitchFamily="34" charset="0"/>
              </a:rPr>
              <a:t>LIVELLO 8</a:t>
            </a:r>
          </a:p>
          <a:p>
            <a:pPr marL="457200" indent="-457200" fontAlgn="base">
              <a:spcBef>
                <a:spcPct val="0"/>
              </a:spcBef>
              <a:spcAft>
                <a:spcPct val="0"/>
              </a:spcAft>
              <a:buAutoNum type="arabicParenR"/>
              <a:defRPr/>
            </a:pPr>
            <a:r>
              <a:rPr lang="it-IT" sz="1600" b="1" dirty="0">
                <a:solidFill>
                  <a:schemeClr val="tx1"/>
                </a:solidFill>
                <a:latin typeface="Calibri" panose="020F0502020204030204" pitchFamily="34" charset="0"/>
              </a:rPr>
              <a:t>ESONERO APPOSIZIONE VISTO CONFORMITÀ PER COMPENSAZIONI (50.000 EURO AI FINI IVA – NON PER 2018; 20.000 II.DD. E IRAP)  - </a:t>
            </a:r>
            <a:r>
              <a:rPr lang="it-IT" sz="1600" b="1" dirty="0">
                <a:solidFill>
                  <a:srgbClr val="FF0000"/>
                </a:solidFill>
                <a:latin typeface="Calibri" panose="020F0502020204030204" pitchFamily="34" charset="0"/>
              </a:rPr>
              <a:t>LIVELLO 8</a:t>
            </a:r>
          </a:p>
          <a:p>
            <a:pPr marL="457200" indent="-457200" fontAlgn="base">
              <a:spcBef>
                <a:spcPct val="0"/>
              </a:spcBef>
              <a:spcAft>
                <a:spcPct val="0"/>
              </a:spcAft>
              <a:buAutoNum type="arabicParenR"/>
              <a:defRPr/>
            </a:pPr>
            <a:r>
              <a:rPr lang="it-IT" sz="1600" b="1" dirty="0">
                <a:solidFill>
                  <a:schemeClr val="tx1"/>
                </a:solidFill>
                <a:latin typeface="Calibri" panose="020F0502020204030204" pitchFamily="34" charset="0"/>
              </a:rPr>
              <a:t>ESONERO VISTO E GARANZIA PER RIMBORSI IVA &lt;50.000 EURO ANNUI (NON 2018) – </a:t>
            </a:r>
            <a:r>
              <a:rPr lang="it-IT" sz="1600" b="1" dirty="0">
                <a:solidFill>
                  <a:srgbClr val="FF0000"/>
                </a:solidFill>
                <a:latin typeface="Calibri" panose="020F0502020204030204" pitchFamily="34" charset="0"/>
              </a:rPr>
              <a:t>LIVELLO 8</a:t>
            </a:r>
          </a:p>
          <a:p>
            <a:pPr marL="457200" indent="-457200" fontAlgn="base">
              <a:spcBef>
                <a:spcPct val="0"/>
              </a:spcBef>
              <a:spcAft>
                <a:spcPct val="0"/>
              </a:spcAft>
              <a:buAutoNum type="arabicParenR"/>
              <a:defRPr/>
            </a:pPr>
            <a:r>
              <a:rPr lang="it-IT" sz="1600" b="1" dirty="0">
                <a:solidFill>
                  <a:schemeClr val="tx1"/>
                </a:solidFill>
                <a:latin typeface="Calibri" panose="020F0502020204030204" pitchFamily="34" charset="0"/>
              </a:rPr>
              <a:t>ESCLUSIONE APPLICAZIONE SOCIETÀ DI COMODO – </a:t>
            </a:r>
            <a:r>
              <a:rPr lang="it-IT" sz="1600" b="1" dirty="0">
                <a:solidFill>
                  <a:srgbClr val="FF0000"/>
                </a:solidFill>
                <a:latin typeface="Calibri" panose="020F0502020204030204" pitchFamily="34" charset="0"/>
              </a:rPr>
              <a:t>LIVELLO 9</a:t>
            </a:r>
          </a:p>
        </p:txBody>
      </p:sp>
      <p:sp>
        <p:nvSpPr>
          <p:cNvPr id="10" name="Freccia in giù 9"/>
          <p:cNvSpPr/>
          <p:nvPr/>
        </p:nvSpPr>
        <p:spPr>
          <a:xfrm rot="16200000">
            <a:off x="2878446" y="4177962"/>
            <a:ext cx="726755" cy="445845"/>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latin typeface="Calibri" panose="020F0502020204030204" pitchFamily="34" charset="0"/>
            </a:endParaRPr>
          </a:p>
        </p:txBody>
      </p:sp>
      <p:sp>
        <p:nvSpPr>
          <p:cNvPr id="11" name="Titolo 1"/>
          <p:cNvSpPr txBox="1">
            <a:spLocks/>
          </p:cNvSpPr>
          <p:nvPr/>
        </p:nvSpPr>
        <p:spPr bwMode="auto">
          <a:xfrm>
            <a:off x="0" y="1227138"/>
            <a:ext cx="9144000" cy="54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a:latin typeface="Calibri" panose="020F0502020204030204" pitchFamily="34" charset="0"/>
              </a:rPr>
              <a:t>REGIME PREMIALE ISA</a:t>
            </a:r>
          </a:p>
        </p:txBody>
      </p:sp>
      <p:sp>
        <p:nvSpPr>
          <p:cNvPr id="17" name="Rettangolo 16"/>
          <p:cNvSpPr/>
          <p:nvPr/>
        </p:nvSpPr>
        <p:spPr>
          <a:xfrm>
            <a:off x="420968" y="1994175"/>
            <a:ext cx="8365067" cy="553150"/>
          </a:xfrm>
          <a:prstGeom prst="rect">
            <a:avLst/>
          </a:prstGeom>
          <a:solidFill>
            <a:srgbClr val="009EDC"/>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800" b="1" dirty="0">
                <a:solidFill>
                  <a:srgbClr val="FFFFFF"/>
                </a:solidFill>
                <a:latin typeface="Calibri" panose="020F0502020204030204" pitchFamily="34" charset="0"/>
              </a:rPr>
              <a:t>CONTRIBUENTI “AFFIDABILI”</a:t>
            </a:r>
            <a:endParaRPr lang="it-IT" sz="2800" b="1" i="1"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05784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7"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686374" y="2067332"/>
            <a:ext cx="7862624" cy="722514"/>
          </a:xfrm>
          <a:prstGeom prst="rect">
            <a:avLst/>
          </a:prstGeom>
          <a:solidFill>
            <a:srgbClr val="009EDC"/>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800" b="1" dirty="0">
                <a:solidFill>
                  <a:srgbClr val="FFFFFF"/>
                </a:solidFill>
                <a:latin typeface="Calibri" panose="020F0502020204030204" pitchFamily="34" charset="0"/>
              </a:rPr>
              <a:t>ANALOGIE</a:t>
            </a:r>
            <a:endParaRPr lang="it-IT" sz="2800" b="1" i="1" dirty="0">
              <a:solidFill>
                <a:srgbClr val="FFFFFF"/>
              </a:solidFill>
              <a:latin typeface="Calibri" panose="020F0502020204030204" pitchFamily="34" charset="0"/>
            </a:endParaRPr>
          </a:p>
        </p:txBody>
      </p:sp>
      <p:sp>
        <p:nvSpPr>
          <p:cNvPr id="17" name="Rettangolo 16"/>
          <p:cNvSpPr/>
          <p:nvPr/>
        </p:nvSpPr>
        <p:spPr>
          <a:xfrm>
            <a:off x="686374" y="3994958"/>
            <a:ext cx="7862624" cy="1798784"/>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lvl="0" indent="-342900" fontAlgn="base">
              <a:spcBef>
                <a:spcPct val="0"/>
              </a:spcBef>
              <a:spcAft>
                <a:spcPct val="0"/>
              </a:spcAft>
              <a:buFont typeface="Arial"/>
              <a:buChar char="•"/>
            </a:pPr>
            <a:r>
              <a:rPr lang="it-IT" sz="2000" b="1" dirty="0">
                <a:solidFill>
                  <a:srgbClr val="000000"/>
                </a:solidFill>
                <a:latin typeface="Calibri" pitchFamily="34" charset="0"/>
                <a:ea typeface="ＭＳ Ｐゴシック" pitchFamily="34" charset="-128"/>
                <a:cs typeface="Times New Roman" pitchFamily="18" charset="0"/>
              </a:rPr>
              <a:t>STRUTTURA MODELLI PRESSOCHÈ IDENTICA</a:t>
            </a:r>
          </a:p>
          <a:p>
            <a:pPr marL="342900" lvl="0" indent="-342900" fontAlgn="base">
              <a:spcBef>
                <a:spcPct val="0"/>
              </a:spcBef>
              <a:spcAft>
                <a:spcPct val="0"/>
              </a:spcAft>
              <a:buFont typeface="Arial"/>
              <a:buChar char="•"/>
            </a:pPr>
            <a:r>
              <a:rPr lang="it-IT" sz="2000" b="1" dirty="0">
                <a:solidFill>
                  <a:srgbClr val="000000"/>
                </a:solidFill>
                <a:latin typeface="Calibri" pitchFamily="34" charset="0"/>
                <a:ea typeface="ＭＳ Ｐゴシック" pitchFamily="34" charset="-128"/>
                <a:cs typeface="Times New Roman" pitchFamily="18" charset="0"/>
              </a:rPr>
              <a:t>ADEGUAMENTO SU BASE VOLONTARIA POSSIBILE (+ LIVELLI)</a:t>
            </a:r>
          </a:p>
          <a:p>
            <a:pPr marL="342900" lvl="0" indent="-342900" fontAlgn="base">
              <a:spcBef>
                <a:spcPct val="0"/>
              </a:spcBef>
              <a:spcAft>
                <a:spcPct val="0"/>
              </a:spcAft>
              <a:buFont typeface="Arial"/>
              <a:buChar char="•"/>
            </a:pPr>
            <a:r>
              <a:rPr lang="it-IT" sz="2000" b="1" dirty="0">
                <a:solidFill>
                  <a:srgbClr val="000000"/>
                </a:solidFill>
                <a:latin typeface="Calibri" pitchFamily="34" charset="0"/>
                <a:ea typeface="ＭＳ Ｐゴシック" pitchFamily="34" charset="-128"/>
                <a:cs typeface="Times New Roman" pitchFamily="18" charset="0"/>
              </a:rPr>
              <a:t>SUDDIVISIONE DEI CONTRIBUENTI IN </a:t>
            </a:r>
            <a:r>
              <a:rPr lang="it-IT" sz="2000" b="1" i="1" dirty="0">
                <a:solidFill>
                  <a:srgbClr val="000000"/>
                </a:solidFill>
                <a:latin typeface="Calibri" pitchFamily="34" charset="0"/>
                <a:ea typeface="ＭＳ Ｐゴシック" pitchFamily="34" charset="-128"/>
                <a:cs typeface="Times New Roman" pitchFamily="18" charset="0"/>
              </a:rPr>
              <a:t>CLUSTER</a:t>
            </a:r>
            <a:r>
              <a:rPr lang="it-IT" sz="2000" b="1" dirty="0">
                <a:solidFill>
                  <a:srgbClr val="000000"/>
                </a:solidFill>
                <a:latin typeface="Calibri" pitchFamily="34" charset="0"/>
                <a:ea typeface="ＭＳ Ｐゴシック" pitchFamily="34" charset="-128"/>
                <a:cs typeface="Times New Roman" pitchFamily="18" charset="0"/>
              </a:rPr>
              <a:t>/MOB</a:t>
            </a:r>
            <a:r>
              <a:rPr lang="it-IT" sz="2000" b="1" i="1" dirty="0">
                <a:solidFill>
                  <a:srgbClr val="000000"/>
                </a:solidFill>
                <a:latin typeface="Calibri" pitchFamily="34" charset="0"/>
                <a:ea typeface="ＭＳ Ｐゴシック" pitchFamily="34" charset="-128"/>
                <a:cs typeface="Times New Roman" pitchFamily="18" charset="0"/>
              </a:rPr>
              <a:t> </a:t>
            </a:r>
          </a:p>
          <a:p>
            <a:pPr marL="342900" lvl="0" indent="-342900" fontAlgn="base">
              <a:spcBef>
                <a:spcPct val="0"/>
              </a:spcBef>
              <a:spcAft>
                <a:spcPct val="0"/>
              </a:spcAft>
              <a:buFont typeface="Arial"/>
              <a:buChar char="•"/>
            </a:pPr>
            <a:r>
              <a:rPr lang="it-IT" sz="2000" b="1" dirty="0">
                <a:solidFill>
                  <a:srgbClr val="000000"/>
                </a:solidFill>
                <a:latin typeface="Calibri" pitchFamily="34" charset="0"/>
                <a:ea typeface="ＭＳ Ｐゴシック" pitchFamily="34" charset="-128"/>
                <a:cs typeface="Times New Roman" pitchFamily="18" charset="0"/>
              </a:rPr>
              <a:t>REGIME SANZIONATORIO OMESSA/INESATTA/INCOMPLETA COMUNICAZIONE</a:t>
            </a:r>
          </a:p>
        </p:txBody>
      </p:sp>
      <p:sp>
        <p:nvSpPr>
          <p:cNvPr id="25" name="Freccia in giù 15"/>
          <p:cNvSpPr/>
          <p:nvPr/>
        </p:nvSpPr>
        <p:spPr>
          <a:xfrm>
            <a:off x="2282344" y="3554246"/>
            <a:ext cx="719660" cy="360590"/>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sp>
        <p:nvSpPr>
          <p:cNvPr id="26" name="Freccia in giù 15"/>
          <p:cNvSpPr/>
          <p:nvPr/>
        </p:nvSpPr>
        <p:spPr>
          <a:xfrm>
            <a:off x="6233367" y="3554246"/>
            <a:ext cx="719660" cy="360590"/>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sp>
        <p:nvSpPr>
          <p:cNvPr id="11" name="Titolo 1"/>
          <p:cNvSpPr txBox="1">
            <a:spLocks/>
          </p:cNvSpPr>
          <p:nvPr/>
        </p:nvSpPr>
        <p:spPr bwMode="auto">
          <a:xfrm>
            <a:off x="0" y="1227138"/>
            <a:ext cx="9144000" cy="54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a:latin typeface="Calibri" panose="020F0502020204030204" pitchFamily="34" charset="0"/>
              </a:rPr>
              <a:t>STUDI DI SETTORE E ISA A CONFRONTO</a:t>
            </a:r>
          </a:p>
        </p:txBody>
      </p:sp>
      <p:sp>
        <p:nvSpPr>
          <p:cNvPr id="12" name="Rettangolo 11"/>
          <p:cNvSpPr/>
          <p:nvPr/>
        </p:nvSpPr>
        <p:spPr>
          <a:xfrm>
            <a:off x="686374" y="2839019"/>
            <a:ext cx="3911601" cy="635106"/>
          </a:xfrm>
          <a:prstGeom prst="rect">
            <a:avLst/>
          </a:prstGeom>
          <a:solidFill>
            <a:schemeClr val="bg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fontAlgn="base">
              <a:spcBef>
                <a:spcPct val="0"/>
              </a:spcBef>
              <a:spcAft>
                <a:spcPct val="0"/>
              </a:spcAft>
            </a:pPr>
            <a:r>
              <a:rPr lang="it-IT" sz="2400" b="1" dirty="0">
                <a:solidFill>
                  <a:schemeClr val="tx1"/>
                </a:solidFill>
                <a:latin typeface="Calibri" pitchFamily="34" charset="0"/>
                <a:ea typeface="ＭＳ Ｐゴシック" pitchFamily="34" charset="-128"/>
                <a:cs typeface="Times New Roman" pitchFamily="18" charset="0"/>
              </a:rPr>
              <a:t>STUDI DI SETTORE</a:t>
            </a:r>
          </a:p>
        </p:txBody>
      </p:sp>
      <p:sp>
        <p:nvSpPr>
          <p:cNvPr id="14" name="Rettangolo 13"/>
          <p:cNvSpPr/>
          <p:nvPr/>
        </p:nvSpPr>
        <p:spPr>
          <a:xfrm>
            <a:off x="4637397" y="2839019"/>
            <a:ext cx="3911601" cy="635107"/>
          </a:xfrm>
          <a:prstGeom prst="rect">
            <a:avLst/>
          </a:prstGeom>
          <a:solidFill>
            <a:schemeClr val="bg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fontAlgn="base">
              <a:spcBef>
                <a:spcPct val="0"/>
              </a:spcBef>
              <a:spcAft>
                <a:spcPct val="0"/>
              </a:spcAft>
            </a:pPr>
            <a:r>
              <a:rPr lang="it-IT" sz="2400" b="1" dirty="0">
                <a:solidFill>
                  <a:schemeClr val="tx1"/>
                </a:solidFill>
                <a:latin typeface="Calibri" pitchFamily="34" charset="0"/>
                <a:ea typeface="ＭＳ Ｐゴシック" pitchFamily="34" charset="-128"/>
                <a:cs typeface="Times New Roman" pitchFamily="18" charset="0"/>
              </a:rPr>
              <a:t>ISA</a:t>
            </a:r>
          </a:p>
        </p:txBody>
      </p:sp>
    </p:spTree>
    <p:extLst>
      <p:ext uri="{BB962C8B-B14F-4D97-AF65-F5344CB8AC3E}">
        <p14:creationId xmlns:p14="http://schemas.microsoft.com/office/powerpoint/2010/main" val="421915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5" grpId="0" animBg="1"/>
      <p:bldP spid="26" grpId="0" animBg="1"/>
      <p:bldP spid="12" grpId="0" animBg="1"/>
      <p:bldP spid="14"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728132" y="2663044"/>
            <a:ext cx="3911601" cy="635106"/>
          </a:xfrm>
          <a:prstGeom prst="rect">
            <a:avLst/>
          </a:prstGeom>
          <a:solidFill>
            <a:schemeClr val="bg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fontAlgn="base">
              <a:spcBef>
                <a:spcPct val="0"/>
              </a:spcBef>
              <a:spcAft>
                <a:spcPct val="0"/>
              </a:spcAft>
            </a:pPr>
            <a:r>
              <a:rPr lang="it-IT" sz="2400" b="1" dirty="0">
                <a:solidFill>
                  <a:schemeClr val="tx1"/>
                </a:solidFill>
                <a:latin typeface="Calibri" pitchFamily="34" charset="0"/>
                <a:ea typeface="ＭＳ Ｐゴシック" pitchFamily="34" charset="-128"/>
                <a:cs typeface="Times New Roman" pitchFamily="18" charset="0"/>
              </a:rPr>
              <a:t>STUDI DI SETTORE</a:t>
            </a:r>
          </a:p>
        </p:txBody>
      </p:sp>
      <p:sp>
        <p:nvSpPr>
          <p:cNvPr id="16" name="Rettangolo 15"/>
          <p:cNvSpPr/>
          <p:nvPr/>
        </p:nvSpPr>
        <p:spPr>
          <a:xfrm>
            <a:off x="728132" y="1970943"/>
            <a:ext cx="7924801" cy="560485"/>
          </a:xfrm>
          <a:prstGeom prst="rect">
            <a:avLst/>
          </a:prstGeom>
          <a:solidFill>
            <a:srgbClr val="009EDC"/>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800" b="1" dirty="0">
                <a:solidFill>
                  <a:srgbClr val="FFFFFF"/>
                </a:solidFill>
                <a:latin typeface="Calibri" panose="020F0502020204030204" pitchFamily="34" charset="0"/>
              </a:rPr>
              <a:t>DIFFERENZE</a:t>
            </a:r>
            <a:endParaRPr lang="it-IT" sz="2800" b="1" i="1" dirty="0">
              <a:solidFill>
                <a:srgbClr val="FFFFFF"/>
              </a:solidFill>
              <a:latin typeface="Calibri" panose="020F0502020204030204" pitchFamily="34" charset="0"/>
            </a:endParaRPr>
          </a:p>
        </p:txBody>
      </p:sp>
      <p:sp>
        <p:nvSpPr>
          <p:cNvPr id="24" name="Rettangolo 23"/>
          <p:cNvSpPr/>
          <p:nvPr/>
        </p:nvSpPr>
        <p:spPr>
          <a:xfrm>
            <a:off x="4741333" y="3859886"/>
            <a:ext cx="3911600" cy="918250"/>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spcBef>
                <a:spcPct val="0"/>
              </a:spcBef>
              <a:buFont typeface="Arial" panose="020B0604020202020204" pitchFamily="34" charset="0"/>
              <a:buChar char="•"/>
            </a:pPr>
            <a:r>
              <a:rPr lang="it-IT" sz="2000" b="1" dirty="0">
                <a:solidFill>
                  <a:srgbClr val="000000"/>
                </a:solidFill>
                <a:latin typeface="Calibri" panose="020F0502020204030204" pitchFamily="34" charset="0"/>
              </a:rPr>
              <a:t>STIMA  SU DATI 8 ANNI </a:t>
            </a:r>
          </a:p>
          <a:p>
            <a:pPr marL="342900" indent="-342900">
              <a:spcBef>
                <a:spcPct val="0"/>
              </a:spcBef>
              <a:buFont typeface="Arial" panose="020B0604020202020204" pitchFamily="34" charset="0"/>
              <a:buChar char="•"/>
            </a:pPr>
            <a:r>
              <a:rPr lang="it-IT" sz="2000" b="1" dirty="0">
                <a:solidFill>
                  <a:srgbClr val="000000"/>
                </a:solidFill>
                <a:latin typeface="Calibri" panose="020F0502020204030204" pitchFamily="34" charset="0"/>
              </a:rPr>
              <a:t>STIMA SU PIÙ BASI IMPONIBILI</a:t>
            </a:r>
          </a:p>
        </p:txBody>
      </p:sp>
      <p:sp>
        <p:nvSpPr>
          <p:cNvPr id="17" name="Rettangolo 16"/>
          <p:cNvSpPr/>
          <p:nvPr/>
        </p:nvSpPr>
        <p:spPr>
          <a:xfrm>
            <a:off x="4741333" y="5307739"/>
            <a:ext cx="3911600" cy="647317"/>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fontAlgn="base">
              <a:spcBef>
                <a:spcPct val="0"/>
              </a:spcBef>
              <a:spcAft>
                <a:spcPct val="0"/>
              </a:spcAft>
            </a:pPr>
            <a:r>
              <a:rPr lang="it-IT" sz="2000" b="1" dirty="0">
                <a:solidFill>
                  <a:srgbClr val="000000"/>
                </a:solidFill>
                <a:latin typeface="Calibri" pitchFamily="34" charset="0"/>
                <a:ea typeface="ＭＳ Ｐゴシック" pitchFamily="34" charset="-128"/>
                <a:cs typeface="Times New Roman" pitchFamily="18" charset="0"/>
              </a:rPr>
              <a:t>DATI CONTRIBUENTE </a:t>
            </a:r>
          </a:p>
          <a:p>
            <a:pPr lvl="0" fontAlgn="base">
              <a:spcBef>
                <a:spcPct val="0"/>
              </a:spcBef>
              <a:spcAft>
                <a:spcPct val="0"/>
              </a:spcAft>
            </a:pPr>
            <a:r>
              <a:rPr lang="it-IT" sz="2000" b="1" dirty="0">
                <a:solidFill>
                  <a:srgbClr val="000000"/>
                </a:solidFill>
                <a:latin typeface="Calibri" pitchFamily="34" charset="0"/>
                <a:ea typeface="ＭＳ Ｐゴシック" pitchFamily="34" charset="-128"/>
                <a:cs typeface="Times New Roman" pitchFamily="18" charset="0"/>
              </a:rPr>
              <a:t>+ DATI PRECALCOLATI</a:t>
            </a:r>
          </a:p>
        </p:txBody>
      </p:sp>
      <p:sp>
        <p:nvSpPr>
          <p:cNvPr id="25" name="Freccia in giù 15"/>
          <p:cNvSpPr/>
          <p:nvPr/>
        </p:nvSpPr>
        <p:spPr>
          <a:xfrm>
            <a:off x="2324102" y="3370638"/>
            <a:ext cx="719660" cy="360590"/>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sp>
        <p:nvSpPr>
          <p:cNvPr id="26" name="Freccia in giù 15"/>
          <p:cNvSpPr/>
          <p:nvPr/>
        </p:nvSpPr>
        <p:spPr>
          <a:xfrm>
            <a:off x="6337302" y="3370638"/>
            <a:ext cx="719660" cy="360590"/>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sp>
        <p:nvSpPr>
          <p:cNvPr id="11" name="Titolo 1"/>
          <p:cNvSpPr txBox="1">
            <a:spLocks/>
          </p:cNvSpPr>
          <p:nvPr/>
        </p:nvSpPr>
        <p:spPr bwMode="auto">
          <a:xfrm>
            <a:off x="0" y="1227138"/>
            <a:ext cx="9144000" cy="54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a:latin typeface="Calibri" panose="020F0502020204030204" pitchFamily="34" charset="0"/>
              </a:rPr>
              <a:t>STUDI DI SETTORE E ISA A CONFRONTO</a:t>
            </a:r>
          </a:p>
        </p:txBody>
      </p:sp>
      <p:sp>
        <p:nvSpPr>
          <p:cNvPr id="12" name="Rettangolo 11"/>
          <p:cNvSpPr/>
          <p:nvPr/>
        </p:nvSpPr>
        <p:spPr>
          <a:xfrm>
            <a:off x="4741332" y="2660086"/>
            <a:ext cx="3911601" cy="635107"/>
          </a:xfrm>
          <a:prstGeom prst="rect">
            <a:avLst/>
          </a:prstGeom>
          <a:solidFill>
            <a:schemeClr val="bg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fontAlgn="base">
              <a:spcBef>
                <a:spcPct val="0"/>
              </a:spcBef>
              <a:spcAft>
                <a:spcPct val="0"/>
              </a:spcAft>
            </a:pPr>
            <a:r>
              <a:rPr lang="it-IT" sz="2400" b="1" dirty="0">
                <a:solidFill>
                  <a:schemeClr val="tx1"/>
                </a:solidFill>
                <a:latin typeface="Calibri" pitchFamily="34" charset="0"/>
                <a:ea typeface="ＭＳ Ｐゴシック" pitchFamily="34" charset="-128"/>
                <a:cs typeface="Times New Roman" pitchFamily="18" charset="0"/>
              </a:rPr>
              <a:t>ISA</a:t>
            </a:r>
          </a:p>
        </p:txBody>
      </p:sp>
      <p:sp>
        <p:nvSpPr>
          <p:cNvPr id="14" name="Rettangolo 13"/>
          <p:cNvSpPr/>
          <p:nvPr/>
        </p:nvSpPr>
        <p:spPr>
          <a:xfrm>
            <a:off x="728133" y="3860402"/>
            <a:ext cx="3911600" cy="917734"/>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spcBef>
                <a:spcPct val="0"/>
              </a:spcBef>
              <a:buFont typeface="Arial" panose="020B0604020202020204" pitchFamily="34" charset="0"/>
              <a:buChar char="•"/>
            </a:pPr>
            <a:r>
              <a:rPr lang="it-IT" sz="2000" b="1" dirty="0">
                <a:solidFill>
                  <a:srgbClr val="000000"/>
                </a:solidFill>
                <a:latin typeface="Calibri" panose="020F0502020204030204" pitchFamily="34" charset="0"/>
              </a:rPr>
              <a:t>CALCOLO SU DATI </a:t>
            </a:r>
            <a:r>
              <a:rPr lang="it-IT" sz="2000" b="1" dirty="0">
                <a:solidFill>
                  <a:schemeClr val="tx1"/>
                </a:solidFill>
                <a:latin typeface="Calibri" panose="020F0502020204030204" pitchFamily="34" charset="0"/>
              </a:rPr>
              <a:t>DELL’ANNO</a:t>
            </a:r>
          </a:p>
          <a:p>
            <a:pPr marL="342900" indent="-342900">
              <a:spcBef>
                <a:spcPct val="0"/>
              </a:spcBef>
              <a:buFont typeface="Arial" panose="020B0604020202020204" pitchFamily="34" charset="0"/>
              <a:buChar char="•"/>
            </a:pPr>
            <a:r>
              <a:rPr lang="it-IT" sz="2000" b="1" dirty="0">
                <a:solidFill>
                  <a:srgbClr val="000000"/>
                </a:solidFill>
                <a:latin typeface="Calibri" panose="020F0502020204030204" pitchFamily="34" charset="0"/>
              </a:rPr>
              <a:t>STIMA SU RICAVI/COMPENSI</a:t>
            </a:r>
          </a:p>
        </p:txBody>
      </p:sp>
      <p:sp>
        <p:nvSpPr>
          <p:cNvPr id="15" name="Rettangolo 14"/>
          <p:cNvSpPr/>
          <p:nvPr/>
        </p:nvSpPr>
        <p:spPr>
          <a:xfrm>
            <a:off x="728132" y="5307739"/>
            <a:ext cx="3911600" cy="647317"/>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fontAlgn="base">
              <a:spcBef>
                <a:spcPct val="0"/>
              </a:spcBef>
              <a:spcAft>
                <a:spcPct val="0"/>
              </a:spcAft>
            </a:pPr>
            <a:r>
              <a:rPr lang="it-IT" sz="2000" b="1" dirty="0">
                <a:solidFill>
                  <a:srgbClr val="000000"/>
                </a:solidFill>
                <a:latin typeface="Calibri" pitchFamily="34" charset="0"/>
                <a:ea typeface="ＭＳ Ｐゴシック" pitchFamily="34" charset="-128"/>
                <a:cs typeface="Times New Roman" pitchFamily="18" charset="0"/>
              </a:rPr>
              <a:t>DATI INDICATI DAI CONTRIBUENTI</a:t>
            </a:r>
          </a:p>
        </p:txBody>
      </p:sp>
      <p:sp>
        <p:nvSpPr>
          <p:cNvPr id="18" name="Rettangolo 17"/>
          <p:cNvSpPr/>
          <p:nvPr/>
        </p:nvSpPr>
        <p:spPr>
          <a:xfrm>
            <a:off x="728133" y="4830702"/>
            <a:ext cx="3911600" cy="424471"/>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pPr>
            <a:r>
              <a:rPr lang="it-IT" sz="2000" b="1" dirty="0">
                <a:solidFill>
                  <a:srgbClr val="000000"/>
                </a:solidFill>
                <a:latin typeface="Calibri" panose="020F0502020204030204" pitchFamily="34" charset="0"/>
              </a:rPr>
              <a:t>CORRETTIVI ANTI-CRISI</a:t>
            </a:r>
          </a:p>
        </p:txBody>
      </p:sp>
      <p:sp>
        <p:nvSpPr>
          <p:cNvPr id="19" name="Rettangolo 18"/>
          <p:cNvSpPr/>
          <p:nvPr/>
        </p:nvSpPr>
        <p:spPr>
          <a:xfrm>
            <a:off x="4741333" y="4830703"/>
            <a:ext cx="3911600" cy="424470"/>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pPr>
            <a:r>
              <a:rPr lang="it-IT" sz="2000" b="1" dirty="0">
                <a:solidFill>
                  <a:srgbClr val="000000"/>
                </a:solidFill>
                <a:latin typeface="Calibri" panose="020F0502020204030204" pitchFamily="34" charset="0"/>
              </a:rPr>
              <a:t>ASSENZA DI CORRETTIVI</a:t>
            </a:r>
          </a:p>
        </p:txBody>
      </p:sp>
    </p:spTree>
    <p:extLst>
      <p:ext uri="{BB962C8B-B14F-4D97-AF65-F5344CB8AC3E}">
        <p14:creationId xmlns:p14="http://schemas.microsoft.com/office/powerpoint/2010/main" val="62889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24" grpId="0" animBg="1"/>
      <p:bldP spid="17" grpId="0" animBg="1"/>
      <p:bldP spid="25" grpId="0" animBg="1"/>
      <p:bldP spid="26" grpId="0" animBg="1"/>
      <p:bldP spid="12" grpId="0" animBg="1"/>
      <p:bldP spid="14" grpId="0" animBg="1"/>
      <p:bldP spid="15" grpId="0" animBg="1"/>
      <p:bldP spid="18" grpId="0" animBg="1"/>
      <p:bldP spid="19"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660395" y="2927708"/>
            <a:ext cx="3810001" cy="668787"/>
          </a:xfrm>
          <a:prstGeom prst="rect">
            <a:avLst/>
          </a:prstGeom>
          <a:solidFill>
            <a:schemeClr val="bg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fontAlgn="base">
              <a:spcBef>
                <a:spcPct val="0"/>
              </a:spcBef>
              <a:spcAft>
                <a:spcPct val="0"/>
              </a:spcAft>
            </a:pPr>
            <a:r>
              <a:rPr lang="it-IT" sz="2200" b="1" dirty="0">
                <a:solidFill>
                  <a:schemeClr val="tx1"/>
                </a:solidFill>
                <a:latin typeface="Calibri" pitchFamily="34" charset="0"/>
                <a:ea typeface="ＭＳ Ｐゴシック" pitchFamily="34" charset="-128"/>
                <a:cs typeface="Times New Roman" pitchFamily="18" charset="0"/>
              </a:rPr>
              <a:t>INDICATORI ELEMENTARI DI AFFIDABILITÀ</a:t>
            </a:r>
          </a:p>
        </p:txBody>
      </p:sp>
      <p:sp>
        <p:nvSpPr>
          <p:cNvPr id="16" name="Rettangolo 15"/>
          <p:cNvSpPr/>
          <p:nvPr/>
        </p:nvSpPr>
        <p:spPr>
          <a:xfrm>
            <a:off x="660397" y="1992208"/>
            <a:ext cx="7738537" cy="814299"/>
          </a:xfrm>
          <a:prstGeom prst="rect">
            <a:avLst/>
          </a:prstGeom>
          <a:solidFill>
            <a:srgbClr val="009EDC"/>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400" b="1" dirty="0">
                <a:solidFill>
                  <a:srgbClr val="FFFFFF"/>
                </a:solidFill>
                <a:latin typeface="Calibri" panose="020F0502020204030204" pitchFamily="34" charset="0"/>
              </a:rPr>
              <a:t>INDICE SINTETICO DI AFFIDABILITÀ</a:t>
            </a:r>
          </a:p>
          <a:p>
            <a:pPr algn="ctr" fontAlgn="base">
              <a:spcBef>
                <a:spcPct val="0"/>
              </a:spcBef>
              <a:spcAft>
                <a:spcPct val="0"/>
              </a:spcAft>
              <a:defRPr/>
            </a:pPr>
            <a:r>
              <a:rPr lang="it-IT" sz="2400" b="1" dirty="0">
                <a:solidFill>
                  <a:srgbClr val="FFFFFF"/>
                </a:solidFill>
                <a:latin typeface="Calibri" panose="020F0502020204030204" pitchFamily="34" charset="0"/>
              </a:rPr>
              <a:t> = MEDIA INDICATORI ELEMENTARI</a:t>
            </a:r>
            <a:endParaRPr lang="it-IT" sz="2400" b="1" i="1" dirty="0">
              <a:solidFill>
                <a:srgbClr val="FFFFFF"/>
              </a:solidFill>
              <a:latin typeface="Calibri" panose="020F0502020204030204" pitchFamily="34" charset="0"/>
            </a:endParaRPr>
          </a:p>
        </p:txBody>
      </p:sp>
      <p:sp>
        <p:nvSpPr>
          <p:cNvPr id="25" name="Freccia in giù 15"/>
          <p:cNvSpPr/>
          <p:nvPr/>
        </p:nvSpPr>
        <p:spPr>
          <a:xfrm>
            <a:off x="2205565" y="3659010"/>
            <a:ext cx="719660" cy="360590"/>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sp>
        <p:nvSpPr>
          <p:cNvPr id="11" name="Titolo 1"/>
          <p:cNvSpPr txBox="1">
            <a:spLocks/>
          </p:cNvSpPr>
          <p:nvPr/>
        </p:nvSpPr>
        <p:spPr bwMode="auto">
          <a:xfrm>
            <a:off x="0" y="1227138"/>
            <a:ext cx="9144000" cy="54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a:latin typeface="Calibri" panose="020F0502020204030204" pitchFamily="34" charset="0"/>
              </a:rPr>
              <a:t>COSTRUZIONE DEGLI ISA</a:t>
            </a:r>
          </a:p>
        </p:txBody>
      </p:sp>
      <p:sp>
        <p:nvSpPr>
          <p:cNvPr id="15" name="Rettangolo 14"/>
          <p:cNvSpPr/>
          <p:nvPr/>
        </p:nvSpPr>
        <p:spPr>
          <a:xfrm>
            <a:off x="660394" y="4075265"/>
            <a:ext cx="3810001" cy="1070216"/>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r>
              <a:rPr lang="it-IT" b="1" dirty="0">
                <a:solidFill>
                  <a:schemeClr val="tx1"/>
                </a:solidFill>
                <a:latin typeface="Calibri" pitchFamily="34" charset="0"/>
                <a:ea typeface="ＭＳ Ｐゴシック" pitchFamily="34" charset="-128"/>
                <a:cs typeface="Times New Roman" pitchFamily="18" charset="0"/>
              </a:rPr>
              <a:t>GRANDEZZE CONTABILI E STRUTTURALI TIPICHE DEL SETTORE E DEL MODELLO ORGANIZZATIVO</a:t>
            </a:r>
          </a:p>
        </p:txBody>
      </p:sp>
      <p:sp>
        <p:nvSpPr>
          <p:cNvPr id="20" name="Rettangolo 19"/>
          <p:cNvSpPr/>
          <p:nvPr/>
        </p:nvSpPr>
        <p:spPr>
          <a:xfrm>
            <a:off x="4572000" y="2927708"/>
            <a:ext cx="3826934" cy="668787"/>
          </a:xfrm>
          <a:prstGeom prst="rect">
            <a:avLst/>
          </a:prstGeom>
          <a:solidFill>
            <a:schemeClr val="bg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fontAlgn="base">
              <a:spcBef>
                <a:spcPct val="0"/>
              </a:spcBef>
              <a:spcAft>
                <a:spcPct val="0"/>
              </a:spcAft>
            </a:pPr>
            <a:r>
              <a:rPr lang="it-IT" sz="2200" b="1" dirty="0">
                <a:solidFill>
                  <a:schemeClr val="tx1"/>
                </a:solidFill>
                <a:latin typeface="Calibri" pitchFamily="34" charset="0"/>
                <a:ea typeface="ＭＳ Ｐゴシック" pitchFamily="34" charset="-128"/>
                <a:cs typeface="Times New Roman" pitchFamily="18" charset="0"/>
              </a:rPr>
              <a:t>INDICATORI ELEMENTARI DI ANOMALIA</a:t>
            </a:r>
          </a:p>
        </p:txBody>
      </p:sp>
      <p:sp>
        <p:nvSpPr>
          <p:cNvPr id="21" name="Freccia in giù 15"/>
          <p:cNvSpPr/>
          <p:nvPr/>
        </p:nvSpPr>
        <p:spPr>
          <a:xfrm>
            <a:off x="6125637" y="3655158"/>
            <a:ext cx="719660" cy="360590"/>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sp>
        <p:nvSpPr>
          <p:cNvPr id="22" name="Rettangolo 21"/>
          <p:cNvSpPr/>
          <p:nvPr/>
        </p:nvSpPr>
        <p:spPr>
          <a:xfrm>
            <a:off x="4572000" y="4082116"/>
            <a:ext cx="3826934" cy="1064043"/>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it-IT" b="1" dirty="0">
                <a:solidFill>
                  <a:schemeClr val="tx1"/>
                </a:solidFill>
                <a:latin typeface="Calibri" pitchFamily="34" charset="0"/>
                <a:ea typeface="ＭＳ Ｐゴシック" pitchFamily="34" charset="-128"/>
                <a:cs typeface="Times New Roman" pitchFamily="18" charset="0"/>
              </a:rPr>
              <a:t>INCOGRUENZA RISPETTO AL SETTORE E AL MODELLO ORGANIZZATIVO, DISALLINEAMENTI INGIUSTIFICATI</a:t>
            </a:r>
          </a:p>
        </p:txBody>
      </p:sp>
      <p:sp>
        <p:nvSpPr>
          <p:cNvPr id="10" name="Rettangolo 9"/>
          <p:cNvSpPr/>
          <p:nvPr/>
        </p:nvSpPr>
        <p:spPr>
          <a:xfrm>
            <a:off x="660393" y="5244320"/>
            <a:ext cx="3810001" cy="282079"/>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r>
              <a:rPr lang="it-IT" b="1" dirty="0">
                <a:solidFill>
                  <a:schemeClr val="tx1"/>
                </a:solidFill>
                <a:latin typeface="Calibri" pitchFamily="34" charset="0"/>
                <a:ea typeface="ＭＳ Ｐゴシック" pitchFamily="34" charset="-128"/>
                <a:cs typeface="Times New Roman" pitchFamily="18" charset="0"/>
              </a:rPr>
              <a:t>DA 1 A 10</a:t>
            </a:r>
          </a:p>
        </p:txBody>
      </p:sp>
      <p:sp>
        <p:nvSpPr>
          <p:cNvPr id="12" name="Rettangolo 11"/>
          <p:cNvSpPr/>
          <p:nvPr/>
        </p:nvSpPr>
        <p:spPr>
          <a:xfrm>
            <a:off x="660395" y="5624744"/>
            <a:ext cx="3810001" cy="282079"/>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r>
              <a:rPr lang="it-IT" b="1" dirty="0">
                <a:solidFill>
                  <a:schemeClr val="tx1"/>
                </a:solidFill>
                <a:latin typeface="Calibri" pitchFamily="34" charset="0"/>
                <a:ea typeface="ＭＳ Ｐゴシック" pitchFamily="34" charset="-128"/>
                <a:cs typeface="Times New Roman" pitchFamily="18" charset="0"/>
              </a:rPr>
              <a:t>SEMPRE RILEVANTI</a:t>
            </a:r>
          </a:p>
        </p:txBody>
      </p:sp>
      <p:sp>
        <p:nvSpPr>
          <p:cNvPr id="13" name="Rettangolo 12"/>
          <p:cNvSpPr/>
          <p:nvPr/>
        </p:nvSpPr>
        <p:spPr>
          <a:xfrm>
            <a:off x="4571998" y="5244320"/>
            <a:ext cx="3810001" cy="282079"/>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r>
              <a:rPr lang="it-IT" b="1" dirty="0">
                <a:solidFill>
                  <a:schemeClr val="tx1"/>
                </a:solidFill>
                <a:latin typeface="Calibri" pitchFamily="34" charset="0"/>
                <a:ea typeface="ＭＳ Ｐゴシック" pitchFamily="34" charset="-128"/>
                <a:cs typeface="Times New Roman" pitchFamily="18" charset="0"/>
              </a:rPr>
              <a:t>DA 1 A 5</a:t>
            </a:r>
          </a:p>
        </p:txBody>
      </p:sp>
      <p:sp>
        <p:nvSpPr>
          <p:cNvPr id="14" name="Rettangolo 13"/>
          <p:cNvSpPr/>
          <p:nvPr/>
        </p:nvSpPr>
        <p:spPr>
          <a:xfrm>
            <a:off x="4571999" y="5623892"/>
            <a:ext cx="3810001" cy="282079"/>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r>
              <a:rPr lang="it-IT" b="1" dirty="0">
                <a:solidFill>
                  <a:schemeClr val="tx1"/>
                </a:solidFill>
                <a:latin typeface="Calibri" pitchFamily="34" charset="0"/>
                <a:ea typeface="ＭＳ Ｐゴシック" pitchFamily="34" charset="-128"/>
                <a:cs typeface="Times New Roman" pitchFamily="18" charset="0"/>
              </a:rPr>
              <a:t>RILEVANO SE PRESENTI ANOMALIE</a:t>
            </a:r>
          </a:p>
        </p:txBody>
      </p:sp>
    </p:spTree>
    <p:extLst>
      <p:ext uri="{BB962C8B-B14F-4D97-AF65-F5344CB8AC3E}">
        <p14:creationId xmlns:p14="http://schemas.microsoft.com/office/powerpoint/2010/main" val="276022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25" grpId="0" animBg="1"/>
      <p:bldP spid="15" grpId="0" animBg="1"/>
      <p:bldP spid="20" grpId="0" animBg="1"/>
      <p:bldP spid="21" grpId="0" animBg="1"/>
      <p:bldP spid="22" grpId="0" animBg="1"/>
      <p:bldP spid="10"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olo 1"/>
          <p:cNvSpPr>
            <a:spLocks noGrp="1"/>
          </p:cNvSpPr>
          <p:nvPr>
            <p:ph type="title" idx="4294967295"/>
          </p:nvPr>
        </p:nvSpPr>
        <p:spPr>
          <a:xfrm>
            <a:off x="-1" y="1217519"/>
            <a:ext cx="8211845" cy="409575"/>
          </a:xfrm>
          <a:prstGeom prst="rect">
            <a:avLst/>
          </a:prstGeom>
        </p:spPr>
        <p:txBody>
          <a:bodyPr>
            <a:normAutofit fontScale="90000"/>
          </a:bodyPr>
          <a:lstStyle/>
          <a:p>
            <a:r>
              <a:rPr lang="it-IT" altLang="it-IT" sz="2400" b="1" dirty="0">
                <a:latin typeface="Calibri" panose="020F0502020204030204" pitchFamily="34" charset="0"/>
              </a:rPr>
              <a:t>LA DIFFERENZA DI FONDO TRA DICHIARAZIONE TARDIVA E OMESSA</a:t>
            </a:r>
          </a:p>
        </p:txBody>
      </p:sp>
      <p:sp>
        <p:nvSpPr>
          <p:cNvPr id="4" name="Callout con freccia in giù 3"/>
          <p:cNvSpPr/>
          <p:nvPr/>
        </p:nvSpPr>
        <p:spPr>
          <a:xfrm>
            <a:off x="1709738" y="2407686"/>
            <a:ext cx="5724525" cy="756047"/>
          </a:xfrm>
          <a:prstGeom prst="downArrowCallout">
            <a:avLst/>
          </a:prstGeom>
          <a:solidFill>
            <a:schemeClr val="accent3">
              <a:lumMod val="65000"/>
            </a:schemeClr>
          </a:solidFill>
          <a:ln>
            <a:solidFill>
              <a:schemeClr val="tx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b="1" dirty="0">
                <a:solidFill>
                  <a:srgbClr val="FFFFFF"/>
                </a:solidFill>
                <a:latin typeface="Calibri" panose="020F0502020204030204" pitchFamily="34" charset="0"/>
              </a:rPr>
              <a:t>TERMINE DEI 90 GIORNI SUCCESSIVI ALLA SCADENZA</a:t>
            </a:r>
          </a:p>
        </p:txBody>
      </p:sp>
      <p:sp>
        <p:nvSpPr>
          <p:cNvPr id="5" name="Rettangolo 4"/>
          <p:cNvSpPr/>
          <p:nvPr/>
        </p:nvSpPr>
        <p:spPr>
          <a:xfrm>
            <a:off x="1706955" y="3433247"/>
            <a:ext cx="1614230" cy="993176"/>
          </a:xfrm>
          <a:prstGeom prst="rect">
            <a:avLst/>
          </a:prstGeom>
          <a:solidFill>
            <a:schemeClr val="bg2">
              <a:lumMod val="40000"/>
              <a:lumOff val="60000"/>
            </a:schemeClr>
          </a:solidFill>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1500" b="1" dirty="0">
                <a:latin typeface="Calibri" panose="020F0502020204030204" pitchFamily="34" charset="0"/>
              </a:rPr>
              <a:t>DICHIARAZIONE PRESENTATA NEI TERMINI</a:t>
            </a:r>
            <a:endParaRPr lang="it-IT" sz="1500" dirty="0">
              <a:solidFill>
                <a:srgbClr val="000000"/>
              </a:solidFill>
              <a:latin typeface="Calibri" panose="020F0502020204030204" pitchFamily="34" charset="0"/>
            </a:endParaRPr>
          </a:p>
        </p:txBody>
      </p:sp>
      <p:sp>
        <p:nvSpPr>
          <p:cNvPr id="7" name="Rettangolo 6"/>
          <p:cNvSpPr/>
          <p:nvPr/>
        </p:nvSpPr>
        <p:spPr>
          <a:xfrm>
            <a:off x="3804211" y="3433247"/>
            <a:ext cx="1614230" cy="993176"/>
          </a:xfrm>
          <a:prstGeom prst="rect">
            <a:avLst/>
          </a:prstGeom>
          <a:solidFill>
            <a:schemeClr val="bg2">
              <a:lumMod val="40000"/>
              <a:lumOff val="60000"/>
            </a:schemeClr>
          </a:solidFill>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1500" b="1" dirty="0">
                <a:latin typeface="Calibri" panose="020F0502020204030204" pitchFamily="34" charset="0"/>
              </a:rPr>
              <a:t>DICHIARAZIONE NEI 90 GIORNI SUCCESSIVI</a:t>
            </a:r>
            <a:endParaRPr lang="it-IT" sz="1500" dirty="0">
              <a:solidFill>
                <a:srgbClr val="000000"/>
              </a:solidFill>
              <a:latin typeface="Calibri" panose="020F0502020204030204" pitchFamily="34" charset="0"/>
            </a:endParaRPr>
          </a:p>
        </p:txBody>
      </p:sp>
      <p:sp>
        <p:nvSpPr>
          <p:cNvPr id="8" name="Rettangolo 7"/>
          <p:cNvSpPr/>
          <p:nvPr/>
        </p:nvSpPr>
        <p:spPr>
          <a:xfrm>
            <a:off x="5820034" y="3434221"/>
            <a:ext cx="1614230" cy="993176"/>
          </a:xfrm>
          <a:prstGeom prst="rect">
            <a:avLst/>
          </a:prstGeom>
          <a:solidFill>
            <a:schemeClr val="bg2">
              <a:lumMod val="40000"/>
              <a:lumOff val="60000"/>
            </a:schemeClr>
          </a:solidFill>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1500" b="1" dirty="0">
                <a:latin typeface="Calibri" panose="020F0502020204030204" pitchFamily="34" charset="0"/>
              </a:rPr>
              <a:t>DICHIARAZIONE OLTRE I 90 GIORNI SUCCESSIVI</a:t>
            </a:r>
            <a:endParaRPr lang="it-IT" sz="1500" dirty="0">
              <a:solidFill>
                <a:srgbClr val="000000"/>
              </a:solidFill>
              <a:latin typeface="Calibri" panose="020F0502020204030204" pitchFamily="34" charset="0"/>
            </a:endParaRPr>
          </a:p>
        </p:txBody>
      </p:sp>
      <p:sp>
        <p:nvSpPr>
          <p:cNvPr id="13" name="Rettangolo 12"/>
          <p:cNvSpPr/>
          <p:nvPr/>
        </p:nvSpPr>
        <p:spPr>
          <a:xfrm>
            <a:off x="1706955" y="4724916"/>
            <a:ext cx="1614230" cy="410865"/>
          </a:xfrm>
          <a:prstGeom prst="rect">
            <a:avLst/>
          </a:prstGeom>
          <a:solidFill>
            <a:schemeClr val="bg1"/>
          </a:solidFill>
          <a:ln>
            <a:solidFill>
              <a:schemeClr val="accent6"/>
            </a:solidFill>
          </a:ln>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1500" b="1" dirty="0">
                <a:latin typeface="Calibri" panose="020F0502020204030204" pitchFamily="34" charset="0"/>
              </a:rPr>
              <a:t>RAVVEDIBILE</a:t>
            </a:r>
            <a:endParaRPr lang="it-IT" sz="1500" dirty="0">
              <a:solidFill>
                <a:srgbClr val="000000"/>
              </a:solidFill>
              <a:latin typeface="Calibri" panose="020F0502020204030204" pitchFamily="34" charset="0"/>
            </a:endParaRPr>
          </a:p>
        </p:txBody>
      </p:sp>
      <p:sp>
        <p:nvSpPr>
          <p:cNvPr id="15" name="Rettangolo 14"/>
          <p:cNvSpPr/>
          <p:nvPr/>
        </p:nvSpPr>
        <p:spPr>
          <a:xfrm>
            <a:off x="3804211" y="4724916"/>
            <a:ext cx="1614230" cy="410865"/>
          </a:xfrm>
          <a:prstGeom prst="rect">
            <a:avLst/>
          </a:prstGeom>
          <a:solidFill>
            <a:schemeClr val="bg1"/>
          </a:solidFill>
          <a:ln>
            <a:solidFill>
              <a:schemeClr val="accent6"/>
            </a:solidFill>
          </a:ln>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1500" b="1" dirty="0">
                <a:latin typeface="Calibri" panose="020F0502020204030204" pitchFamily="34" charset="0"/>
              </a:rPr>
              <a:t>TARDIVA, VALIDA, RAVVEDIBILE</a:t>
            </a:r>
            <a:endParaRPr lang="it-IT" sz="1500" dirty="0">
              <a:solidFill>
                <a:srgbClr val="000000"/>
              </a:solidFill>
              <a:latin typeface="Calibri" panose="020F0502020204030204" pitchFamily="34" charset="0"/>
            </a:endParaRPr>
          </a:p>
        </p:txBody>
      </p:sp>
      <p:sp>
        <p:nvSpPr>
          <p:cNvPr id="16" name="Rettangolo 15"/>
          <p:cNvSpPr/>
          <p:nvPr/>
        </p:nvSpPr>
        <p:spPr>
          <a:xfrm>
            <a:off x="5841656" y="4724916"/>
            <a:ext cx="1614230" cy="410865"/>
          </a:xfrm>
          <a:prstGeom prst="rect">
            <a:avLst/>
          </a:prstGeom>
          <a:solidFill>
            <a:schemeClr val="bg1"/>
          </a:solidFill>
          <a:ln>
            <a:solidFill>
              <a:schemeClr val="accent6"/>
            </a:solidFill>
          </a:ln>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1500" b="1" dirty="0">
                <a:latin typeface="Calibri" panose="020F0502020204030204" pitchFamily="34" charset="0"/>
              </a:rPr>
              <a:t>OMESSA, NON RAVVEDIBILE</a:t>
            </a:r>
            <a:endParaRPr lang="it-IT" sz="1500" dirty="0">
              <a:solidFill>
                <a:srgbClr val="000000"/>
              </a:solidFill>
              <a:latin typeface="Calibri" panose="020F0502020204030204" pitchFamily="34"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olo 1"/>
          <p:cNvSpPr>
            <a:spLocks noGrp="1"/>
          </p:cNvSpPr>
          <p:nvPr>
            <p:ph type="title"/>
          </p:nvPr>
        </p:nvSpPr>
        <p:spPr>
          <a:xfrm>
            <a:off x="364066" y="1227138"/>
            <a:ext cx="8779933" cy="546100"/>
          </a:xfrm>
        </p:spPr>
        <p:txBody>
          <a:bodyPr/>
          <a:lstStyle/>
          <a:p>
            <a:r>
              <a:rPr lang="it-IT" altLang="it-IT" sz="3200" b="1" dirty="0">
                <a:latin typeface="Calibri" panose="020F0502020204030204" pitchFamily="34" charset="0"/>
              </a:rPr>
              <a:t>CAUSE DI ESCLUSIONE</a:t>
            </a:r>
          </a:p>
        </p:txBody>
      </p:sp>
      <p:sp>
        <p:nvSpPr>
          <p:cNvPr id="7" name="Rettangolo 6"/>
          <p:cNvSpPr/>
          <p:nvPr/>
        </p:nvSpPr>
        <p:spPr>
          <a:xfrm>
            <a:off x="762000" y="3189680"/>
            <a:ext cx="7632700" cy="369633"/>
          </a:xfrm>
          <a:prstGeom prst="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200" b="1" dirty="0">
                <a:solidFill>
                  <a:schemeClr val="tx1"/>
                </a:solidFill>
                <a:latin typeface="Calibri" panose="020F0502020204030204" pitchFamily="34" charset="0"/>
              </a:rPr>
              <a:t>FORFETTARI, MINIMI, ALTRI CRITERI FORFETTARI</a:t>
            </a:r>
          </a:p>
        </p:txBody>
      </p:sp>
      <p:sp>
        <p:nvSpPr>
          <p:cNvPr id="8" name="Rettangolo 7"/>
          <p:cNvSpPr/>
          <p:nvPr/>
        </p:nvSpPr>
        <p:spPr>
          <a:xfrm>
            <a:off x="762000" y="4031122"/>
            <a:ext cx="7632700" cy="369633"/>
          </a:xfrm>
          <a:prstGeom prst="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200" b="1" dirty="0">
                <a:solidFill>
                  <a:schemeClr val="tx1"/>
                </a:solidFill>
                <a:latin typeface="Calibri" panose="020F0502020204030204" pitchFamily="34" charset="0"/>
              </a:rPr>
              <a:t>CATEGORIA REDDITUALE DIVERSA DA QUELLA DELL’ISA</a:t>
            </a:r>
          </a:p>
        </p:txBody>
      </p:sp>
      <p:sp>
        <p:nvSpPr>
          <p:cNvPr id="9" name="Rettangolo 8"/>
          <p:cNvSpPr/>
          <p:nvPr/>
        </p:nvSpPr>
        <p:spPr>
          <a:xfrm>
            <a:off x="762000" y="4451843"/>
            <a:ext cx="7632700" cy="369633"/>
          </a:xfrm>
          <a:prstGeom prst="rect">
            <a:avLst/>
          </a:prstGeom>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it-IT" sz="2200" b="1" dirty="0">
                <a:solidFill>
                  <a:schemeClr val="tx1"/>
                </a:solidFill>
                <a:latin typeface="Calibri" panose="020F0502020204030204" pitchFamily="34" charset="0"/>
              </a:rPr>
              <a:t>ENTI TERZO SETTORE, ODV, APS CON REGIME FORFETTARIO</a:t>
            </a:r>
          </a:p>
        </p:txBody>
      </p:sp>
      <p:sp>
        <p:nvSpPr>
          <p:cNvPr id="10" name="Rettangolo 9"/>
          <p:cNvSpPr/>
          <p:nvPr/>
        </p:nvSpPr>
        <p:spPr>
          <a:xfrm>
            <a:off x="762000" y="4872564"/>
            <a:ext cx="7632700" cy="369633"/>
          </a:xfrm>
          <a:prstGeom prst="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it-IT" sz="2200" b="1" dirty="0">
                <a:solidFill>
                  <a:schemeClr val="tx1"/>
                </a:solidFill>
                <a:latin typeface="Calibri" panose="020F0502020204030204" pitchFamily="34" charset="0"/>
              </a:rPr>
              <a:t>IMPRESE SOCIALI</a:t>
            </a:r>
          </a:p>
        </p:txBody>
      </p:sp>
      <p:sp>
        <p:nvSpPr>
          <p:cNvPr id="11" name="Rettangolo 10"/>
          <p:cNvSpPr/>
          <p:nvPr/>
        </p:nvSpPr>
        <p:spPr>
          <a:xfrm>
            <a:off x="762000" y="3610401"/>
            <a:ext cx="7632700" cy="369633"/>
          </a:xfrm>
          <a:prstGeom prst="rect">
            <a:avLst/>
          </a:prstGeom>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it-IT" sz="2200" b="1" dirty="0">
                <a:solidFill>
                  <a:schemeClr val="tx1"/>
                </a:solidFill>
                <a:latin typeface="Calibri" panose="020F0502020204030204" pitchFamily="34" charset="0"/>
              </a:rPr>
              <a:t>MULTIATTIVITÀ – ATTIVITÀ NON PREVALENTE &gt; 30%</a:t>
            </a:r>
          </a:p>
        </p:txBody>
      </p:sp>
      <p:sp>
        <p:nvSpPr>
          <p:cNvPr id="12" name="Rettangolo 11"/>
          <p:cNvSpPr/>
          <p:nvPr/>
        </p:nvSpPr>
        <p:spPr>
          <a:xfrm>
            <a:off x="762000" y="1927517"/>
            <a:ext cx="7632700" cy="369633"/>
          </a:xfrm>
          <a:prstGeom prst="rect">
            <a:avLst/>
          </a:prstGeom>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200" b="1" dirty="0">
                <a:solidFill>
                  <a:schemeClr val="tx1"/>
                </a:solidFill>
                <a:latin typeface="Calibri" panose="020F0502020204030204" pitchFamily="34" charset="0"/>
              </a:rPr>
              <a:t>INIZIO/CESSAZIONE ATTIVITÀ</a:t>
            </a:r>
          </a:p>
        </p:txBody>
      </p:sp>
      <p:sp>
        <p:nvSpPr>
          <p:cNvPr id="13" name="Rettangolo 12"/>
          <p:cNvSpPr/>
          <p:nvPr/>
        </p:nvSpPr>
        <p:spPr>
          <a:xfrm>
            <a:off x="762000" y="2768959"/>
            <a:ext cx="7632700" cy="369633"/>
          </a:xfrm>
          <a:prstGeom prst="rect">
            <a:avLst/>
          </a:prstGeom>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200" b="1" dirty="0">
                <a:solidFill>
                  <a:schemeClr val="tx1"/>
                </a:solidFill>
                <a:latin typeface="Calibri" panose="020F0502020204030204" pitchFamily="34" charset="0"/>
              </a:rPr>
              <a:t>CONDIZIONE DI NON NORMALE SVOLGIMENTO ATTIVITÀ</a:t>
            </a:r>
          </a:p>
        </p:txBody>
      </p:sp>
      <p:sp>
        <p:nvSpPr>
          <p:cNvPr id="14" name="Rettangolo 13"/>
          <p:cNvSpPr/>
          <p:nvPr/>
        </p:nvSpPr>
        <p:spPr>
          <a:xfrm>
            <a:off x="762000" y="2348238"/>
            <a:ext cx="7632700" cy="369633"/>
          </a:xfrm>
          <a:prstGeom prst="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it-IT" sz="2200" b="1" dirty="0">
                <a:solidFill>
                  <a:schemeClr val="tx1"/>
                </a:solidFill>
                <a:latin typeface="Calibri" panose="020F0502020204030204" pitchFamily="34" charset="0"/>
              </a:rPr>
              <a:t>RICAVI E COMPENSI &gt; € 5.164.569</a:t>
            </a:r>
          </a:p>
        </p:txBody>
      </p:sp>
      <p:sp>
        <p:nvSpPr>
          <p:cNvPr id="15" name="Rettangolo 14"/>
          <p:cNvSpPr/>
          <p:nvPr/>
        </p:nvSpPr>
        <p:spPr>
          <a:xfrm>
            <a:off x="762000" y="5293285"/>
            <a:ext cx="7632700" cy="662347"/>
          </a:xfrm>
          <a:prstGeom prst="rect">
            <a:avLst/>
          </a:prstGeom>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it-IT" sz="2200" b="1" dirty="0">
                <a:solidFill>
                  <a:schemeClr val="tx1"/>
                </a:solidFill>
                <a:latin typeface="Calibri" panose="020F0502020204030204" pitchFamily="34" charset="0"/>
              </a:rPr>
              <a:t>COOPERATIVE NEI CONFRONTI DEI SOCI, TRASPORTO TAXI, NOLEGGIO CON CONDUCENTE, CORPORAZIONI DEI PILOTI</a:t>
            </a:r>
          </a:p>
        </p:txBody>
      </p:sp>
    </p:spTree>
    <p:extLst>
      <p:ext uri="{BB962C8B-B14F-4D97-AF65-F5344CB8AC3E}">
        <p14:creationId xmlns:p14="http://schemas.microsoft.com/office/powerpoint/2010/main" val="13010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680898" y="3173175"/>
            <a:ext cx="7924801" cy="1024574"/>
          </a:xfrm>
          <a:prstGeom prst="rect">
            <a:avLst/>
          </a:prstGeom>
          <a:solidFill>
            <a:schemeClr val="bg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fontAlgn="base">
              <a:spcBef>
                <a:spcPct val="0"/>
              </a:spcBef>
              <a:spcAft>
                <a:spcPct val="0"/>
              </a:spcAft>
            </a:pPr>
            <a:r>
              <a:rPr lang="it-IT" sz="2400" b="1" dirty="0">
                <a:solidFill>
                  <a:schemeClr val="tx1"/>
                </a:solidFill>
                <a:latin typeface="Calibri" pitchFamily="34" charset="0"/>
                <a:ea typeface="ＭＳ Ｐゴシック" pitchFamily="34" charset="-128"/>
                <a:cs typeface="Times New Roman" pitchFamily="18" charset="0"/>
              </a:rPr>
              <a:t>CADENZA BIENNALE</a:t>
            </a:r>
          </a:p>
          <a:p>
            <a:pPr marL="342900" indent="-342900" algn="ctr" fontAlgn="base">
              <a:spcBef>
                <a:spcPct val="0"/>
              </a:spcBef>
              <a:spcAft>
                <a:spcPct val="0"/>
              </a:spcAft>
            </a:pPr>
            <a:r>
              <a:rPr lang="it-IT" sz="2400" b="1" dirty="0">
                <a:solidFill>
                  <a:schemeClr val="tx1"/>
                </a:solidFill>
                <a:latin typeface="Calibri" pitchFamily="34" charset="0"/>
                <a:ea typeface="ＭＳ Ｐゴシック" pitchFamily="34" charset="-128"/>
                <a:cs typeface="Times New Roman" pitchFamily="18" charset="0"/>
              </a:rPr>
              <a:t>(ART. 9-</a:t>
            </a:r>
            <a:r>
              <a:rPr lang="it-IT" sz="2400" b="1" i="1" dirty="0">
                <a:solidFill>
                  <a:schemeClr val="tx1"/>
                </a:solidFill>
                <a:latin typeface="Calibri" pitchFamily="34" charset="0"/>
                <a:ea typeface="ＭＳ Ｐゴシック" pitchFamily="34" charset="-128"/>
                <a:cs typeface="Times New Roman" pitchFamily="18" charset="0"/>
              </a:rPr>
              <a:t>BIS</a:t>
            </a:r>
            <a:r>
              <a:rPr lang="it-IT" sz="2400" b="1" dirty="0">
                <a:solidFill>
                  <a:schemeClr val="tx1"/>
                </a:solidFill>
                <a:latin typeface="Calibri" pitchFamily="34" charset="0"/>
                <a:ea typeface="ＭＳ Ｐゴシック" pitchFamily="34" charset="-128"/>
                <a:cs typeface="Times New Roman" pitchFamily="18" charset="0"/>
              </a:rPr>
              <a:t>, CO. 2, D.L. 50/2017)</a:t>
            </a:r>
          </a:p>
        </p:txBody>
      </p:sp>
      <p:sp>
        <p:nvSpPr>
          <p:cNvPr id="16" name="Callout con freccia in giù 15"/>
          <p:cNvSpPr/>
          <p:nvPr/>
        </p:nvSpPr>
        <p:spPr>
          <a:xfrm>
            <a:off x="680898" y="2197202"/>
            <a:ext cx="7924801" cy="868536"/>
          </a:xfrm>
          <a:prstGeom prst="downArrowCallout">
            <a:avLst/>
          </a:prstGeom>
          <a:solidFill>
            <a:srgbClr val="009EDC"/>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800" b="1" dirty="0">
                <a:solidFill>
                  <a:srgbClr val="FFFFFF"/>
                </a:solidFill>
                <a:latin typeface="Calibri" panose="020F0502020204030204" pitchFamily="34" charset="0"/>
              </a:rPr>
              <a:t>REVISIONE DEGLI ISA</a:t>
            </a:r>
            <a:endParaRPr lang="it-IT" sz="2800" b="1" i="1" dirty="0">
              <a:solidFill>
                <a:srgbClr val="FFFFFF"/>
              </a:solidFill>
              <a:latin typeface="Calibri" panose="020F0502020204030204" pitchFamily="34" charset="0"/>
            </a:endParaRPr>
          </a:p>
        </p:txBody>
      </p:sp>
      <p:sp>
        <p:nvSpPr>
          <p:cNvPr id="24" name="Rettangolo 23"/>
          <p:cNvSpPr/>
          <p:nvPr/>
        </p:nvSpPr>
        <p:spPr>
          <a:xfrm>
            <a:off x="680898" y="4803062"/>
            <a:ext cx="7924801" cy="905135"/>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r>
              <a:rPr lang="it-IT" sz="2400" b="1" dirty="0">
                <a:solidFill>
                  <a:srgbClr val="000000"/>
                </a:solidFill>
                <a:latin typeface="Calibri" pitchFamily="34" charset="0"/>
                <a:ea typeface="ＭＳ Ｐゴシック" pitchFamily="34" charset="-128"/>
                <a:cs typeface="Times New Roman" pitchFamily="18" charset="0"/>
              </a:rPr>
              <a:t>PROVVEDIMENTO 30.01.2019:</a:t>
            </a:r>
          </a:p>
          <a:p>
            <a:pPr lvl="0" algn="ctr" fontAlgn="base">
              <a:spcBef>
                <a:spcPct val="0"/>
              </a:spcBef>
              <a:spcAft>
                <a:spcPct val="0"/>
              </a:spcAft>
            </a:pPr>
            <a:r>
              <a:rPr lang="it-IT" sz="2400" b="1" dirty="0">
                <a:solidFill>
                  <a:srgbClr val="000000"/>
                </a:solidFill>
                <a:latin typeface="Calibri" pitchFamily="34" charset="0"/>
                <a:ea typeface="ＭＳ Ｐゴシック" pitchFamily="34" charset="-128"/>
                <a:cs typeface="Times New Roman" pitchFamily="18" charset="0"/>
              </a:rPr>
              <a:t>INDIVIDUATI ISA DA SOTTOPORRE A REVISIONE</a:t>
            </a:r>
            <a:endParaRPr lang="it-IT" sz="2400" dirty="0">
              <a:solidFill>
                <a:srgbClr val="FF0000"/>
              </a:solidFill>
              <a:latin typeface="Calibri" pitchFamily="34" charset="0"/>
              <a:ea typeface="ＭＳ Ｐゴシック" pitchFamily="34" charset="-128"/>
              <a:cs typeface="Times New Roman" pitchFamily="18" charset="0"/>
            </a:endParaRPr>
          </a:p>
        </p:txBody>
      </p:sp>
      <p:sp>
        <p:nvSpPr>
          <p:cNvPr id="26" name="Freccia in giù 15"/>
          <p:cNvSpPr/>
          <p:nvPr/>
        </p:nvSpPr>
        <p:spPr>
          <a:xfrm>
            <a:off x="4283468" y="4315478"/>
            <a:ext cx="719660" cy="360590"/>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sp>
        <p:nvSpPr>
          <p:cNvPr id="11" name="Titolo 1"/>
          <p:cNvSpPr txBox="1">
            <a:spLocks/>
          </p:cNvSpPr>
          <p:nvPr/>
        </p:nvSpPr>
        <p:spPr bwMode="auto">
          <a:xfrm>
            <a:off x="0" y="1227138"/>
            <a:ext cx="9144000" cy="54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a:latin typeface="Calibri" panose="020F0502020204030204" pitchFamily="34" charset="0"/>
              </a:rPr>
              <a:t>I NUOVI ISA</a:t>
            </a:r>
          </a:p>
        </p:txBody>
      </p:sp>
    </p:spTree>
    <p:extLst>
      <p:ext uri="{BB962C8B-B14F-4D97-AF65-F5344CB8AC3E}">
        <p14:creationId xmlns:p14="http://schemas.microsoft.com/office/powerpoint/2010/main" val="330058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24" grpId="0" animBg="1"/>
      <p:bldP spid="26"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ccia in giù 6"/>
          <p:cNvSpPr/>
          <p:nvPr/>
        </p:nvSpPr>
        <p:spPr>
          <a:xfrm>
            <a:off x="2232425" y="3115685"/>
            <a:ext cx="726755" cy="478542"/>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latin typeface="Calibri" panose="020F0502020204030204" pitchFamily="34" charset="0"/>
            </a:endParaRPr>
          </a:p>
        </p:txBody>
      </p:sp>
      <p:sp>
        <p:nvSpPr>
          <p:cNvPr id="11" name="Titolo 1"/>
          <p:cNvSpPr txBox="1">
            <a:spLocks/>
          </p:cNvSpPr>
          <p:nvPr/>
        </p:nvSpPr>
        <p:spPr bwMode="auto">
          <a:xfrm>
            <a:off x="0" y="1227138"/>
            <a:ext cx="9144000" cy="54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a:latin typeface="Calibri" panose="020F0502020204030204" pitchFamily="34" charset="0"/>
              </a:rPr>
              <a:t>ADEGUAMENTO SPONTANEO AGLI ISA</a:t>
            </a:r>
          </a:p>
        </p:txBody>
      </p:sp>
      <p:sp>
        <p:nvSpPr>
          <p:cNvPr id="12" name="Rettangolo 11"/>
          <p:cNvSpPr/>
          <p:nvPr/>
        </p:nvSpPr>
        <p:spPr>
          <a:xfrm>
            <a:off x="554254" y="3744073"/>
            <a:ext cx="4131733" cy="575264"/>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200" b="1" dirty="0">
                <a:solidFill>
                  <a:schemeClr val="tx1"/>
                </a:solidFill>
                <a:latin typeface="Calibri" panose="020F0502020204030204" pitchFamily="34" charset="0"/>
              </a:rPr>
              <a:t>STUDI «VECCHI»</a:t>
            </a:r>
            <a:endParaRPr lang="it-IT" sz="2000" b="1" dirty="0">
              <a:solidFill>
                <a:schemeClr val="tx1"/>
              </a:solidFill>
              <a:latin typeface="Calibri" panose="020F0502020204030204" pitchFamily="34" charset="0"/>
            </a:endParaRPr>
          </a:p>
        </p:txBody>
      </p:sp>
      <p:sp>
        <p:nvSpPr>
          <p:cNvPr id="15" name="Rettangolo 14"/>
          <p:cNvSpPr/>
          <p:nvPr/>
        </p:nvSpPr>
        <p:spPr>
          <a:xfrm>
            <a:off x="554251" y="4420453"/>
            <a:ext cx="4131735" cy="1202269"/>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Arial"/>
              <a:buChar char="•"/>
              <a:defRPr/>
            </a:pPr>
            <a:r>
              <a:rPr lang="it-IT" b="1" dirty="0">
                <a:solidFill>
                  <a:schemeClr val="tx1"/>
                </a:solidFill>
                <a:latin typeface="Calibri"/>
                <a:cs typeface="Calibri"/>
              </a:rPr>
              <a:t>CON SCOSTAMENTO ≤ 10% </a:t>
            </a:r>
            <a:r>
              <a:rPr lang="it-IT" b="1" dirty="0">
                <a:solidFill>
                  <a:schemeClr val="tx1"/>
                </a:solidFill>
                <a:latin typeface="Calibri"/>
                <a:cs typeface="Calibri"/>
                <a:sym typeface="Wingdings" panose="05000000000000000000" pitchFamily="2" charset="2"/>
              </a:rPr>
              <a:t> </a:t>
            </a:r>
            <a:r>
              <a:rPr lang="it-IT" b="1" dirty="0">
                <a:solidFill>
                  <a:schemeClr val="tx1"/>
                </a:solidFill>
                <a:latin typeface="Calibri"/>
                <a:cs typeface="Calibri"/>
              </a:rPr>
              <a:t>GRATUITO</a:t>
            </a:r>
          </a:p>
          <a:p>
            <a:pPr marL="285750" indent="-285750">
              <a:buFont typeface="Arial"/>
              <a:buChar char="•"/>
              <a:defRPr/>
            </a:pPr>
            <a:r>
              <a:rPr lang="it-IT" b="1" dirty="0">
                <a:solidFill>
                  <a:schemeClr val="tx1"/>
                </a:solidFill>
                <a:latin typeface="Calibri"/>
                <a:cs typeface="Calibri"/>
              </a:rPr>
              <a:t>CON SCOSTAMENTO &gt; 10% </a:t>
            </a:r>
            <a:r>
              <a:rPr lang="it-IT" b="1" dirty="0">
                <a:solidFill>
                  <a:schemeClr val="tx1"/>
                </a:solidFill>
                <a:latin typeface="Calibri"/>
                <a:cs typeface="Calibri"/>
                <a:sym typeface="Wingdings" panose="05000000000000000000" pitchFamily="2" charset="2"/>
              </a:rPr>
              <a:t> </a:t>
            </a:r>
            <a:r>
              <a:rPr lang="it-IT" b="1" dirty="0">
                <a:solidFill>
                  <a:schemeClr val="tx1"/>
                </a:solidFill>
                <a:latin typeface="Calibri"/>
                <a:cs typeface="Calibri"/>
              </a:rPr>
              <a:t>MAGGIORAZIONE 3%</a:t>
            </a:r>
            <a:endParaRPr lang="it-IT" sz="1600" b="1" dirty="0">
              <a:solidFill>
                <a:schemeClr val="tx1"/>
              </a:solidFill>
              <a:latin typeface="Calibri"/>
              <a:cs typeface="Calibri"/>
            </a:endParaRPr>
          </a:p>
        </p:txBody>
      </p:sp>
      <p:sp>
        <p:nvSpPr>
          <p:cNvPr id="16" name="Rettangolo 15"/>
          <p:cNvSpPr/>
          <p:nvPr/>
        </p:nvSpPr>
        <p:spPr>
          <a:xfrm>
            <a:off x="554251" y="2194097"/>
            <a:ext cx="8031839" cy="741608"/>
          </a:xfrm>
          <a:prstGeom prst="rect">
            <a:avLst/>
          </a:prstGeom>
          <a:solidFill>
            <a:schemeClr val="bg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fontAlgn="base">
              <a:spcBef>
                <a:spcPct val="0"/>
              </a:spcBef>
              <a:spcAft>
                <a:spcPct val="0"/>
              </a:spcAft>
            </a:pPr>
            <a:r>
              <a:rPr lang="it-IT" sz="2400" b="1" dirty="0">
                <a:solidFill>
                  <a:schemeClr val="tx1"/>
                </a:solidFill>
                <a:latin typeface="Calibri" pitchFamily="34" charset="0"/>
                <a:ea typeface="ＭＳ Ｐゴシック" pitchFamily="34" charset="-128"/>
                <a:cs typeface="Times New Roman" pitchFamily="18" charset="0"/>
              </a:rPr>
              <a:t>ADEGUAMENTO STUDI DI SETTORE</a:t>
            </a:r>
          </a:p>
        </p:txBody>
      </p:sp>
      <p:sp>
        <p:nvSpPr>
          <p:cNvPr id="14" name="Rettangolo 13"/>
          <p:cNvSpPr/>
          <p:nvPr/>
        </p:nvSpPr>
        <p:spPr>
          <a:xfrm>
            <a:off x="5444156" y="3744072"/>
            <a:ext cx="3141934" cy="1878649"/>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200" b="1" dirty="0">
                <a:solidFill>
                  <a:schemeClr val="tx1"/>
                </a:solidFill>
                <a:latin typeface="Calibri" panose="020F0502020204030204" pitchFamily="34" charset="0"/>
              </a:rPr>
              <a:t>ISA:</a:t>
            </a:r>
          </a:p>
          <a:p>
            <a:pPr algn="ctr" fontAlgn="base">
              <a:spcBef>
                <a:spcPct val="0"/>
              </a:spcBef>
              <a:spcAft>
                <a:spcPct val="0"/>
              </a:spcAft>
              <a:defRPr/>
            </a:pPr>
            <a:r>
              <a:rPr lang="it-IT" sz="2200" b="1" dirty="0">
                <a:solidFill>
                  <a:schemeClr val="tx1"/>
                </a:solidFill>
                <a:latin typeface="Calibri" panose="020F0502020204030204" pitchFamily="34" charset="0"/>
              </a:rPr>
              <a:t>NESSUNA MAGGIORAZIONE</a:t>
            </a:r>
            <a:endParaRPr lang="it-IT" sz="2000" b="1" dirty="0">
              <a:solidFill>
                <a:schemeClr val="tx1"/>
              </a:solidFill>
              <a:latin typeface="Calibri" panose="020F0502020204030204" pitchFamily="34" charset="0"/>
            </a:endParaRPr>
          </a:p>
        </p:txBody>
      </p:sp>
      <p:sp>
        <p:nvSpPr>
          <p:cNvPr id="17" name="Freccia in giù 16"/>
          <p:cNvSpPr/>
          <p:nvPr/>
        </p:nvSpPr>
        <p:spPr>
          <a:xfrm rot="16200000">
            <a:off x="4701694" y="4782315"/>
            <a:ext cx="726755" cy="478542"/>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latin typeface="Calibri" panose="020F0502020204030204" pitchFamily="34" charset="0"/>
            </a:endParaRPr>
          </a:p>
        </p:txBody>
      </p:sp>
    </p:spTree>
    <p:extLst>
      <p:ext uri="{BB962C8B-B14F-4D97-AF65-F5344CB8AC3E}">
        <p14:creationId xmlns:p14="http://schemas.microsoft.com/office/powerpoint/2010/main" val="297960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5" grpId="0" animBg="1"/>
      <p:bldP spid="16" grpId="0" animBg="1"/>
      <p:bldP spid="14" grpId="0" animBg="1"/>
      <p:bldP spid="17"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ccia in giù 6"/>
          <p:cNvSpPr/>
          <p:nvPr/>
        </p:nvSpPr>
        <p:spPr>
          <a:xfrm>
            <a:off x="2235821" y="2926751"/>
            <a:ext cx="515278" cy="321732"/>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latin typeface="Calibri" panose="020F0502020204030204" pitchFamily="34" charset="0"/>
            </a:endParaRPr>
          </a:p>
        </p:txBody>
      </p:sp>
      <p:sp>
        <p:nvSpPr>
          <p:cNvPr id="8" name="Rettangolo 7"/>
          <p:cNvSpPr/>
          <p:nvPr/>
        </p:nvSpPr>
        <p:spPr>
          <a:xfrm>
            <a:off x="584254" y="3369734"/>
            <a:ext cx="3818411" cy="999068"/>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200" b="1" dirty="0">
                <a:solidFill>
                  <a:srgbClr val="000000"/>
                </a:solidFill>
                <a:latin typeface="Calibri" panose="020F0502020204030204" pitchFamily="34" charset="0"/>
              </a:rPr>
              <a:t>SANZIONE AMMINISTRATIVA</a:t>
            </a:r>
          </a:p>
          <a:p>
            <a:pPr algn="ctr" fontAlgn="base">
              <a:spcBef>
                <a:spcPct val="0"/>
              </a:spcBef>
              <a:spcAft>
                <a:spcPct val="0"/>
              </a:spcAft>
              <a:defRPr/>
            </a:pPr>
            <a:r>
              <a:rPr lang="it-IT" sz="2200" b="1" dirty="0">
                <a:solidFill>
                  <a:schemeClr val="tx1"/>
                </a:solidFill>
                <a:latin typeface="Calibri" panose="020F0502020204030204" pitchFamily="34" charset="0"/>
              </a:rPr>
              <a:t>(</a:t>
            </a:r>
            <a:r>
              <a:rPr lang="it-IT" sz="2000" b="1" dirty="0">
                <a:solidFill>
                  <a:schemeClr val="tx1"/>
                </a:solidFill>
                <a:latin typeface="Calibri" panose="020F0502020204030204" pitchFamily="34" charset="0"/>
              </a:rPr>
              <a:t>ART. 8 D.LGS 471/97</a:t>
            </a:r>
            <a:r>
              <a:rPr lang="it-IT" sz="2200" b="1" dirty="0">
                <a:solidFill>
                  <a:schemeClr val="tx1"/>
                </a:solidFill>
                <a:latin typeface="Calibri" panose="020F0502020204030204" pitchFamily="34" charset="0"/>
              </a:rPr>
              <a:t>)</a:t>
            </a:r>
          </a:p>
        </p:txBody>
      </p:sp>
      <p:sp>
        <p:nvSpPr>
          <p:cNvPr id="9" name="Rettangolo 8"/>
          <p:cNvSpPr/>
          <p:nvPr/>
        </p:nvSpPr>
        <p:spPr>
          <a:xfrm>
            <a:off x="584255" y="4538131"/>
            <a:ext cx="3818411" cy="1371601"/>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400" b="1" dirty="0">
                <a:solidFill>
                  <a:schemeClr val="tx1"/>
                </a:solidFill>
                <a:latin typeface="Calibri" panose="020F0502020204030204" pitchFamily="34" charset="0"/>
              </a:rPr>
              <a:t>250 € – 2.000 €</a:t>
            </a:r>
          </a:p>
        </p:txBody>
      </p:sp>
      <p:sp>
        <p:nvSpPr>
          <p:cNvPr id="11" name="Titolo 1"/>
          <p:cNvSpPr txBox="1">
            <a:spLocks/>
          </p:cNvSpPr>
          <p:nvPr/>
        </p:nvSpPr>
        <p:spPr bwMode="auto">
          <a:xfrm>
            <a:off x="0" y="1227138"/>
            <a:ext cx="9144000" cy="54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a:latin typeface="Calibri" panose="020F0502020204030204" pitchFamily="34" charset="0"/>
              </a:rPr>
              <a:t>REGIME SANZIONATORIO ISA</a:t>
            </a:r>
          </a:p>
        </p:txBody>
      </p:sp>
      <p:sp>
        <p:nvSpPr>
          <p:cNvPr id="12" name="Rettangolo 11"/>
          <p:cNvSpPr/>
          <p:nvPr/>
        </p:nvSpPr>
        <p:spPr>
          <a:xfrm>
            <a:off x="4605867" y="3369733"/>
            <a:ext cx="4131733" cy="999068"/>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200" b="1" dirty="0">
                <a:solidFill>
                  <a:schemeClr val="tx1"/>
                </a:solidFill>
                <a:latin typeface="Calibri" panose="020F0502020204030204" pitchFamily="34" charset="0"/>
              </a:rPr>
              <a:t>DICHIARAZIONE INTEGRATIVA </a:t>
            </a:r>
          </a:p>
          <a:p>
            <a:pPr algn="ctr" fontAlgn="base">
              <a:spcBef>
                <a:spcPct val="0"/>
              </a:spcBef>
              <a:spcAft>
                <a:spcPct val="0"/>
              </a:spcAft>
              <a:defRPr/>
            </a:pPr>
            <a:r>
              <a:rPr lang="it-IT" sz="2200" b="1" dirty="0">
                <a:solidFill>
                  <a:srgbClr val="000000"/>
                </a:solidFill>
                <a:latin typeface="Calibri" panose="020F0502020204030204" pitchFamily="34" charset="0"/>
              </a:rPr>
              <a:t>RAVVEDIMENTO OPEROSO</a:t>
            </a:r>
            <a:r>
              <a:rPr lang="it-IT" sz="2000" b="1" dirty="0">
                <a:solidFill>
                  <a:srgbClr val="000000"/>
                </a:solidFill>
                <a:latin typeface="Calibri" panose="020F0502020204030204" pitchFamily="34" charset="0"/>
              </a:rPr>
              <a:t> </a:t>
            </a:r>
            <a:endParaRPr lang="it-IT" sz="2000" b="1" dirty="0">
              <a:solidFill>
                <a:schemeClr val="tx1"/>
              </a:solidFill>
              <a:latin typeface="Calibri" panose="020F0502020204030204" pitchFamily="34" charset="0"/>
            </a:endParaRPr>
          </a:p>
        </p:txBody>
      </p:sp>
      <p:sp>
        <p:nvSpPr>
          <p:cNvPr id="15" name="Rettangolo 14"/>
          <p:cNvSpPr/>
          <p:nvPr/>
        </p:nvSpPr>
        <p:spPr>
          <a:xfrm>
            <a:off x="4605867" y="4538131"/>
            <a:ext cx="4131733" cy="1371601"/>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Tx/>
              <a:buChar char="-"/>
              <a:defRPr/>
            </a:pPr>
            <a:r>
              <a:rPr lang="it-IT" sz="1600" b="1" dirty="0">
                <a:solidFill>
                  <a:schemeClr val="tx1"/>
                </a:solidFill>
                <a:latin typeface="Calibri"/>
                <a:cs typeface="Calibri"/>
              </a:rPr>
              <a:t>1/9 = 27,78 € entro 90 gg. </a:t>
            </a:r>
          </a:p>
          <a:p>
            <a:pPr marL="285750" indent="-285750">
              <a:buFontTx/>
              <a:buChar char="-"/>
              <a:defRPr/>
            </a:pPr>
            <a:r>
              <a:rPr lang="it-IT" sz="1600" b="1" dirty="0">
                <a:solidFill>
                  <a:schemeClr val="tx1"/>
                </a:solidFill>
                <a:latin typeface="Calibri"/>
                <a:cs typeface="Calibri"/>
              </a:rPr>
              <a:t>1/8 = 31,25 € entro 30.09.x+1</a:t>
            </a:r>
          </a:p>
          <a:p>
            <a:pPr marL="285750" indent="-285750">
              <a:buFontTx/>
              <a:buChar char="-"/>
              <a:defRPr/>
            </a:pPr>
            <a:r>
              <a:rPr lang="it-IT" sz="1600" b="1" dirty="0">
                <a:solidFill>
                  <a:schemeClr val="tx1"/>
                </a:solidFill>
                <a:latin typeface="Calibri"/>
                <a:cs typeface="Calibri"/>
              </a:rPr>
              <a:t>1/7 = 35,71 € entro 30.09.x+2</a:t>
            </a:r>
          </a:p>
          <a:p>
            <a:pPr marL="285750" indent="-285750">
              <a:buFontTx/>
              <a:buChar char="-"/>
              <a:defRPr/>
            </a:pPr>
            <a:r>
              <a:rPr lang="it-IT" sz="1600" b="1" dirty="0">
                <a:solidFill>
                  <a:schemeClr val="tx1"/>
                </a:solidFill>
                <a:latin typeface="Calibri"/>
                <a:cs typeface="Calibri"/>
              </a:rPr>
              <a:t>1/6 = 41,67 € oltre 30.09.x+2</a:t>
            </a:r>
          </a:p>
          <a:p>
            <a:pPr marL="285750" indent="-285750">
              <a:buFontTx/>
              <a:buChar char="-"/>
              <a:defRPr/>
            </a:pPr>
            <a:r>
              <a:rPr lang="it-IT" sz="1600" b="1" dirty="0">
                <a:solidFill>
                  <a:schemeClr val="tx1"/>
                </a:solidFill>
                <a:latin typeface="Calibri"/>
                <a:cs typeface="Calibri"/>
              </a:rPr>
              <a:t>1/5 = 50 € dopo la contestazione</a:t>
            </a:r>
          </a:p>
        </p:txBody>
      </p:sp>
      <p:sp>
        <p:nvSpPr>
          <p:cNvPr id="16" name="Rettangolo 15"/>
          <p:cNvSpPr/>
          <p:nvPr/>
        </p:nvSpPr>
        <p:spPr>
          <a:xfrm>
            <a:off x="584256" y="1989560"/>
            <a:ext cx="8153344" cy="838307"/>
          </a:xfrm>
          <a:prstGeom prst="rect">
            <a:avLst/>
          </a:prstGeom>
          <a:solidFill>
            <a:schemeClr val="bg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fontAlgn="base">
              <a:spcBef>
                <a:spcPct val="0"/>
              </a:spcBef>
              <a:spcAft>
                <a:spcPct val="0"/>
              </a:spcAft>
            </a:pPr>
            <a:r>
              <a:rPr lang="it-IT" sz="2400" b="1" dirty="0">
                <a:solidFill>
                  <a:schemeClr val="tx1"/>
                </a:solidFill>
                <a:latin typeface="Calibri" pitchFamily="34" charset="0"/>
                <a:ea typeface="ＭＳ Ｐゴシック" pitchFamily="34" charset="-128"/>
                <a:cs typeface="Times New Roman" pitchFamily="18" charset="0"/>
              </a:rPr>
              <a:t>OMESSA, INFEDELE O INESATTA COMUNICAZIONE DEI DATI</a:t>
            </a:r>
          </a:p>
        </p:txBody>
      </p:sp>
      <p:sp>
        <p:nvSpPr>
          <p:cNvPr id="14" name="Freccia in giù 13"/>
          <p:cNvSpPr/>
          <p:nvPr/>
        </p:nvSpPr>
        <p:spPr>
          <a:xfrm>
            <a:off x="6414094" y="2926751"/>
            <a:ext cx="515278" cy="321732"/>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latin typeface="Calibri" panose="020F0502020204030204" pitchFamily="34" charset="0"/>
            </a:endParaRPr>
          </a:p>
        </p:txBody>
      </p:sp>
    </p:spTree>
    <p:extLst>
      <p:ext uri="{BB962C8B-B14F-4D97-AF65-F5344CB8AC3E}">
        <p14:creationId xmlns:p14="http://schemas.microsoft.com/office/powerpoint/2010/main" val="308660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15" grpId="0" animBg="1"/>
      <p:bldP spid="16" grpId="0" animBg="1"/>
      <p:bldP spid="14"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a:latin typeface="Calibri" panose="020F0502020204030204" pitchFamily="34" charset="0"/>
              </a:rPr>
              <a:t>LE NOVITÀ DEI MODELLI</a:t>
            </a: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55" y="3417903"/>
            <a:ext cx="8618483" cy="775207"/>
          </a:xfrm>
          <a:prstGeom prst="rect">
            <a:avLst/>
          </a:prstGeom>
        </p:spPr>
      </p:pic>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755" y="4709065"/>
            <a:ext cx="8618483" cy="782808"/>
          </a:xfrm>
          <a:prstGeom prst="rect">
            <a:avLst/>
          </a:prstGeom>
        </p:spPr>
      </p:pic>
      <p:sp>
        <p:nvSpPr>
          <p:cNvPr id="11" name="Rettangolo 10"/>
          <p:cNvSpPr/>
          <p:nvPr/>
        </p:nvSpPr>
        <p:spPr>
          <a:xfrm>
            <a:off x="262755" y="2384888"/>
            <a:ext cx="8618483" cy="517060"/>
          </a:xfrm>
          <a:prstGeom prst="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400" b="1" dirty="0">
                <a:solidFill>
                  <a:srgbClr val="000000"/>
                </a:solidFill>
                <a:latin typeface="Calibri" panose="020F0502020204030204" pitchFamily="34" charset="0"/>
              </a:rPr>
              <a:t>FRONTESPIZIO</a:t>
            </a:r>
          </a:p>
        </p:txBody>
      </p:sp>
      <p:sp>
        <p:nvSpPr>
          <p:cNvPr id="7" name="Rettangolo 6"/>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116 dispensa</a:t>
            </a:r>
          </a:p>
        </p:txBody>
      </p:sp>
    </p:spTree>
    <p:extLst>
      <p:ext uri="{BB962C8B-B14F-4D97-AF65-F5344CB8AC3E}">
        <p14:creationId xmlns:p14="http://schemas.microsoft.com/office/powerpoint/2010/main" val="23934394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a:latin typeface="Calibri" panose="020F0502020204030204" pitchFamily="34" charset="0"/>
              </a:rPr>
              <a:t>LE NOVITÀ DEI MODELLI</a:t>
            </a:r>
          </a:p>
        </p:txBody>
      </p:sp>
      <p:sp>
        <p:nvSpPr>
          <p:cNvPr id="11" name="Rettangolo 10"/>
          <p:cNvSpPr/>
          <p:nvPr/>
        </p:nvSpPr>
        <p:spPr>
          <a:xfrm>
            <a:off x="273388" y="2544384"/>
            <a:ext cx="8618483" cy="517060"/>
          </a:xfrm>
          <a:prstGeom prst="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400" b="1" dirty="0">
                <a:solidFill>
                  <a:srgbClr val="000000"/>
                </a:solidFill>
                <a:latin typeface="Calibri" panose="020F0502020204030204" pitchFamily="34" charset="0"/>
              </a:rPr>
              <a:t>ADEGUAMENTO</a:t>
            </a: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88" y="4610156"/>
            <a:ext cx="8618483" cy="585206"/>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388" y="3577398"/>
            <a:ext cx="8618484" cy="516804"/>
          </a:xfrm>
          <a:prstGeom prst="rect">
            <a:avLst/>
          </a:prstGeom>
        </p:spPr>
      </p:pic>
      <p:sp>
        <p:nvSpPr>
          <p:cNvPr id="7" name="Rettangolo 6"/>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117 dispensa</a:t>
            </a:r>
          </a:p>
        </p:txBody>
      </p:sp>
    </p:spTree>
    <p:extLst>
      <p:ext uri="{BB962C8B-B14F-4D97-AF65-F5344CB8AC3E}">
        <p14:creationId xmlns:p14="http://schemas.microsoft.com/office/powerpoint/2010/main" val="2498044523"/>
      </p:ext>
    </p:extLst>
  </p:cSld>
  <p:clrMapOvr>
    <a:masterClrMapping/>
  </p:clrMapOvr>
</p:sld>
</file>

<file path=ppt/theme/theme1.xml><?xml version="1.0" encoding="utf-8"?>
<a:theme xmlns:a="http://schemas.openxmlformats.org/drawingml/2006/main" name="Retrospettivo">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ttiv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TotalTime>
  <Words>8131</Words>
  <Application>Microsoft Office PowerPoint</Application>
  <PresentationFormat>Presentazione su schermo (4:3)</PresentationFormat>
  <Paragraphs>1003</Paragraphs>
  <Slides>95</Slides>
  <Notes>55</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95</vt:i4>
      </vt:variant>
    </vt:vector>
  </HeadingPairs>
  <TitlesOfParts>
    <vt:vector size="103" baseType="lpstr">
      <vt:lpstr>ＭＳ Ｐゴシック</vt:lpstr>
      <vt:lpstr>Arial</vt:lpstr>
      <vt:lpstr>Calibri</vt:lpstr>
      <vt:lpstr>Calibri Light</vt:lpstr>
      <vt:lpstr>Tahoma</vt:lpstr>
      <vt:lpstr>Times New Roman</vt:lpstr>
      <vt:lpstr>Wingdings</vt:lpstr>
      <vt:lpstr>Retrospettivo</vt:lpstr>
      <vt:lpstr>REDDITI 2019  </vt:lpstr>
      <vt:lpstr>ADEMPIMENTI COMUNI: GESTIONE DELLE INTEGRATIVE</vt:lpstr>
      <vt:lpstr>Presentazione standard di PowerPoint</vt:lpstr>
      <vt:lpstr>Presentazione standard di PowerPoint</vt:lpstr>
      <vt:lpstr>PARTENZA DALLA SANZIONE: OMESSO O PARZIALE VERSAMENTO E CONTROLLO FORMALE</vt:lpstr>
      <vt:lpstr>RIDUZIONE SANZIONE</vt:lpstr>
      <vt:lpstr>CONCETTI SOVRAPPOSTI</vt:lpstr>
      <vt:lpstr>Presentazione standard di PowerPoint</vt:lpstr>
      <vt:lpstr>LA DIFFERENZA DI FONDO TRA DICHIARAZIONE TARDIVA E OMESSA</vt:lpstr>
      <vt:lpstr>PRESENTO DIRETTAMENTE UNA DICHIARAZIONE TARDIVA</vt:lpstr>
      <vt:lpstr>Presentazione standard di PowerPoint</vt:lpstr>
      <vt:lpstr>PRESENTO REGOLARMENTE E POI INTEGRO</vt:lpstr>
      <vt:lpstr>Presentazione standard di PowerPoint</vt:lpstr>
      <vt:lpstr>PRESENTO REGOLARMENTE E POI INTEGRO</vt:lpstr>
      <vt:lpstr>Presentazione standard di PowerPoint</vt:lpstr>
      <vt:lpstr>Presentazione standard di PowerPoint</vt:lpstr>
      <vt:lpstr>DICHIARAZIONI PERSONE FISICHE</vt:lpstr>
      <vt:lpstr>Presentazione standard di PowerPoint</vt:lpstr>
      <vt:lpstr>Fabbricati – locazioni brevi - QUADRI RB E RL</vt:lpstr>
      <vt:lpstr>LOCAZIONI BREVI</vt:lpstr>
      <vt:lpstr>Presentazione standard di PowerPoint</vt:lpstr>
      <vt:lpstr>Presentazione standard di PowerPoint</vt:lpstr>
      <vt:lpstr>Presentazione standard di PowerPoint</vt:lpstr>
      <vt:lpstr>Presentazione standard di PowerPoint</vt:lpstr>
      <vt:lpstr>QUADRO RP</vt:lpstr>
      <vt:lpstr>MUTUI MISTI: IL CASO</vt:lpstr>
      <vt:lpstr>MUTUI MISTI: LA SOLUZIONE</vt:lpstr>
      <vt:lpstr>MUTUI MISTI: IL CAOS</vt:lpstr>
      <vt:lpstr>CIRCOLARE N. 7/2018</vt:lpstr>
      <vt:lpstr>GUIDA AGENZIA</vt:lpstr>
      <vt:lpstr>GUIDA AGENZIA</vt:lpstr>
      <vt:lpstr>CIRCOLARE 7 DEL 2018</vt:lpstr>
      <vt:lpstr>RISPOSTA 64 DEL 2019</vt:lpstr>
      <vt:lpstr>Presentazione standard di PowerPoint</vt:lpstr>
      <vt:lpstr>Presentazione standard di PowerPoint</vt:lpstr>
      <vt:lpstr>DISPONIBILITA’ ESTERE: COSA FARE</vt:lpstr>
      <vt:lpstr>Presentazione standard di PowerPoint</vt:lpstr>
      <vt:lpstr>Presentazione standard di PowerPoint</vt:lpstr>
      <vt:lpstr>LEGGERE LA CONVENZIONE</vt:lpstr>
      <vt:lpstr>Presentazione standard di PowerPoint</vt:lpstr>
      <vt:lpstr>Presentazione standard di PowerPoint</vt:lpstr>
      <vt:lpstr>QUADRO CE – CREDITO IMPOSTA ESTERE</vt:lpstr>
      <vt:lpstr>CIRCOLARE N. 9 DEL 2015</vt:lpstr>
      <vt:lpstr>CIRCOLARE N. 9 DEL 2015</vt:lpstr>
      <vt:lpstr>REDDITO LAVORO DIPENDENTE</vt:lpstr>
      <vt:lpstr>Presentazione standard di PowerPoint</vt:lpstr>
      <vt:lpstr>Presentazione standard di PowerPoint</vt:lpstr>
      <vt:lpstr>QUADRO RW</vt:lpstr>
      <vt:lpstr>Presentazione standard di PowerPoint</vt:lpstr>
      <vt:lpstr>IMMOBILE</vt:lpstr>
      <vt:lpstr>REDDITO D’IMPRESA</vt:lpstr>
      <vt:lpstr>NUOVO REGIME PERDITE</vt:lpstr>
      <vt:lpstr>SINTESI DELLE NOVITÀ</vt:lpstr>
      <vt:lpstr>Presentazione standard di PowerPoint</vt:lpstr>
      <vt:lpstr>Presentazione standard di PowerPoint</vt:lpstr>
      <vt:lpstr>IMPRESE MINORI. DISCIPLINA TRANSITORIA</vt:lpstr>
      <vt:lpstr>ALTRE IMPRESE. DISCIPLINA TRANSITORIA</vt:lpstr>
      <vt:lpstr>Presentazione standard di PowerPoint</vt:lpstr>
      <vt:lpstr>Presentazione standard di PowerPoint</vt:lpstr>
      <vt:lpstr>MODELLO REDDITI PF 2019</vt:lpstr>
      <vt:lpstr>MODELLO REDDITI PF 2019</vt:lpstr>
      <vt:lpstr>Presentazione standard di PowerPoint</vt:lpstr>
      <vt:lpstr>Presentazione standard di PowerPoint</vt:lpstr>
      <vt:lpstr>INERENZA E ANTIECONOMICITÀ</vt:lpstr>
      <vt:lpstr>Presentazione standard di PowerPoint</vt:lpstr>
      <vt:lpstr>Presentazione standard di PowerPoint</vt:lpstr>
      <vt:lpstr>DEDUCIBILITÀ POLIZZE VITA</vt:lpstr>
      <vt:lpstr>FINANZIAMENTO SOCI</vt:lpstr>
      <vt:lpstr>FINANZIAMENTO DEI SOCI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CRISI DEL SETTORE</vt:lpstr>
      <vt:lpstr>Presentazione standard di PowerPoint</vt:lpstr>
      <vt:lpstr>OBBLIGHI DI SEGNALAZIONE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CAUSE DI ESCLUSIONE</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CREDITO D’IMPOSTA  PER INVESTIMENTI IN  BENI STRUMENTALI NUOVI</dc:title>
  <dc:creator>Marta Calegaro</dc:creator>
  <cp:lastModifiedBy>Rosy</cp:lastModifiedBy>
  <cp:revision>198</cp:revision>
  <dcterms:created xsi:type="dcterms:W3CDTF">2014-12-11T08:07:00Z</dcterms:created>
  <dcterms:modified xsi:type="dcterms:W3CDTF">2019-06-17T07:38:19Z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1033-10.2.0.5838</vt:lpwstr>
  </property>
</Properties>
</file>