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8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9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0.xml" ContentType="application/vnd.openxmlformats-officedocument.theme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11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12.xml" ContentType="application/vnd.openxmlformats-officedocument.theme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13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theme/theme14.xml" ContentType="application/vnd.openxmlformats-officedocument.theme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89" r:id="rId3"/>
    <p:sldMasterId id="2147483701" r:id="rId4"/>
    <p:sldMasterId id="2147483713" r:id="rId5"/>
    <p:sldMasterId id="2147483725" r:id="rId6"/>
    <p:sldMasterId id="2147483742" r:id="rId7"/>
    <p:sldMasterId id="2147483754" r:id="rId8"/>
    <p:sldMasterId id="2147483766" r:id="rId9"/>
    <p:sldMasterId id="2147483778" r:id="rId10"/>
    <p:sldMasterId id="2147483790" r:id="rId11"/>
    <p:sldMasterId id="2147483802" r:id="rId12"/>
    <p:sldMasterId id="2147483819" r:id="rId13"/>
    <p:sldMasterId id="2147483831" r:id="rId14"/>
    <p:sldMasterId id="2147483848" r:id="rId15"/>
  </p:sldMasterIdLst>
  <p:notesMasterIdLst>
    <p:notesMasterId r:id="rId134"/>
  </p:notesMasterIdLst>
  <p:handoutMasterIdLst>
    <p:handoutMasterId r:id="rId135"/>
  </p:handoutMasterIdLst>
  <p:sldIdLst>
    <p:sldId id="256" r:id="rId16"/>
    <p:sldId id="300" r:id="rId17"/>
    <p:sldId id="303" r:id="rId18"/>
    <p:sldId id="312" r:id="rId19"/>
    <p:sldId id="313" r:id="rId20"/>
    <p:sldId id="314" r:id="rId21"/>
    <p:sldId id="304" r:id="rId22"/>
    <p:sldId id="315" r:id="rId23"/>
    <p:sldId id="316" r:id="rId24"/>
    <p:sldId id="317" r:id="rId25"/>
    <p:sldId id="301" r:id="rId26"/>
    <p:sldId id="318" r:id="rId27"/>
    <p:sldId id="319" r:id="rId28"/>
    <p:sldId id="320" r:id="rId29"/>
    <p:sldId id="321" r:id="rId30"/>
    <p:sldId id="322" r:id="rId31"/>
    <p:sldId id="323" r:id="rId32"/>
    <p:sldId id="324" r:id="rId33"/>
    <p:sldId id="325" r:id="rId34"/>
    <p:sldId id="326" r:id="rId35"/>
    <p:sldId id="327" r:id="rId36"/>
    <p:sldId id="328" r:id="rId37"/>
    <p:sldId id="329" r:id="rId38"/>
    <p:sldId id="330" r:id="rId39"/>
    <p:sldId id="331" r:id="rId40"/>
    <p:sldId id="332" r:id="rId41"/>
    <p:sldId id="333" r:id="rId42"/>
    <p:sldId id="334" r:id="rId43"/>
    <p:sldId id="335" r:id="rId44"/>
    <p:sldId id="336" r:id="rId45"/>
    <p:sldId id="337" r:id="rId46"/>
    <p:sldId id="338" r:id="rId47"/>
    <p:sldId id="339" r:id="rId48"/>
    <p:sldId id="340" r:id="rId49"/>
    <p:sldId id="341" r:id="rId50"/>
    <p:sldId id="342" r:id="rId51"/>
    <p:sldId id="343" r:id="rId52"/>
    <p:sldId id="345" r:id="rId53"/>
    <p:sldId id="346" r:id="rId54"/>
    <p:sldId id="347" r:id="rId55"/>
    <p:sldId id="348" r:id="rId56"/>
    <p:sldId id="349" r:id="rId57"/>
    <p:sldId id="350" r:id="rId58"/>
    <p:sldId id="351" r:id="rId59"/>
    <p:sldId id="344" r:id="rId60"/>
    <p:sldId id="352" r:id="rId61"/>
    <p:sldId id="353" r:id="rId62"/>
    <p:sldId id="354" r:id="rId63"/>
    <p:sldId id="355" r:id="rId64"/>
    <p:sldId id="356" r:id="rId65"/>
    <p:sldId id="357" r:id="rId66"/>
    <p:sldId id="358" r:id="rId67"/>
    <p:sldId id="359" r:id="rId68"/>
    <p:sldId id="360" r:id="rId69"/>
    <p:sldId id="361" r:id="rId70"/>
    <p:sldId id="362" r:id="rId71"/>
    <p:sldId id="363" r:id="rId72"/>
    <p:sldId id="364" r:id="rId73"/>
    <p:sldId id="365" r:id="rId74"/>
    <p:sldId id="366" r:id="rId75"/>
    <p:sldId id="367" r:id="rId76"/>
    <p:sldId id="368" r:id="rId77"/>
    <p:sldId id="369" r:id="rId78"/>
    <p:sldId id="370" r:id="rId79"/>
    <p:sldId id="371" r:id="rId80"/>
    <p:sldId id="372" r:id="rId81"/>
    <p:sldId id="373" r:id="rId82"/>
    <p:sldId id="374" r:id="rId83"/>
    <p:sldId id="375" r:id="rId84"/>
    <p:sldId id="376" r:id="rId85"/>
    <p:sldId id="377" r:id="rId86"/>
    <p:sldId id="378" r:id="rId87"/>
    <p:sldId id="379" r:id="rId88"/>
    <p:sldId id="380" r:id="rId89"/>
    <p:sldId id="381" r:id="rId90"/>
    <p:sldId id="382" r:id="rId91"/>
    <p:sldId id="383" r:id="rId92"/>
    <p:sldId id="384" r:id="rId93"/>
    <p:sldId id="385" r:id="rId94"/>
    <p:sldId id="386" r:id="rId95"/>
    <p:sldId id="387" r:id="rId96"/>
    <p:sldId id="388" r:id="rId97"/>
    <p:sldId id="389" r:id="rId98"/>
    <p:sldId id="390" r:id="rId99"/>
    <p:sldId id="391" r:id="rId100"/>
    <p:sldId id="392" r:id="rId101"/>
    <p:sldId id="393" r:id="rId102"/>
    <p:sldId id="394" r:id="rId103"/>
    <p:sldId id="395" r:id="rId104"/>
    <p:sldId id="396" r:id="rId105"/>
    <p:sldId id="397" r:id="rId106"/>
    <p:sldId id="398" r:id="rId107"/>
    <p:sldId id="399" r:id="rId108"/>
    <p:sldId id="400" r:id="rId109"/>
    <p:sldId id="401" r:id="rId110"/>
    <p:sldId id="402" r:id="rId111"/>
    <p:sldId id="404" r:id="rId112"/>
    <p:sldId id="403" r:id="rId113"/>
    <p:sldId id="405" r:id="rId114"/>
    <p:sldId id="406" r:id="rId115"/>
    <p:sldId id="407" r:id="rId116"/>
    <p:sldId id="408" r:id="rId117"/>
    <p:sldId id="409" r:id="rId118"/>
    <p:sldId id="410" r:id="rId119"/>
    <p:sldId id="411" r:id="rId120"/>
    <p:sldId id="412" r:id="rId121"/>
    <p:sldId id="413" r:id="rId122"/>
    <p:sldId id="414" r:id="rId123"/>
    <p:sldId id="415" r:id="rId124"/>
    <p:sldId id="416" r:id="rId125"/>
    <p:sldId id="417" r:id="rId126"/>
    <p:sldId id="418" r:id="rId127"/>
    <p:sldId id="419" r:id="rId128"/>
    <p:sldId id="420" r:id="rId129"/>
    <p:sldId id="421" r:id="rId130"/>
    <p:sldId id="422" r:id="rId131"/>
    <p:sldId id="423" r:id="rId132"/>
    <p:sldId id="424" r:id="rId133"/>
  </p:sldIdLst>
  <p:sldSz cx="12192000" cy="6858000"/>
  <p:notesSz cx="9926638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1" autoAdjust="0"/>
    <p:restoredTop sz="94660"/>
  </p:normalViewPr>
  <p:slideViewPr>
    <p:cSldViewPr snapToGrid="0">
      <p:cViewPr>
        <p:scale>
          <a:sx n="81" d="100"/>
          <a:sy n="81" d="100"/>
        </p:scale>
        <p:origin x="-28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2.xml"/><Relationship Id="rId21" Type="http://schemas.openxmlformats.org/officeDocument/2006/relationships/slide" Target="slides/slide6.xml"/><Relationship Id="rId42" Type="http://schemas.openxmlformats.org/officeDocument/2006/relationships/slide" Target="slides/slide27.xml"/><Relationship Id="rId63" Type="http://schemas.openxmlformats.org/officeDocument/2006/relationships/slide" Target="slides/slide48.xml"/><Relationship Id="rId84" Type="http://schemas.openxmlformats.org/officeDocument/2006/relationships/slide" Target="slides/slide69.xml"/><Relationship Id="rId138" Type="http://schemas.openxmlformats.org/officeDocument/2006/relationships/theme" Target="theme/theme1.xml"/><Relationship Id="rId16" Type="http://schemas.openxmlformats.org/officeDocument/2006/relationships/slide" Target="slides/slide1.xml"/><Relationship Id="rId107" Type="http://schemas.openxmlformats.org/officeDocument/2006/relationships/slide" Target="slides/slide92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53" Type="http://schemas.openxmlformats.org/officeDocument/2006/relationships/slide" Target="slides/slide38.xml"/><Relationship Id="rId58" Type="http://schemas.openxmlformats.org/officeDocument/2006/relationships/slide" Target="slides/slide43.xml"/><Relationship Id="rId74" Type="http://schemas.openxmlformats.org/officeDocument/2006/relationships/slide" Target="slides/slide59.xml"/><Relationship Id="rId79" Type="http://schemas.openxmlformats.org/officeDocument/2006/relationships/slide" Target="slides/slide64.xml"/><Relationship Id="rId102" Type="http://schemas.openxmlformats.org/officeDocument/2006/relationships/slide" Target="slides/slide87.xml"/><Relationship Id="rId123" Type="http://schemas.openxmlformats.org/officeDocument/2006/relationships/slide" Target="slides/slide108.xml"/><Relationship Id="rId128" Type="http://schemas.openxmlformats.org/officeDocument/2006/relationships/slide" Target="slides/slide113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5.xml"/><Relationship Id="rId95" Type="http://schemas.openxmlformats.org/officeDocument/2006/relationships/slide" Target="slides/slide80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64" Type="http://schemas.openxmlformats.org/officeDocument/2006/relationships/slide" Target="slides/slide49.xml"/><Relationship Id="rId69" Type="http://schemas.openxmlformats.org/officeDocument/2006/relationships/slide" Target="slides/slide54.xml"/><Relationship Id="rId113" Type="http://schemas.openxmlformats.org/officeDocument/2006/relationships/slide" Target="slides/slide98.xml"/><Relationship Id="rId118" Type="http://schemas.openxmlformats.org/officeDocument/2006/relationships/slide" Target="slides/slide103.xml"/><Relationship Id="rId134" Type="http://schemas.openxmlformats.org/officeDocument/2006/relationships/notesMaster" Target="notesMasters/notesMaster1.xml"/><Relationship Id="rId139" Type="http://schemas.openxmlformats.org/officeDocument/2006/relationships/tableStyles" Target="tableStyles.xml"/><Relationship Id="rId80" Type="http://schemas.openxmlformats.org/officeDocument/2006/relationships/slide" Target="slides/slide65.xml"/><Relationship Id="rId85" Type="http://schemas.openxmlformats.org/officeDocument/2006/relationships/slide" Target="slides/slide70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59" Type="http://schemas.openxmlformats.org/officeDocument/2006/relationships/slide" Target="slides/slide44.xml"/><Relationship Id="rId103" Type="http://schemas.openxmlformats.org/officeDocument/2006/relationships/slide" Target="slides/slide88.xml"/><Relationship Id="rId108" Type="http://schemas.openxmlformats.org/officeDocument/2006/relationships/slide" Target="slides/slide93.xml"/><Relationship Id="rId124" Type="http://schemas.openxmlformats.org/officeDocument/2006/relationships/slide" Target="slides/slide109.xml"/><Relationship Id="rId129" Type="http://schemas.openxmlformats.org/officeDocument/2006/relationships/slide" Target="slides/slide114.xml"/><Relationship Id="rId54" Type="http://schemas.openxmlformats.org/officeDocument/2006/relationships/slide" Target="slides/slide39.xml"/><Relationship Id="rId70" Type="http://schemas.openxmlformats.org/officeDocument/2006/relationships/slide" Target="slides/slide55.xml"/><Relationship Id="rId75" Type="http://schemas.openxmlformats.org/officeDocument/2006/relationships/slide" Target="slides/slide60.xml"/><Relationship Id="rId91" Type="http://schemas.openxmlformats.org/officeDocument/2006/relationships/slide" Target="slides/slide76.xml"/><Relationship Id="rId96" Type="http://schemas.openxmlformats.org/officeDocument/2006/relationships/slide" Target="slides/slide8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49" Type="http://schemas.openxmlformats.org/officeDocument/2006/relationships/slide" Target="slides/slide34.xml"/><Relationship Id="rId114" Type="http://schemas.openxmlformats.org/officeDocument/2006/relationships/slide" Target="slides/slide99.xml"/><Relationship Id="rId119" Type="http://schemas.openxmlformats.org/officeDocument/2006/relationships/slide" Target="slides/slide104.xml"/><Relationship Id="rId44" Type="http://schemas.openxmlformats.org/officeDocument/2006/relationships/slide" Target="slides/slide29.xml"/><Relationship Id="rId60" Type="http://schemas.openxmlformats.org/officeDocument/2006/relationships/slide" Target="slides/slide45.xml"/><Relationship Id="rId65" Type="http://schemas.openxmlformats.org/officeDocument/2006/relationships/slide" Target="slides/slide50.xml"/><Relationship Id="rId81" Type="http://schemas.openxmlformats.org/officeDocument/2006/relationships/slide" Target="slides/slide66.xml"/><Relationship Id="rId86" Type="http://schemas.openxmlformats.org/officeDocument/2006/relationships/slide" Target="slides/slide71.xml"/><Relationship Id="rId130" Type="http://schemas.openxmlformats.org/officeDocument/2006/relationships/slide" Target="slides/slide115.xml"/><Relationship Id="rId135" Type="http://schemas.openxmlformats.org/officeDocument/2006/relationships/handoutMaster" Target="handoutMasters/handoutMaster1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39" Type="http://schemas.openxmlformats.org/officeDocument/2006/relationships/slide" Target="slides/slide24.xml"/><Relationship Id="rId109" Type="http://schemas.openxmlformats.org/officeDocument/2006/relationships/slide" Target="slides/slide94.xml"/><Relationship Id="rId34" Type="http://schemas.openxmlformats.org/officeDocument/2006/relationships/slide" Target="slides/slide19.xml"/><Relationship Id="rId50" Type="http://schemas.openxmlformats.org/officeDocument/2006/relationships/slide" Target="slides/slide35.xml"/><Relationship Id="rId55" Type="http://schemas.openxmlformats.org/officeDocument/2006/relationships/slide" Target="slides/slide40.xml"/><Relationship Id="rId76" Type="http://schemas.openxmlformats.org/officeDocument/2006/relationships/slide" Target="slides/slide61.xml"/><Relationship Id="rId97" Type="http://schemas.openxmlformats.org/officeDocument/2006/relationships/slide" Target="slides/slide82.xml"/><Relationship Id="rId104" Type="http://schemas.openxmlformats.org/officeDocument/2006/relationships/slide" Target="slides/slide89.xml"/><Relationship Id="rId120" Type="http://schemas.openxmlformats.org/officeDocument/2006/relationships/slide" Target="slides/slide105.xml"/><Relationship Id="rId125" Type="http://schemas.openxmlformats.org/officeDocument/2006/relationships/slide" Target="slides/slide11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6.xml"/><Relationship Id="rId92" Type="http://schemas.openxmlformats.org/officeDocument/2006/relationships/slide" Target="slides/slide7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4.xml"/><Relationship Id="rId24" Type="http://schemas.openxmlformats.org/officeDocument/2006/relationships/slide" Target="slides/slide9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66" Type="http://schemas.openxmlformats.org/officeDocument/2006/relationships/slide" Target="slides/slide51.xml"/><Relationship Id="rId87" Type="http://schemas.openxmlformats.org/officeDocument/2006/relationships/slide" Target="slides/slide72.xml"/><Relationship Id="rId110" Type="http://schemas.openxmlformats.org/officeDocument/2006/relationships/slide" Target="slides/slide95.xml"/><Relationship Id="rId115" Type="http://schemas.openxmlformats.org/officeDocument/2006/relationships/slide" Target="slides/slide100.xml"/><Relationship Id="rId131" Type="http://schemas.openxmlformats.org/officeDocument/2006/relationships/slide" Target="slides/slide116.xml"/><Relationship Id="rId136" Type="http://schemas.openxmlformats.org/officeDocument/2006/relationships/presProps" Target="presProps.xml"/><Relationship Id="rId61" Type="http://schemas.openxmlformats.org/officeDocument/2006/relationships/slide" Target="slides/slide46.xml"/><Relationship Id="rId82" Type="http://schemas.openxmlformats.org/officeDocument/2006/relationships/slide" Target="slides/slide67.xml"/><Relationship Id="rId19" Type="http://schemas.openxmlformats.org/officeDocument/2006/relationships/slide" Target="slides/slide4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56" Type="http://schemas.openxmlformats.org/officeDocument/2006/relationships/slide" Target="slides/slide41.xml"/><Relationship Id="rId77" Type="http://schemas.openxmlformats.org/officeDocument/2006/relationships/slide" Target="slides/slide62.xml"/><Relationship Id="rId100" Type="http://schemas.openxmlformats.org/officeDocument/2006/relationships/slide" Target="slides/slide85.xml"/><Relationship Id="rId105" Type="http://schemas.openxmlformats.org/officeDocument/2006/relationships/slide" Target="slides/slide90.xml"/><Relationship Id="rId126" Type="http://schemas.openxmlformats.org/officeDocument/2006/relationships/slide" Target="slides/slide11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72" Type="http://schemas.openxmlformats.org/officeDocument/2006/relationships/slide" Target="slides/slide57.xml"/><Relationship Id="rId93" Type="http://schemas.openxmlformats.org/officeDocument/2006/relationships/slide" Target="slides/slide78.xml"/><Relationship Id="rId98" Type="http://schemas.openxmlformats.org/officeDocument/2006/relationships/slide" Target="slides/slide83.xml"/><Relationship Id="rId121" Type="http://schemas.openxmlformats.org/officeDocument/2006/relationships/slide" Target="slides/slide106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0.xml"/><Relationship Id="rId46" Type="http://schemas.openxmlformats.org/officeDocument/2006/relationships/slide" Target="slides/slide31.xml"/><Relationship Id="rId67" Type="http://schemas.openxmlformats.org/officeDocument/2006/relationships/slide" Target="slides/slide52.xml"/><Relationship Id="rId116" Type="http://schemas.openxmlformats.org/officeDocument/2006/relationships/slide" Target="slides/slide101.xml"/><Relationship Id="rId137" Type="http://schemas.openxmlformats.org/officeDocument/2006/relationships/viewProps" Target="viewProps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62" Type="http://schemas.openxmlformats.org/officeDocument/2006/relationships/slide" Target="slides/slide47.xml"/><Relationship Id="rId83" Type="http://schemas.openxmlformats.org/officeDocument/2006/relationships/slide" Target="slides/slide68.xml"/><Relationship Id="rId88" Type="http://schemas.openxmlformats.org/officeDocument/2006/relationships/slide" Target="slides/slide73.xml"/><Relationship Id="rId111" Type="http://schemas.openxmlformats.org/officeDocument/2006/relationships/slide" Target="slides/slide96.xml"/><Relationship Id="rId132" Type="http://schemas.openxmlformats.org/officeDocument/2006/relationships/slide" Target="slides/slide117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21.xml"/><Relationship Id="rId57" Type="http://schemas.openxmlformats.org/officeDocument/2006/relationships/slide" Target="slides/slide42.xml"/><Relationship Id="rId106" Type="http://schemas.openxmlformats.org/officeDocument/2006/relationships/slide" Target="slides/slide91.xml"/><Relationship Id="rId127" Type="http://schemas.openxmlformats.org/officeDocument/2006/relationships/slide" Target="slides/slide112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6.xml"/><Relationship Id="rId52" Type="http://schemas.openxmlformats.org/officeDocument/2006/relationships/slide" Target="slides/slide37.xml"/><Relationship Id="rId73" Type="http://schemas.openxmlformats.org/officeDocument/2006/relationships/slide" Target="slides/slide58.xml"/><Relationship Id="rId78" Type="http://schemas.openxmlformats.org/officeDocument/2006/relationships/slide" Target="slides/slide63.xml"/><Relationship Id="rId94" Type="http://schemas.openxmlformats.org/officeDocument/2006/relationships/slide" Target="slides/slide79.xml"/><Relationship Id="rId99" Type="http://schemas.openxmlformats.org/officeDocument/2006/relationships/slide" Target="slides/slide84.xml"/><Relationship Id="rId101" Type="http://schemas.openxmlformats.org/officeDocument/2006/relationships/slide" Target="slides/slide86.xml"/><Relationship Id="rId122" Type="http://schemas.openxmlformats.org/officeDocument/2006/relationships/slide" Target="slides/slide10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11.xml"/><Relationship Id="rId47" Type="http://schemas.openxmlformats.org/officeDocument/2006/relationships/slide" Target="slides/slide32.xml"/><Relationship Id="rId68" Type="http://schemas.openxmlformats.org/officeDocument/2006/relationships/slide" Target="slides/slide53.xml"/><Relationship Id="rId89" Type="http://schemas.openxmlformats.org/officeDocument/2006/relationships/slide" Target="slides/slide74.xml"/><Relationship Id="rId112" Type="http://schemas.openxmlformats.org/officeDocument/2006/relationships/slide" Target="slides/slide97.xml"/><Relationship Id="rId133" Type="http://schemas.openxmlformats.org/officeDocument/2006/relationships/slide" Target="slides/slide1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4BA7B8-3CBD-4B82-8F1E-7F47FCD6961A}" type="doc">
      <dgm:prSet loTypeId="urn:microsoft.com/office/officeart/2005/8/layout/lProcess3" loCatId="process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it-IT"/>
        </a:p>
      </dgm:t>
    </dgm:pt>
    <dgm:pt modelId="{6D193F26-0949-4F14-BF1D-3F7E28EF3890}">
      <dgm:prSet custT="1"/>
      <dgm:spPr/>
      <dgm:t>
        <a:bodyPr/>
        <a:lstStyle/>
        <a:p>
          <a:pPr rtl="0"/>
          <a:r>
            <a:rPr lang="it-IT" sz="2000" b="1" u="none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BILANCIO DI SOSTENIBILITA' QUALE STRUMENTO DI MARKETING PER COMUNICARE L'IMPEGNO SOCIALE E/O AMBIENTALE DELL'AZIENDA??</a:t>
          </a:r>
        </a:p>
      </dgm:t>
    </dgm:pt>
    <dgm:pt modelId="{A141F8EE-66D5-4AAB-A4B0-92405BD82F27}" type="parTrans" cxnId="{80F9EF0D-6715-4B6B-ADAC-A37696C83375}">
      <dgm:prSet/>
      <dgm:spPr/>
      <dgm:t>
        <a:bodyPr/>
        <a:lstStyle/>
        <a:p>
          <a:endParaRPr lang="it-IT"/>
        </a:p>
      </dgm:t>
    </dgm:pt>
    <dgm:pt modelId="{378B9465-B9EB-41FE-90EF-59F7709434FB}" type="sibTrans" cxnId="{80F9EF0D-6715-4B6B-ADAC-A37696C83375}">
      <dgm:prSet/>
      <dgm:spPr/>
      <dgm:t>
        <a:bodyPr/>
        <a:lstStyle/>
        <a:p>
          <a:endParaRPr lang="it-IT"/>
        </a:p>
      </dgm:t>
    </dgm:pt>
    <dgm:pt modelId="{65A19FB5-4B39-4EDC-BA46-E66DD22E88E2}">
      <dgm:prSet/>
      <dgm:spPr/>
      <dgm:t>
        <a:bodyPr/>
        <a:lstStyle/>
        <a:p>
          <a:pPr rtl="0"/>
          <a:r>
            <a:rPr lang="it-IT" b="1" dirty="0" smtClean="0"/>
            <a:t>BILANCIO DI SOSTENIBILITA': "CREARE CULTURA AZIENDALE SOSTENIBILE" OBBLIGO DI LEGGE E/O PREZIOSA OPPORTUNITA' PER L'AZIENDA???</a:t>
          </a:r>
          <a:endParaRPr lang="it-IT" dirty="0"/>
        </a:p>
      </dgm:t>
    </dgm:pt>
    <dgm:pt modelId="{C85EDDA8-6618-40A6-A539-296B79E4B4AA}" type="parTrans" cxnId="{68F61904-2851-4434-A6A6-2C157D359A4A}">
      <dgm:prSet/>
      <dgm:spPr/>
      <dgm:t>
        <a:bodyPr/>
        <a:lstStyle/>
        <a:p>
          <a:endParaRPr lang="it-IT"/>
        </a:p>
      </dgm:t>
    </dgm:pt>
    <dgm:pt modelId="{33B0AD62-A3FA-421B-BDCC-4F801621D933}" type="sibTrans" cxnId="{68F61904-2851-4434-A6A6-2C157D359A4A}">
      <dgm:prSet/>
      <dgm:spPr/>
      <dgm:t>
        <a:bodyPr/>
        <a:lstStyle/>
        <a:p>
          <a:endParaRPr lang="it-IT"/>
        </a:p>
      </dgm:t>
    </dgm:pt>
    <dgm:pt modelId="{B3A7A7B8-9716-4040-86CB-AA6CCEAB66E6}" type="pres">
      <dgm:prSet presAssocID="{574BA7B8-3CBD-4B82-8F1E-7F47FCD6961A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EFB14980-9D41-43EF-82C4-075FD9777F48}" type="pres">
      <dgm:prSet presAssocID="{6D193F26-0949-4F14-BF1D-3F7E28EF3890}" presName="horFlow" presStyleCnt="0"/>
      <dgm:spPr/>
    </dgm:pt>
    <dgm:pt modelId="{B641684F-E116-435E-9285-D0EAF5932888}" type="pres">
      <dgm:prSet presAssocID="{6D193F26-0949-4F14-BF1D-3F7E28EF3890}" presName="bigChev" presStyleLbl="node1" presStyleIdx="0" presStyleCnt="2"/>
      <dgm:spPr/>
      <dgm:t>
        <a:bodyPr/>
        <a:lstStyle/>
        <a:p>
          <a:endParaRPr lang="it-IT"/>
        </a:p>
      </dgm:t>
    </dgm:pt>
    <dgm:pt modelId="{8C8F6BA0-34EA-457D-B823-CB798A4101EC}" type="pres">
      <dgm:prSet presAssocID="{6D193F26-0949-4F14-BF1D-3F7E28EF3890}" presName="vSp" presStyleCnt="0"/>
      <dgm:spPr/>
    </dgm:pt>
    <dgm:pt modelId="{3BAEEEEC-FC4A-4C3C-A62B-7F4F2BB58F45}" type="pres">
      <dgm:prSet presAssocID="{65A19FB5-4B39-4EDC-BA46-E66DD22E88E2}" presName="horFlow" presStyleCnt="0"/>
      <dgm:spPr/>
    </dgm:pt>
    <dgm:pt modelId="{F0789DFD-6389-4749-B27D-602ABD4F333D}" type="pres">
      <dgm:prSet presAssocID="{65A19FB5-4B39-4EDC-BA46-E66DD22E88E2}" presName="bigChev" presStyleLbl="node1" presStyleIdx="1" presStyleCnt="2"/>
      <dgm:spPr/>
      <dgm:t>
        <a:bodyPr/>
        <a:lstStyle/>
        <a:p>
          <a:endParaRPr lang="it-IT"/>
        </a:p>
      </dgm:t>
    </dgm:pt>
  </dgm:ptLst>
  <dgm:cxnLst>
    <dgm:cxn modelId="{68F61904-2851-4434-A6A6-2C157D359A4A}" srcId="{574BA7B8-3CBD-4B82-8F1E-7F47FCD6961A}" destId="{65A19FB5-4B39-4EDC-BA46-E66DD22E88E2}" srcOrd="1" destOrd="0" parTransId="{C85EDDA8-6618-40A6-A539-296B79E4B4AA}" sibTransId="{33B0AD62-A3FA-421B-BDCC-4F801621D933}"/>
    <dgm:cxn modelId="{E0C27DC2-B825-452F-941A-5215F093A7B5}" type="presOf" srcId="{65A19FB5-4B39-4EDC-BA46-E66DD22E88E2}" destId="{F0789DFD-6389-4749-B27D-602ABD4F333D}" srcOrd="0" destOrd="0" presId="urn:microsoft.com/office/officeart/2005/8/layout/lProcess3"/>
    <dgm:cxn modelId="{80F9EF0D-6715-4B6B-ADAC-A37696C83375}" srcId="{574BA7B8-3CBD-4B82-8F1E-7F47FCD6961A}" destId="{6D193F26-0949-4F14-BF1D-3F7E28EF3890}" srcOrd="0" destOrd="0" parTransId="{A141F8EE-66D5-4AAB-A4B0-92405BD82F27}" sibTransId="{378B9465-B9EB-41FE-90EF-59F7709434FB}"/>
    <dgm:cxn modelId="{AE08A454-A216-4EC5-8588-C439CAF2366B}" type="presOf" srcId="{6D193F26-0949-4F14-BF1D-3F7E28EF3890}" destId="{B641684F-E116-435E-9285-D0EAF5932888}" srcOrd="0" destOrd="0" presId="urn:microsoft.com/office/officeart/2005/8/layout/lProcess3"/>
    <dgm:cxn modelId="{8DF3D9E9-A64A-4875-ABD1-128462B699A1}" type="presOf" srcId="{574BA7B8-3CBD-4B82-8F1E-7F47FCD6961A}" destId="{B3A7A7B8-9716-4040-86CB-AA6CCEAB66E6}" srcOrd="0" destOrd="0" presId="urn:microsoft.com/office/officeart/2005/8/layout/lProcess3"/>
    <dgm:cxn modelId="{D2138493-24EA-4246-A1E7-8F3671982F75}" type="presParOf" srcId="{B3A7A7B8-9716-4040-86CB-AA6CCEAB66E6}" destId="{EFB14980-9D41-43EF-82C4-075FD9777F48}" srcOrd="0" destOrd="0" presId="urn:microsoft.com/office/officeart/2005/8/layout/lProcess3"/>
    <dgm:cxn modelId="{B7D4DEAB-B158-48F2-8F73-CA538C8B50D7}" type="presParOf" srcId="{EFB14980-9D41-43EF-82C4-075FD9777F48}" destId="{B641684F-E116-435E-9285-D0EAF5932888}" srcOrd="0" destOrd="0" presId="urn:microsoft.com/office/officeart/2005/8/layout/lProcess3"/>
    <dgm:cxn modelId="{6296C649-8F8D-4A56-80D1-C9AE953324EE}" type="presParOf" srcId="{B3A7A7B8-9716-4040-86CB-AA6CCEAB66E6}" destId="{8C8F6BA0-34EA-457D-B823-CB798A4101EC}" srcOrd="1" destOrd="0" presId="urn:microsoft.com/office/officeart/2005/8/layout/lProcess3"/>
    <dgm:cxn modelId="{673F5C92-6B2E-4270-A125-0441C8B552E3}" type="presParOf" srcId="{B3A7A7B8-9716-4040-86CB-AA6CCEAB66E6}" destId="{3BAEEEEC-FC4A-4C3C-A62B-7F4F2BB58F45}" srcOrd="2" destOrd="0" presId="urn:microsoft.com/office/officeart/2005/8/layout/lProcess3"/>
    <dgm:cxn modelId="{D2A6C421-4923-4990-B072-A1E7627C828A}" type="presParOf" srcId="{3BAEEEEC-FC4A-4C3C-A62B-7F4F2BB58F45}" destId="{F0789DFD-6389-4749-B27D-602ABD4F333D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0ED882-5020-4EBF-AE84-574094810DD1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5C848FF-45F7-4EB5-B4BE-17EE4DC82694}">
      <dgm:prSet phldrT="[Testo]"/>
      <dgm:spPr/>
      <dgm:t>
        <a:bodyPr/>
        <a:lstStyle/>
        <a:p>
          <a:r>
            <a:rPr lang="it-IT" dirty="0" smtClean="0"/>
            <a:t>CONTENUTI</a:t>
          </a:r>
          <a:endParaRPr lang="it-IT" dirty="0"/>
        </a:p>
      </dgm:t>
    </dgm:pt>
    <dgm:pt modelId="{C0818AD7-B621-42F7-990C-F5E844106052}" type="parTrans" cxnId="{4E7563FE-A9CA-4B07-9C98-E65A45571149}">
      <dgm:prSet/>
      <dgm:spPr/>
      <dgm:t>
        <a:bodyPr/>
        <a:lstStyle/>
        <a:p>
          <a:endParaRPr lang="it-IT"/>
        </a:p>
      </dgm:t>
    </dgm:pt>
    <dgm:pt modelId="{F40FE202-4689-411E-B3F7-9310E35D4E41}" type="sibTrans" cxnId="{4E7563FE-A9CA-4B07-9C98-E65A45571149}">
      <dgm:prSet/>
      <dgm:spPr/>
      <dgm:t>
        <a:bodyPr/>
        <a:lstStyle/>
        <a:p>
          <a:endParaRPr lang="it-IT"/>
        </a:p>
      </dgm:t>
    </dgm:pt>
    <dgm:pt modelId="{DE853055-B98B-49E6-8C10-35DEC4E122BC}">
      <dgm:prSet phldrT="[Testo]"/>
      <dgm:spPr/>
      <dgm:t>
        <a:bodyPr/>
        <a:lstStyle/>
        <a:p>
          <a:r>
            <a:rPr lang="it-IT" dirty="0" smtClean="0">
              <a:sym typeface="Wingdings" panose="05000000000000000000" pitchFamily="2" charset="2"/>
            </a:rPr>
            <a:t></a:t>
          </a:r>
          <a:endParaRPr lang="it-IT" dirty="0"/>
        </a:p>
      </dgm:t>
    </dgm:pt>
    <dgm:pt modelId="{35FE83D2-4D7A-4F6B-BC96-4B4C3BEBE775}" type="parTrans" cxnId="{FA22F8C9-97A6-4192-B810-838FBE0954C4}">
      <dgm:prSet/>
      <dgm:spPr/>
      <dgm:t>
        <a:bodyPr/>
        <a:lstStyle/>
        <a:p>
          <a:endParaRPr lang="it-IT"/>
        </a:p>
      </dgm:t>
    </dgm:pt>
    <dgm:pt modelId="{A11A5CB8-FCF7-4F48-9C5C-E9C71D4A276C}" type="sibTrans" cxnId="{FA22F8C9-97A6-4192-B810-838FBE0954C4}">
      <dgm:prSet/>
      <dgm:spPr/>
      <dgm:t>
        <a:bodyPr/>
        <a:lstStyle/>
        <a:p>
          <a:endParaRPr lang="it-IT"/>
        </a:p>
      </dgm:t>
    </dgm:pt>
    <dgm:pt modelId="{387A4E63-DF15-41AA-8593-F65BF9A4574F}">
      <dgm:prSet phldrT="[Testo]"/>
      <dgm:spPr/>
      <dgm:t>
        <a:bodyPr/>
        <a:lstStyle/>
        <a:p>
          <a:endParaRPr lang="it-IT" dirty="0"/>
        </a:p>
      </dgm:t>
    </dgm:pt>
    <dgm:pt modelId="{9D17B1CD-D0F1-44D7-AD43-AAA7199BEBE1}" type="parTrans" cxnId="{F616AF65-BA70-4177-A9E2-6616C8CABEAF}">
      <dgm:prSet/>
      <dgm:spPr/>
      <dgm:t>
        <a:bodyPr/>
        <a:lstStyle/>
        <a:p>
          <a:endParaRPr lang="it-IT"/>
        </a:p>
      </dgm:t>
    </dgm:pt>
    <dgm:pt modelId="{A88878ED-0971-4CF0-A113-FB530F5215F7}" type="sibTrans" cxnId="{F616AF65-BA70-4177-A9E2-6616C8CABEAF}">
      <dgm:prSet/>
      <dgm:spPr/>
      <dgm:t>
        <a:bodyPr/>
        <a:lstStyle/>
        <a:p>
          <a:endParaRPr lang="it-IT"/>
        </a:p>
      </dgm:t>
    </dgm:pt>
    <dgm:pt modelId="{8FE3144D-903F-4C86-9914-05208644C28D}">
      <dgm:prSet phldrT="[Testo]"/>
      <dgm:spPr/>
      <dgm:t>
        <a:bodyPr/>
        <a:lstStyle/>
        <a:p>
          <a:r>
            <a:rPr lang="it-IT" dirty="0" smtClean="0"/>
            <a:t>SCHEMA DI REDAZIONE</a:t>
          </a:r>
          <a:endParaRPr lang="it-IT" dirty="0"/>
        </a:p>
      </dgm:t>
    </dgm:pt>
    <dgm:pt modelId="{44AE3E36-2058-472B-AEA0-3ED765C28506}" type="parTrans" cxnId="{73E87333-E81C-4B6D-8BE6-1781B8593384}">
      <dgm:prSet/>
      <dgm:spPr/>
      <dgm:t>
        <a:bodyPr/>
        <a:lstStyle/>
        <a:p>
          <a:endParaRPr lang="it-IT"/>
        </a:p>
      </dgm:t>
    </dgm:pt>
    <dgm:pt modelId="{3DF98576-278E-4351-8753-D7CDC4392C88}" type="sibTrans" cxnId="{73E87333-E81C-4B6D-8BE6-1781B8593384}">
      <dgm:prSet/>
      <dgm:spPr/>
      <dgm:t>
        <a:bodyPr/>
        <a:lstStyle/>
        <a:p>
          <a:endParaRPr lang="it-IT"/>
        </a:p>
      </dgm:t>
    </dgm:pt>
    <dgm:pt modelId="{4910A79E-BC31-4194-890C-95C64AE845BB}">
      <dgm:prSet phldrT="[Testo]"/>
      <dgm:spPr/>
      <dgm:t>
        <a:bodyPr/>
        <a:lstStyle/>
        <a:p>
          <a:r>
            <a:rPr lang="it-IT" dirty="0" smtClean="0"/>
            <a:t>EFFETTI DELLA VARIABILE AMBIENTALE</a:t>
          </a:r>
          <a:endParaRPr lang="it-IT" dirty="0"/>
        </a:p>
      </dgm:t>
    </dgm:pt>
    <dgm:pt modelId="{94037B05-92A1-4FC8-87E2-9409052E2895}" type="parTrans" cxnId="{58D4AC9E-1D76-4E77-8170-1C75786C6DD8}">
      <dgm:prSet/>
      <dgm:spPr/>
      <dgm:t>
        <a:bodyPr/>
        <a:lstStyle/>
        <a:p>
          <a:endParaRPr lang="it-IT"/>
        </a:p>
      </dgm:t>
    </dgm:pt>
    <dgm:pt modelId="{0B232D5B-09D6-41C8-974F-56672BF4C4E9}" type="sibTrans" cxnId="{58D4AC9E-1D76-4E77-8170-1C75786C6DD8}">
      <dgm:prSet/>
      <dgm:spPr/>
      <dgm:t>
        <a:bodyPr/>
        <a:lstStyle/>
        <a:p>
          <a:endParaRPr lang="it-IT"/>
        </a:p>
      </dgm:t>
    </dgm:pt>
    <dgm:pt modelId="{FA4F85FF-FD9D-4DC9-8576-9D18511E72B2}">
      <dgm:prSet phldrT="[Testo]"/>
      <dgm:spPr/>
      <dgm:t>
        <a:bodyPr/>
        <a:lstStyle/>
        <a:p>
          <a:r>
            <a:rPr lang="it-IT" dirty="0" smtClean="0"/>
            <a:t>SULLO STATO PATRIMONIALE E CONTO ECONOMICO</a:t>
          </a:r>
          <a:endParaRPr lang="it-IT" dirty="0"/>
        </a:p>
      </dgm:t>
    </dgm:pt>
    <dgm:pt modelId="{81495EC2-FD1C-46F3-86DD-919023D52816}" type="parTrans" cxnId="{FAFCE70B-F412-4DFB-9765-1BEA1851F7F7}">
      <dgm:prSet/>
      <dgm:spPr/>
      <dgm:t>
        <a:bodyPr/>
        <a:lstStyle/>
        <a:p>
          <a:endParaRPr lang="it-IT"/>
        </a:p>
      </dgm:t>
    </dgm:pt>
    <dgm:pt modelId="{2EF0FEFB-F6CC-48F4-9392-9E420ECF3C8A}" type="sibTrans" cxnId="{FAFCE70B-F412-4DFB-9765-1BEA1851F7F7}">
      <dgm:prSet/>
      <dgm:spPr/>
      <dgm:t>
        <a:bodyPr/>
        <a:lstStyle/>
        <a:p>
          <a:endParaRPr lang="it-IT"/>
        </a:p>
      </dgm:t>
    </dgm:pt>
    <dgm:pt modelId="{CF7ABB2B-A65E-4988-8149-D5BFAB044C4B}">
      <dgm:prSet phldrT="[Testo]"/>
      <dgm:spPr/>
      <dgm:t>
        <a:bodyPr/>
        <a:lstStyle/>
        <a:p>
          <a:r>
            <a:rPr lang="it-IT" dirty="0" smtClean="0"/>
            <a:t>INDICATORI</a:t>
          </a:r>
          <a:endParaRPr lang="it-IT" dirty="0"/>
        </a:p>
      </dgm:t>
    </dgm:pt>
    <dgm:pt modelId="{8C8D87F3-D73D-4C75-A0E7-DC8F0D347473}" type="parTrans" cxnId="{2BE48DDC-D1CA-4AE2-8733-EB6C5B59A674}">
      <dgm:prSet/>
      <dgm:spPr/>
      <dgm:t>
        <a:bodyPr/>
        <a:lstStyle/>
        <a:p>
          <a:endParaRPr lang="it-IT"/>
        </a:p>
      </dgm:t>
    </dgm:pt>
    <dgm:pt modelId="{DD75B727-3C8F-4DD0-BB2C-4EB2568BA23E}" type="sibTrans" cxnId="{2BE48DDC-D1CA-4AE2-8733-EB6C5B59A674}">
      <dgm:prSet/>
      <dgm:spPr/>
      <dgm:t>
        <a:bodyPr/>
        <a:lstStyle/>
        <a:p>
          <a:endParaRPr lang="it-IT"/>
        </a:p>
      </dgm:t>
    </dgm:pt>
    <dgm:pt modelId="{C10AE9BB-9B8A-44E0-94A9-68FC17A39E52}">
      <dgm:prSet phldrT="[Testo]"/>
      <dgm:spPr/>
      <dgm:t>
        <a:bodyPr/>
        <a:lstStyle/>
        <a:p>
          <a:r>
            <a:rPr lang="it-IT" dirty="0" smtClean="0"/>
            <a:t>PERFORMANCE ECONOMICA</a:t>
          </a:r>
          <a:endParaRPr lang="it-IT" dirty="0"/>
        </a:p>
      </dgm:t>
    </dgm:pt>
    <dgm:pt modelId="{1AB9E644-FD0F-4138-8935-EDF2E51F2A0E}" type="parTrans" cxnId="{CDA94146-55B7-4835-B334-0901924012D3}">
      <dgm:prSet/>
      <dgm:spPr/>
      <dgm:t>
        <a:bodyPr/>
        <a:lstStyle/>
        <a:p>
          <a:endParaRPr lang="it-IT"/>
        </a:p>
      </dgm:t>
    </dgm:pt>
    <dgm:pt modelId="{7311D05A-3BC3-4AEA-A496-6CD241A28868}" type="sibTrans" cxnId="{CDA94146-55B7-4835-B334-0901924012D3}">
      <dgm:prSet/>
      <dgm:spPr/>
      <dgm:t>
        <a:bodyPr/>
        <a:lstStyle/>
        <a:p>
          <a:endParaRPr lang="it-IT"/>
        </a:p>
      </dgm:t>
    </dgm:pt>
    <dgm:pt modelId="{642C6AD6-BDAA-41AA-A18D-847C85D6DB5D}">
      <dgm:prSet phldrT="[Testo]"/>
      <dgm:spPr/>
      <dgm:t>
        <a:bodyPr/>
        <a:lstStyle/>
        <a:p>
          <a:r>
            <a:rPr lang="it-IT" dirty="0" smtClean="0"/>
            <a:t>AMBIENTALE, SOCIALE</a:t>
          </a:r>
          <a:endParaRPr lang="it-IT" dirty="0"/>
        </a:p>
      </dgm:t>
    </dgm:pt>
    <dgm:pt modelId="{9296B8BA-89C8-401E-A183-7AD81999E4F9}" type="parTrans" cxnId="{C9772618-4783-4B7F-9E47-9E5D1E7AD2F4}">
      <dgm:prSet/>
      <dgm:spPr/>
      <dgm:t>
        <a:bodyPr/>
        <a:lstStyle/>
        <a:p>
          <a:endParaRPr lang="it-IT"/>
        </a:p>
      </dgm:t>
    </dgm:pt>
    <dgm:pt modelId="{B89532FD-4740-4367-B986-459319B27326}" type="sibTrans" cxnId="{C9772618-4783-4B7F-9E47-9E5D1E7AD2F4}">
      <dgm:prSet/>
      <dgm:spPr/>
      <dgm:t>
        <a:bodyPr/>
        <a:lstStyle/>
        <a:p>
          <a:endParaRPr lang="it-IT"/>
        </a:p>
      </dgm:t>
    </dgm:pt>
    <dgm:pt modelId="{C5A620F0-2C2D-49DD-9180-11CC762CFC15}" type="pres">
      <dgm:prSet presAssocID="{4F0ED882-5020-4EBF-AE84-574094810DD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7FBF3B9B-18CD-4532-A4DE-1E410FD8DAE2}" type="pres">
      <dgm:prSet presAssocID="{B5C848FF-45F7-4EB5-B4BE-17EE4DC82694}" presName="horFlow" presStyleCnt="0"/>
      <dgm:spPr/>
    </dgm:pt>
    <dgm:pt modelId="{3050AF4B-3A81-488D-8409-5A548B1049C3}" type="pres">
      <dgm:prSet presAssocID="{B5C848FF-45F7-4EB5-B4BE-17EE4DC82694}" presName="bigChev" presStyleLbl="node1" presStyleIdx="0" presStyleCnt="3"/>
      <dgm:spPr/>
      <dgm:t>
        <a:bodyPr/>
        <a:lstStyle/>
        <a:p>
          <a:endParaRPr lang="it-IT"/>
        </a:p>
      </dgm:t>
    </dgm:pt>
    <dgm:pt modelId="{9989B596-C5D4-437A-93CA-25DB9329729D}" type="pres">
      <dgm:prSet presAssocID="{35FE83D2-4D7A-4F6B-BC96-4B4C3BEBE775}" presName="parTrans" presStyleCnt="0"/>
      <dgm:spPr/>
    </dgm:pt>
    <dgm:pt modelId="{F204A6CD-5D10-4887-A4BF-E04499E95A7F}" type="pres">
      <dgm:prSet presAssocID="{DE853055-B98B-49E6-8C10-35DEC4E122BC}" presName="node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4D8CCE3-3350-4ADD-B604-C461C92E4850}" type="pres">
      <dgm:prSet presAssocID="{A11A5CB8-FCF7-4F48-9C5C-E9C71D4A276C}" presName="sibTrans" presStyleCnt="0"/>
      <dgm:spPr/>
    </dgm:pt>
    <dgm:pt modelId="{659B5DE1-2DBC-41C8-B364-85509F09C5E1}" type="pres">
      <dgm:prSet presAssocID="{387A4E63-DF15-41AA-8593-F65BF9A4574F}" presName="node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6AC5B76-07D9-48A3-85EC-A37A1B8CF933}" type="pres">
      <dgm:prSet presAssocID="{B5C848FF-45F7-4EB5-B4BE-17EE4DC82694}" presName="vSp" presStyleCnt="0"/>
      <dgm:spPr/>
    </dgm:pt>
    <dgm:pt modelId="{E629DCDA-E23B-4B46-87E0-6D5A12ACCA77}" type="pres">
      <dgm:prSet presAssocID="{8FE3144D-903F-4C86-9914-05208644C28D}" presName="horFlow" presStyleCnt="0"/>
      <dgm:spPr/>
    </dgm:pt>
    <dgm:pt modelId="{CAD1D3C2-F4BE-4E7F-93A1-CF4BE62AFDF7}" type="pres">
      <dgm:prSet presAssocID="{8FE3144D-903F-4C86-9914-05208644C28D}" presName="bigChev" presStyleLbl="node1" presStyleIdx="1" presStyleCnt="3"/>
      <dgm:spPr/>
      <dgm:t>
        <a:bodyPr/>
        <a:lstStyle/>
        <a:p>
          <a:endParaRPr lang="it-IT"/>
        </a:p>
      </dgm:t>
    </dgm:pt>
    <dgm:pt modelId="{9CF8FB69-4D2B-4C78-BC9A-9303628ED565}" type="pres">
      <dgm:prSet presAssocID="{94037B05-92A1-4FC8-87E2-9409052E2895}" presName="parTrans" presStyleCnt="0"/>
      <dgm:spPr/>
    </dgm:pt>
    <dgm:pt modelId="{13343E75-43F0-4491-B6D3-157D3EB9DEDF}" type="pres">
      <dgm:prSet presAssocID="{4910A79E-BC31-4194-890C-95C64AE845BB}" presName="node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69DE766-80A5-4184-85CE-22BABAD588F7}" type="pres">
      <dgm:prSet presAssocID="{0B232D5B-09D6-41C8-974F-56672BF4C4E9}" presName="sibTrans" presStyleCnt="0"/>
      <dgm:spPr/>
    </dgm:pt>
    <dgm:pt modelId="{1772653B-52E9-401D-B175-4856EB782E09}" type="pres">
      <dgm:prSet presAssocID="{FA4F85FF-FD9D-4DC9-8576-9D18511E72B2}" presName="node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3C58161-29D3-44A4-8D54-4432E0CABCFE}" type="pres">
      <dgm:prSet presAssocID="{8FE3144D-903F-4C86-9914-05208644C28D}" presName="vSp" presStyleCnt="0"/>
      <dgm:spPr/>
    </dgm:pt>
    <dgm:pt modelId="{504490B8-D449-4A85-9BFA-087A5A56F50F}" type="pres">
      <dgm:prSet presAssocID="{CF7ABB2B-A65E-4988-8149-D5BFAB044C4B}" presName="horFlow" presStyleCnt="0"/>
      <dgm:spPr/>
    </dgm:pt>
    <dgm:pt modelId="{05FE9EAA-6D64-4030-9FAE-FD42F5854C8A}" type="pres">
      <dgm:prSet presAssocID="{CF7ABB2B-A65E-4988-8149-D5BFAB044C4B}" presName="bigChev" presStyleLbl="node1" presStyleIdx="2" presStyleCnt="3"/>
      <dgm:spPr/>
      <dgm:t>
        <a:bodyPr/>
        <a:lstStyle/>
        <a:p>
          <a:endParaRPr lang="it-IT"/>
        </a:p>
      </dgm:t>
    </dgm:pt>
    <dgm:pt modelId="{38551BF7-0E77-4DE7-9485-23B47C23308C}" type="pres">
      <dgm:prSet presAssocID="{1AB9E644-FD0F-4138-8935-EDF2E51F2A0E}" presName="parTrans" presStyleCnt="0"/>
      <dgm:spPr/>
    </dgm:pt>
    <dgm:pt modelId="{6B555F03-2A6C-42A0-B6AB-27C5D7FFF9AA}" type="pres">
      <dgm:prSet presAssocID="{C10AE9BB-9B8A-44E0-94A9-68FC17A39E52}" presName="node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7B695B2-3A64-4ADE-9476-6A8BF935934D}" type="pres">
      <dgm:prSet presAssocID="{7311D05A-3BC3-4AEA-A496-6CD241A28868}" presName="sibTrans" presStyleCnt="0"/>
      <dgm:spPr/>
    </dgm:pt>
    <dgm:pt modelId="{3E3B26A1-9914-47BE-ABB1-F90E55193F37}" type="pres">
      <dgm:prSet presAssocID="{642C6AD6-BDAA-41AA-A18D-847C85D6DB5D}" presName="node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12EA95B-BBCF-4AEE-8889-B298E2E04EA2}" type="presOf" srcId="{8FE3144D-903F-4C86-9914-05208644C28D}" destId="{CAD1D3C2-F4BE-4E7F-93A1-CF4BE62AFDF7}" srcOrd="0" destOrd="0" presId="urn:microsoft.com/office/officeart/2005/8/layout/lProcess3"/>
    <dgm:cxn modelId="{F616AF65-BA70-4177-A9E2-6616C8CABEAF}" srcId="{B5C848FF-45F7-4EB5-B4BE-17EE4DC82694}" destId="{387A4E63-DF15-41AA-8593-F65BF9A4574F}" srcOrd="1" destOrd="0" parTransId="{9D17B1CD-D0F1-44D7-AD43-AAA7199BEBE1}" sibTransId="{A88878ED-0971-4CF0-A113-FB530F5215F7}"/>
    <dgm:cxn modelId="{C9772618-4783-4B7F-9E47-9E5D1E7AD2F4}" srcId="{CF7ABB2B-A65E-4988-8149-D5BFAB044C4B}" destId="{642C6AD6-BDAA-41AA-A18D-847C85D6DB5D}" srcOrd="1" destOrd="0" parTransId="{9296B8BA-89C8-401E-A183-7AD81999E4F9}" sibTransId="{B89532FD-4740-4367-B986-459319B27326}"/>
    <dgm:cxn modelId="{EF9015D7-09A8-4140-AE3A-57A8229F78F8}" type="presOf" srcId="{642C6AD6-BDAA-41AA-A18D-847C85D6DB5D}" destId="{3E3B26A1-9914-47BE-ABB1-F90E55193F37}" srcOrd="0" destOrd="0" presId="urn:microsoft.com/office/officeart/2005/8/layout/lProcess3"/>
    <dgm:cxn modelId="{73E87333-E81C-4B6D-8BE6-1781B8593384}" srcId="{4F0ED882-5020-4EBF-AE84-574094810DD1}" destId="{8FE3144D-903F-4C86-9914-05208644C28D}" srcOrd="1" destOrd="0" parTransId="{44AE3E36-2058-472B-AEA0-3ED765C28506}" sibTransId="{3DF98576-278E-4351-8753-D7CDC4392C88}"/>
    <dgm:cxn modelId="{2BE48DDC-D1CA-4AE2-8733-EB6C5B59A674}" srcId="{4F0ED882-5020-4EBF-AE84-574094810DD1}" destId="{CF7ABB2B-A65E-4988-8149-D5BFAB044C4B}" srcOrd="2" destOrd="0" parTransId="{8C8D87F3-D73D-4C75-A0E7-DC8F0D347473}" sibTransId="{DD75B727-3C8F-4DD0-BB2C-4EB2568BA23E}"/>
    <dgm:cxn modelId="{C5558130-162C-4C83-9A31-1C65B4D8C378}" type="presOf" srcId="{DE853055-B98B-49E6-8C10-35DEC4E122BC}" destId="{F204A6CD-5D10-4887-A4BF-E04499E95A7F}" srcOrd="0" destOrd="0" presId="urn:microsoft.com/office/officeart/2005/8/layout/lProcess3"/>
    <dgm:cxn modelId="{58D4AC9E-1D76-4E77-8170-1C75786C6DD8}" srcId="{8FE3144D-903F-4C86-9914-05208644C28D}" destId="{4910A79E-BC31-4194-890C-95C64AE845BB}" srcOrd="0" destOrd="0" parTransId="{94037B05-92A1-4FC8-87E2-9409052E2895}" sibTransId="{0B232D5B-09D6-41C8-974F-56672BF4C4E9}"/>
    <dgm:cxn modelId="{FAFCE70B-F412-4DFB-9765-1BEA1851F7F7}" srcId="{8FE3144D-903F-4C86-9914-05208644C28D}" destId="{FA4F85FF-FD9D-4DC9-8576-9D18511E72B2}" srcOrd="1" destOrd="0" parTransId="{81495EC2-FD1C-46F3-86DD-919023D52816}" sibTransId="{2EF0FEFB-F6CC-48F4-9392-9E420ECF3C8A}"/>
    <dgm:cxn modelId="{D122C69B-9EBA-4F91-84D8-CB9BC0A1047E}" type="presOf" srcId="{4F0ED882-5020-4EBF-AE84-574094810DD1}" destId="{C5A620F0-2C2D-49DD-9180-11CC762CFC15}" srcOrd="0" destOrd="0" presId="urn:microsoft.com/office/officeart/2005/8/layout/lProcess3"/>
    <dgm:cxn modelId="{D3CE0E7F-3CAA-47FD-8A03-88E39A5588D1}" type="presOf" srcId="{FA4F85FF-FD9D-4DC9-8576-9D18511E72B2}" destId="{1772653B-52E9-401D-B175-4856EB782E09}" srcOrd="0" destOrd="0" presId="urn:microsoft.com/office/officeart/2005/8/layout/lProcess3"/>
    <dgm:cxn modelId="{FCCEA6A8-256E-4788-8CAD-05801BD05F02}" type="presOf" srcId="{387A4E63-DF15-41AA-8593-F65BF9A4574F}" destId="{659B5DE1-2DBC-41C8-B364-85509F09C5E1}" srcOrd="0" destOrd="0" presId="urn:microsoft.com/office/officeart/2005/8/layout/lProcess3"/>
    <dgm:cxn modelId="{809E5999-D8FC-4CCB-A1FB-FFC0103E93FF}" type="presOf" srcId="{4910A79E-BC31-4194-890C-95C64AE845BB}" destId="{13343E75-43F0-4491-B6D3-157D3EB9DEDF}" srcOrd="0" destOrd="0" presId="urn:microsoft.com/office/officeart/2005/8/layout/lProcess3"/>
    <dgm:cxn modelId="{CDA94146-55B7-4835-B334-0901924012D3}" srcId="{CF7ABB2B-A65E-4988-8149-D5BFAB044C4B}" destId="{C10AE9BB-9B8A-44E0-94A9-68FC17A39E52}" srcOrd="0" destOrd="0" parTransId="{1AB9E644-FD0F-4138-8935-EDF2E51F2A0E}" sibTransId="{7311D05A-3BC3-4AEA-A496-6CD241A28868}"/>
    <dgm:cxn modelId="{FC475A61-9A9C-4CC7-B0E5-DB385A4C707C}" type="presOf" srcId="{CF7ABB2B-A65E-4988-8149-D5BFAB044C4B}" destId="{05FE9EAA-6D64-4030-9FAE-FD42F5854C8A}" srcOrd="0" destOrd="0" presId="urn:microsoft.com/office/officeart/2005/8/layout/lProcess3"/>
    <dgm:cxn modelId="{A5471AE6-516A-4295-9762-A86830FCC185}" type="presOf" srcId="{C10AE9BB-9B8A-44E0-94A9-68FC17A39E52}" destId="{6B555F03-2A6C-42A0-B6AB-27C5D7FFF9AA}" srcOrd="0" destOrd="0" presId="urn:microsoft.com/office/officeart/2005/8/layout/lProcess3"/>
    <dgm:cxn modelId="{4E7563FE-A9CA-4B07-9C98-E65A45571149}" srcId="{4F0ED882-5020-4EBF-AE84-574094810DD1}" destId="{B5C848FF-45F7-4EB5-B4BE-17EE4DC82694}" srcOrd="0" destOrd="0" parTransId="{C0818AD7-B621-42F7-990C-F5E844106052}" sibTransId="{F40FE202-4689-411E-B3F7-9310E35D4E41}"/>
    <dgm:cxn modelId="{FA22F8C9-97A6-4192-B810-838FBE0954C4}" srcId="{B5C848FF-45F7-4EB5-B4BE-17EE4DC82694}" destId="{DE853055-B98B-49E6-8C10-35DEC4E122BC}" srcOrd="0" destOrd="0" parTransId="{35FE83D2-4D7A-4F6B-BC96-4B4C3BEBE775}" sibTransId="{A11A5CB8-FCF7-4F48-9C5C-E9C71D4A276C}"/>
    <dgm:cxn modelId="{C880A511-B544-4120-93AE-444CD76BF574}" type="presOf" srcId="{B5C848FF-45F7-4EB5-B4BE-17EE4DC82694}" destId="{3050AF4B-3A81-488D-8409-5A548B1049C3}" srcOrd="0" destOrd="0" presId="urn:microsoft.com/office/officeart/2005/8/layout/lProcess3"/>
    <dgm:cxn modelId="{9557C3DB-9E97-4B75-8A26-10ADE9CF5CB9}" type="presParOf" srcId="{C5A620F0-2C2D-49DD-9180-11CC762CFC15}" destId="{7FBF3B9B-18CD-4532-A4DE-1E410FD8DAE2}" srcOrd="0" destOrd="0" presId="urn:microsoft.com/office/officeart/2005/8/layout/lProcess3"/>
    <dgm:cxn modelId="{5BABF85D-17C5-4EE0-95E3-57FEC19D5CBA}" type="presParOf" srcId="{7FBF3B9B-18CD-4532-A4DE-1E410FD8DAE2}" destId="{3050AF4B-3A81-488D-8409-5A548B1049C3}" srcOrd="0" destOrd="0" presId="urn:microsoft.com/office/officeart/2005/8/layout/lProcess3"/>
    <dgm:cxn modelId="{7A510F40-2198-4FD4-9446-8FA7492FE937}" type="presParOf" srcId="{7FBF3B9B-18CD-4532-A4DE-1E410FD8DAE2}" destId="{9989B596-C5D4-437A-93CA-25DB9329729D}" srcOrd="1" destOrd="0" presId="urn:microsoft.com/office/officeart/2005/8/layout/lProcess3"/>
    <dgm:cxn modelId="{B608B7ED-B56C-4ECF-BA34-9E3430012A7A}" type="presParOf" srcId="{7FBF3B9B-18CD-4532-A4DE-1E410FD8DAE2}" destId="{F204A6CD-5D10-4887-A4BF-E04499E95A7F}" srcOrd="2" destOrd="0" presId="urn:microsoft.com/office/officeart/2005/8/layout/lProcess3"/>
    <dgm:cxn modelId="{919D4ED7-B8E1-46D8-92A8-4B249B9FD058}" type="presParOf" srcId="{7FBF3B9B-18CD-4532-A4DE-1E410FD8DAE2}" destId="{E4D8CCE3-3350-4ADD-B604-C461C92E4850}" srcOrd="3" destOrd="0" presId="urn:microsoft.com/office/officeart/2005/8/layout/lProcess3"/>
    <dgm:cxn modelId="{B2EFCF9D-388F-482D-83D0-4E52A39C0AC2}" type="presParOf" srcId="{7FBF3B9B-18CD-4532-A4DE-1E410FD8DAE2}" destId="{659B5DE1-2DBC-41C8-B364-85509F09C5E1}" srcOrd="4" destOrd="0" presId="urn:microsoft.com/office/officeart/2005/8/layout/lProcess3"/>
    <dgm:cxn modelId="{880F7FD0-23E4-4FE6-9A47-EC16D650794E}" type="presParOf" srcId="{C5A620F0-2C2D-49DD-9180-11CC762CFC15}" destId="{A6AC5B76-07D9-48A3-85EC-A37A1B8CF933}" srcOrd="1" destOrd="0" presId="urn:microsoft.com/office/officeart/2005/8/layout/lProcess3"/>
    <dgm:cxn modelId="{77DBF8D7-64E3-4B0B-96E1-DF420B0D9F7F}" type="presParOf" srcId="{C5A620F0-2C2D-49DD-9180-11CC762CFC15}" destId="{E629DCDA-E23B-4B46-87E0-6D5A12ACCA77}" srcOrd="2" destOrd="0" presId="urn:microsoft.com/office/officeart/2005/8/layout/lProcess3"/>
    <dgm:cxn modelId="{2D27CE62-F0C0-453E-8BEF-AD2DF0DCC07E}" type="presParOf" srcId="{E629DCDA-E23B-4B46-87E0-6D5A12ACCA77}" destId="{CAD1D3C2-F4BE-4E7F-93A1-CF4BE62AFDF7}" srcOrd="0" destOrd="0" presId="urn:microsoft.com/office/officeart/2005/8/layout/lProcess3"/>
    <dgm:cxn modelId="{4FB44941-8069-495B-B4F3-1B6A00420CB3}" type="presParOf" srcId="{E629DCDA-E23B-4B46-87E0-6D5A12ACCA77}" destId="{9CF8FB69-4D2B-4C78-BC9A-9303628ED565}" srcOrd="1" destOrd="0" presId="urn:microsoft.com/office/officeart/2005/8/layout/lProcess3"/>
    <dgm:cxn modelId="{B5965630-45D2-4389-B80B-EBFE1B0EBA96}" type="presParOf" srcId="{E629DCDA-E23B-4B46-87E0-6D5A12ACCA77}" destId="{13343E75-43F0-4491-B6D3-157D3EB9DEDF}" srcOrd="2" destOrd="0" presId="urn:microsoft.com/office/officeart/2005/8/layout/lProcess3"/>
    <dgm:cxn modelId="{2256C3F5-121E-473C-A9FD-0545819AB074}" type="presParOf" srcId="{E629DCDA-E23B-4B46-87E0-6D5A12ACCA77}" destId="{469DE766-80A5-4184-85CE-22BABAD588F7}" srcOrd="3" destOrd="0" presId="urn:microsoft.com/office/officeart/2005/8/layout/lProcess3"/>
    <dgm:cxn modelId="{8E65C134-C0FB-4D47-B54B-11F976558D54}" type="presParOf" srcId="{E629DCDA-E23B-4B46-87E0-6D5A12ACCA77}" destId="{1772653B-52E9-401D-B175-4856EB782E09}" srcOrd="4" destOrd="0" presId="urn:microsoft.com/office/officeart/2005/8/layout/lProcess3"/>
    <dgm:cxn modelId="{8F4D9A40-1D0B-4AD5-9FD7-9064C1A16AA4}" type="presParOf" srcId="{C5A620F0-2C2D-49DD-9180-11CC762CFC15}" destId="{53C58161-29D3-44A4-8D54-4432E0CABCFE}" srcOrd="3" destOrd="0" presId="urn:microsoft.com/office/officeart/2005/8/layout/lProcess3"/>
    <dgm:cxn modelId="{E998886A-9968-4644-8786-C76FCC01F70F}" type="presParOf" srcId="{C5A620F0-2C2D-49DD-9180-11CC762CFC15}" destId="{504490B8-D449-4A85-9BFA-087A5A56F50F}" srcOrd="4" destOrd="0" presId="urn:microsoft.com/office/officeart/2005/8/layout/lProcess3"/>
    <dgm:cxn modelId="{DCB44310-B372-4BB3-A4A0-266472293625}" type="presParOf" srcId="{504490B8-D449-4A85-9BFA-087A5A56F50F}" destId="{05FE9EAA-6D64-4030-9FAE-FD42F5854C8A}" srcOrd="0" destOrd="0" presId="urn:microsoft.com/office/officeart/2005/8/layout/lProcess3"/>
    <dgm:cxn modelId="{B37DEFBD-3D55-4261-8860-8E36B48A7BF5}" type="presParOf" srcId="{504490B8-D449-4A85-9BFA-087A5A56F50F}" destId="{38551BF7-0E77-4DE7-9485-23B47C23308C}" srcOrd="1" destOrd="0" presId="urn:microsoft.com/office/officeart/2005/8/layout/lProcess3"/>
    <dgm:cxn modelId="{C26A148F-03A8-41F5-AC44-C4043D7F96E6}" type="presParOf" srcId="{504490B8-D449-4A85-9BFA-087A5A56F50F}" destId="{6B555F03-2A6C-42A0-B6AB-27C5D7FFF9AA}" srcOrd="2" destOrd="0" presId="urn:microsoft.com/office/officeart/2005/8/layout/lProcess3"/>
    <dgm:cxn modelId="{AD85BA5A-8986-4201-A1B9-0AC4E814B561}" type="presParOf" srcId="{504490B8-D449-4A85-9BFA-087A5A56F50F}" destId="{37B695B2-3A64-4ADE-9476-6A8BF935934D}" srcOrd="3" destOrd="0" presId="urn:microsoft.com/office/officeart/2005/8/layout/lProcess3"/>
    <dgm:cxn modelId="{1F45436C-8AC7-4FE0-A2E9-C058880AE39A}" type="presParOf" srcId="{504490B8-D449-4A85-9BFA-087A5A56F50F}" destId="{3E3B26A1-9914-47BE-ABB1-F90E55193F37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05DE294-3322-41C5-B5EC-75714AB0CDBE}" type="doc">
      <dgm:prSet loTypeId="urn:microsoft.com/office/officeart/2005/8/layout/radial6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78E4E4C4-AEA1-499D-899F-36835B9569DF}">
      <dgm:prSet phldrT="[Testo]"/>
      <dgm:spPr/>
      <dgm:t>
        <a:bodyPr/>
        <a:lstStyle/>
        <a:p>
          <a:r>
            <a:rPr lang="it-IT" dirty="0" smtClean="0"/>
            <a:t>Pianificazione</a:t>
          </a:r>
        </a:p>
        <a:p>
          <a:r>
            <a:rPr lang="it-IT" dirty="0" smtClean="0"/>
            <a:t>(</a:t>
          </a:r>
          <a:r>
            <a:rPr lang="it-IT" dirty="0" err="1" smtClean="0"/>
            <a:t>Forward</a:t>
          </a:r>
          <a:r>
            <a:rPr lang="it-IT" dirty="0" smtClean="0"/>
            <a:t> </a:t>
          </a:r>
          <a:r>
            <a:rPr lang="it-IT" dirty="0" err="1" smtClean="0"/>
            <a:t>Looking</a:t>
          </a:r>
          <a:r>
            <a:rPr lang="it-IT" dirty="0" smtClean="0"/>
            <a:t>)</a:t>
          </a:r>
          <a:endParaRPr lang="it-IT" dirty="0"/>
        </a:p>
      </dgm:t>
    </dgm:pt>
    <dgm:pt modelId="{3B0D6D74-B8DE-4DBB-8B29-C64EC20575AF}" type="parTrans" cxnId="{3ADA12F5-EDAB-4DBA-AF0D-D39EC6C53565}">
      <dgm:prSet/>
      <dgm:spPr/>
      <dgm:t>
        <a:bodyPr/>
        <a:lstStyle/>
        <a:p>
          <a:endParaRPr lang="it-IT"/>
        </a:p>
      </dgm:t>
    </dgm:pt>
    <dgm:pt modelId="{16451A3A-E8D2-4B66-87E8-F1CF4A1B7E87}" type="sibTrans" cxnId="{3ADA12F5-EDAB-4DBA-AF0D-D39EC6C53565}">
      <dgm:prSet/>
      <dgm:spPr/>
      <dgm:t>
        <a:bodyPr/>
        <a:lstStyle/>
        <a:p>
          <a:endParaRPr lang="it-IT"/>
        </a:p>
      </dgm:t>
    </dgm:pt>
    <dgm:pt modelId="{3EA23371-D228-4FD3-A683-E0903586C29F}">
      <dgm:prSet phldrT="[Testo]"/>
      <dgm:spPr/>
      <dgm:t>
        <a:bodyPr/>
        <a:lstStyle/>
        <a:p>
          <a:r>
            <a:rPr lang="it-IT" dirty="0" smtClean="0"/>
            <a:t>Crisi d'impresa</a:t>
          </a:r>
          <a:endParaRPr lang="it-IT" dirty="0"/>
        </a:p>
      </dgm:t>
    </dgm:pt>
    <dgm:pt modelId="{CB482DD7-DBFB-490F-AFEE-EB210FF62399}" type="parTrans" cxnId="{CB4F8DF8-A412-4A72-8E99-7A7F95D80A22}">
      <dgm:prSet/>
      <dgm:spPr/>
      <dgm:t>
        <a:bodyPr/>
        <a:lstStyle/>
        <a:p>
          <a:endParaRPr lang="it-IT"/>
        </a:p>
      </dgm:t>
    </dgm:pt>
    <dgm:pt modelId="{5834AE59-1385-4489-B672-88DF56E607ED}" type="sibTrans" cxnId="{CB4F8DF8-A412-4A72-8E99-7A7F95D80A22}">
      <dgm:prSet/>
      <dgm:spPr/>
      <dgm:t>
        <a:bodyPr/>
        <a:lstStyle/>
        <a:p>
          <a:endParaRPr lang="it-IT"/>
        </a:p>
      </dgm:t>
    </dgm:pt>
    <dgm:pt modelId="{02A362C4-6DB5-4EE8-AB11-B6F4AFE4FE7F}">
      <dgm:prSet phldrT="[Testo]"/>
      <dgm:spPr/>
      <dgm:t>
        <a:bodyPr/>
        <a:lstStyle/>
        <a:p>
          <a:r>
            <a:rPr lang="it-IT" dirty="0" smtClean="0"/>
            <a:t>Sostenibilità - ESG</a:t>
          </a:r>
          <a:endParaRPr lang="it-IT" dirty="0"/>
        </a:p>
      </dgm:t>
    </dgm:pt>
    <dgm:pt modelId="{CF8BAAC3-FB84-4F23-B312-FDC0F32448FB}" type="parTrans" cxnId="{38434636-6BC2-4CFF-B4D5-E3A741372F2B}">
      <dgm:prSet/>
      <dgm:spPr/>
      <dgm:t>
        <a:bodyPr/>
        <a:lstStyle/>
        <a:p>
          <a:endParaRPr lang="it-IT"/>
        </a:p>
      </dgm:t>
    </dgm:pt>
    <dgm:pt modelId="{B7A0F699-F079-494D-8210-4164D07005F2}" type="sibTrans" cxnId="{38434636-6BC2-4CFF-B4D5-E3A741372F2B}">
      <dgm:prSet/>
      <dgm:spPr/>
      <dgm:t>
        <a:bodyPr/>
        <a:lstStyle/>
        <a:p>
          <a:endParaRPr lang="it-IT"/>
        </a:p>
      </dgm:t>
    </dgm:pt>
    <dgm:pt modelId="{65584499-73CA-4010-BE57-D37C16A6A01D}">
      <dgm:prSet phldrT="[Testo]"/>
      <dgm:spPr/>
      <dgm:t>
        <a:bodyPr/>
        <a:lstStyle/>
        <a:p>
          <a:r>
            <a:rPr lang="it-IT" dirty="0" smtClean="0"/>
            <a:t>Finanza sostenibile</a:t>
          </a:r>
          <a:endParaRPr lang="it-IT" dirty="0"/>
        </a:p>
      </dgm:t>
    </dgm:pt>
    <dgm:pt modelId="{CFFBF788-B0EB-4412-8B54-03BC0B67C7B3}" type="parTrans" cxnId="{465DD9FB-DD6C-499E-9143-4F542984D259}">
      <dgm:prSet/>
      <dgm:spPr/>
      <dgm:t>
        <a:bodyPr/>
        <a:lstStyle/>
        <a:p>
          <a:endParaRPr lang="it-IT"/>
        </a:p>
      </dgm:t>
    </dgm:pt>
    <dgm:pt modelId="{FE0AFCF8-99B3-47AA-B855-EBE9B7BC509F}" type="sibTrans" cxnId="{465DD9FB-DD6C-499E-9143-4F542984D259}">
      <dgm:prSet/>
      <dgm:spPr/>
      <dgm:t>
        <a:bodyPr/>
        <a:lstStyle/>
        <a:p>
          <a:endParaRPr lang="it-IT"/>
        </a:p>
      </dgm:t>
    </dgm:pt>
    <dgm:pt modelId="{1AC1D8CA-5D8D-48D5-A66E-BF9DE43E1CA4}">
      <dgm:prSet phldrT="[Testo]"/>
      <dgm:spPr/>
      <dgm:t>
        <a:bodyPr/>
        <a:lstStyle/>
        <a:p>
          <a:r>
            <a:rPr lang="it-IT" dirty="0" err="1" smtClean="0"/>
            <a:t>Good</a:t>
          </a:r>
          <a:r>
            <a:rPr lang="it-IT" dirty="0" smtClean="0"/>
            <a:t> </a:t>
          </a:r>
          <a:r>
            <a:rPr lang="it-IT" dirty="0" err="1" smtClean="0"/>
            <a:t>Tax</a:t>
          </a:r>
          <a:r>
            <a:rPr lang="it-IT" dirty="0" smtClean="0"/>
            <a:t> </a:t>
          </a:r>
          <a:r>
            <a:rPr lang="it-IT" dirty="0" err="1" smtClean="0"/>
            <a:t>Governance</a:t>
          </a:r>
          <a:endParaRPr lang="it-IT" dirty="0"/>
        </a:p>
      </dgm:t>
    </dgm:pt>
    <dgm:pt modelId="{61F77B7A-C152-4207-A9CF-2D19CAC89F3E}" type="parTrans" cxnId="{40F6668F-07CF-4205-B25E-3A22DD690258}">
      <dgm:prSet/>
      <dgm:spPr/>
      <dgm:t>
        <a:bodyPr/>
        <a:lstStyle/>
        <a:p>
          <a:endParaRPr lang="it-IT"/>
        </a:p>
      </dgm:t>
    </dgm:pt>
    <dgm:pt modelId="{54920B65-A0EB-4369-91D3-B278DD0AA638}" type="sibTrans" cxnId="{40F6668F-07CF-4205-B25E-3A22DD690258}">
      <dgm:prSet/>
      <dgm:spPr/>
      <dgm:t>
        <a:bodyPr/>
        <a:lstStyle/>
        <a:p>
          <a:endParaRPr lang="it-IT"/>
        </a:p>
      </dgm:t>
    </dgm:pt>
    <dgm:pt modelId="{4ECA3D3F-1A4D-4A44-98C2-A6C07E59019B}">
      <dgm:prSet/>
      <dgm:spPr/>
      <dgm:t>
        <a:bodyPr/>
        <a:lstStyle/>
        <a:p>
          <a:r>
            <a:rPr lang="it-IT" dirty="0" smtClean="0"/>
            <a:t>Accesso al Credito (EBA)</a:t>
          </a:r>
          <a:endParaRPr lang="it-IT" dirty="0"/>
        </a:p>
      </dgm:t>
    </dgm:pt>
    <dgm:pt modelId="{972FB821-1AD1-42F4-92F6-3A8A3D008BD1}" type="parTrans" cxnId="{0D104C63-B82D-4EC1-894D-ABB952678703}">
      <dgm:prSet/>
      <dgm:spPr/>
      <dgm:t>
        <a:bodyPr/>
        <a:lstStyle/>
        <a:p>
          <a:endParaRPr lang="it-IT"/>
        </a:p>
      </dgm:t>
    </dgm:pt>
    <dgm:pt modelId="{D75ED209-75C3-45FA-9462-7CE37F0281BA}" type="sibTrans" cxnId="{0D104C63-B82D-4EC1-894D-ABB952678703}">
      <dgm:prSet/>
      <dgm:spPr/>
      <dgm:t>
        <a:bodyPr/>
        <a:lstStyle/>
        <a:p>
          <a:endParaRPr lang="it-IT"/>
        </a:p>
      </dgm:t>
    </dgm:pt>
    <dgm:pt modelId="{7D223D29-9045-4EE6-8F92-B9AB6476BE5E}">
      <dgm:prSet/>
      <dgm:spPr/>
      <dgm:t>
        <a:bodyPr/>
        <a:lstStyle/>
        <a:p>
          <a:r>
            <a:rPr lang="it-IT" dirty="0" smtClean="0"/>
            <a:t>Sostenibilità debito e Continuità</a:t>
          </a:r>
          <a:endParaRPr lang="it-IT" dirty="0"/>
        </a:p>
      </dgm:t>
    </dgm:pt>
    <dgm:pt modelId="{4241A733-E26A-4B18-8489-A1B2CFB30C39}" type="parTrans" cxnId="{EAAE6EB3-7AAE-443C-B795-73A9065413D8}">
      <dgm:prSet/>
      <dgm:spPr/>
      <dgm:t>
        <a:bodyPr/>
        <a:lstStyle/>
        <a:p>
          <a:endParaRPr lang="it-IT"/>
        </a:p>
      </dgm:t>
    </dgm:pt>
    <dgm:pt modelId="{0A3EB3CA-F316-4C41-85DD-54019382C3DD}" type="sibTrans" cxnId="{EAAE6EB3-7AAE-443C-B795-73A9065413D8}">
      <dgm:prSet/>
      <dgm:spPr/>
      <dgm:t>
        <a:bodyPr/>
        <a:lstStyle/>
        <a:p>
          <a:endParaRPr lang="it-IT"/>
        </a:p>
      </dgm:t>
    </dgm:pt>
    <dgm:pt modelId="{606D3272-2991-414F-BCA8-7647ACF3EBAA}">
      <dgm:prSet/>
      <dgm:spPr/>
      <dgm:t>
        <a:bodyPr/>
        <a:lstStyle/>
        <a:p>
          <a:r>
            <a:rPr lang="it-IT" dirty="0" smtClean="0"/>
            <a:t>Adeguati assetti gestionali</a:t>
          </a:r>
          <a:endParaRPr lang="it-IT" dirty="0"/>
        </a:p>
      </dgm:t>
    </dgm:pt>
    <dgm:pt modelId="{A0D1B136-EB87-41B4-956E-DA185E1D8A49}" type="parTrans" cxnId="{6A8E9A8F-4BD6-46A4-B721-6E07546AC257}">
      <dgm:prSet/>
      <dgm:spPr/>
      <dgm:t>
        <a:bodyPr/>
        <a:lstStyle/>
        <a:p>
          <a:endParaRPr lang="it-IT"/>
        </a:p>
      </dgm:t>
    </dgm:pt>
    <dgm:pt modelId="{B04F7778-E138-422C-8A65-52E25C4EC5DF}" type="sibTrans" cxnId="{6A8E9A8F-4BD6-46A4-B721-6E07546AC257}">
      <dgm:prSet/>
      <dgm:spPr/>
      <dgm:t>
        <a:bodyPr/>
        <a:lstStyle/>
        <a:p>
          <a:endParaRPr lang="it-IT"/>
        </a:p>
      </dgm:t>
    </dgm:pt>
    <dgm:pt modelId="{E5006319-FA70-4867-8330-889EA8240BEB}">
      <dgm:prSet/>
      <dgm:spPr/>
      <dgm:t>
        <a:bodyPr/>
        <a:lstStyle/>
        <a:p>
          <a:r>
            <a:rPr lang="it-IT" dirty="0" smtClean="0"/>
            <a:t>CNC – Segnali e segnalazioni</a:t>
          </a:r>
          <a:endParaRPr lang="it-IT" dirty="0"/>
        </a:p>
      </dgm:t>
    </dgm:pt>
    <dgm:pt modelId="{8800D118-A544-4E6B-AE30-9407D2C7AC96}" type="parTrans" cxnId="{6ACCA492-A78D-4F2D-8496-E4918802F2D5}">
      <dgm:prSet/>
      <dgm:spPr/>
      <dgm:t>
        <a:bodyPr/>
        <a:lstStyle/>
        <a:p>
          <a:endParaRPr lang="it-IT"/>
        </a:p>
      </dgm:t>
    </dgm:pt>
    <dgm:pt modelId="{5ECD47E5-D4F7-4797-B566-6EBB8802201C}" type="sibTrans" cxnId="{6ACCA492-A78D-4F2D-8496-E4918802F2D5}">
      <dgm:prSet/>
      <dgm:spPr/>
      <dgm:t>
        <a:bodyPr/>
        <a:lstStyle/>
        <a:p>
          <a:endParaRPr lang="it-IT"/>
        </a:p>
      </dgm:t>
    </dgm:pt>
    <dgm:pt modelId="{52F8A559-671F-4A49-87B9-878A838ED7CF}" type="pres">
      <dgm:prSet presAssocID="{A05DE294-3322-41C5-B5EC-75714AB0CDB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30C116B2-320D-4678-8F55-ABC757475580}" type="pres">
      <dgm:prSet presAssocID="{78E4E4C4-AEA1-499D-899F-36835B9569DF}" presName="centerShape" presStyleLbl="node0" presStyleIdx="0" presStyleCnt="1"/>
      <dgm:spPr/>
      <dgm:t>
        <a:bodyPr/>
        <a:lstStyle/>
        <a:p>
          <a:endParaRPr lang="it-IT"/>
        </a:p>
      </dgm:t>
    </dgm:pt>
    <dgm:pt modelId="{FE05F79A-65AF-4284-8315-3B1DCD426610}" type="pres">
      <dgm:prSet presAssocID="{3EA23371-D228-4FD3-A683-E0903586C29F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BBADB3-3C5A-43C7-8FEF-5CFF65A1C9D1}" type="pres">
      <dgm:prSet presAssocID="{3EA23371-D228-4FD3-A683-E0903586C29F}" presName="dummy" presStyleCnt="0"/>
      <dgm:spPr/>
    </dgm:pt>
    <dgm:pt modelId="{4C8296AF-D0DC-41AE-A237-DA9F088F78F2}" type="pres">
      <dgm:prSet presAssocID="{5834AE59-1385-4489-B672-88DF56E607ED}" presName="sibTrans" presStyleLbl="sibTrans2D1" presStyleIdx="0" presStyleCnt="8"/>
      <dgm:spPr/>
      <dgm:t>
        <a:bodyPr/>
        <a:lstStyle/>
        <a:p>
          <a:endParaRPr lang="it-IT"/>
        </a:p>
      </dgm:t>
    </dgm:pt>
    <dgm:pt modelId="{4481F6DF-2915-4F44-BC53-ABD9AB9DFCD5}" type="pres">
      <dgm:prSet presAssocID="{7D223D29-9045-4EE6-8F92-B9AB6476BE5E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E58A277-171C-48BE-BC74-0B8AD8B80232}" type="pres">
      <dgm:prSet presAssocID="{7D223D29-9045-4EE6-8F92-B9AB6476BE5E}" presName="dummy" presStyleCnt="0"/>
      <dgm:spPr/>
    </dgm:pt>
    <dgm:pt modelId="{08EEC4FE-6D82-407E-ABA4-E43EF0212359}" type="pres">
      <dgm:prSet presAssocID="{0A3EB3CA-F316-4C41-85DD-54019382C3DD}" presName="sibTrans" presStyleLbl="sibTrans2D1" presStyleIdx="1" presStyleCnt="8"/>
      <dgm:spPr/>
      <dgm:t>
        <a:bodyPr/>
        <a:lstStyle/>
        <a:p>
          <a:endParaRPr lang="it-IT"/>
        </a:p>
      </dgm:t>
    </dgm:pt>
    <dgm:pt modelId="{7C738F4B-A90C-4688-9198-7A2D07B2AFBA}" type="pres">
      <dgm:prSet presAssocID="{606D3272-2991-414F-BCA8-7647ACF3EBA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622E4E7-0F47-4926-8541-1153D8DF01FF}" type="pres">
      <dgm:prSet presAssocID="{606D3272-2991-414F-BCA8-7647ACF3EBAA}" presName="dummy" presStyleCnt="0"/>
      <dgm:spPr/>
    </dgm:pt>
    <dgm:pt modelId="{280026EA-9570-44FD-BF45-B046C89AEAF3}" type="pres">
      <dgm:prSet presAssocID="{B04F7778-E138-422C-8A65-52E25C4EC5DF}" presName="sibTrans" presStyleLbl="sibTrans2D1" presStyleIdx="2" presStyleCnt="8"/>
      <dgm:spPr/>
      <dgm:t>
        <a:bodyPr/>
        <a:lstStyle/>
        <a:p>
          <a:endParaRPr lang="it-IT"/>
        </a:p>
      </dgm:t>
    </dgm:pt>
    <dgm:pt modelId="{C395BF33-968F-459D-8D71-86E0D14D5D92}" type="pres">
      <dgm:prSet presAssocID="{E5006319-FA70-4867-8330-889EA8240BEB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D281FB0-7F37-4C0B-941C-D753C1F33B7B}" type="pres">
      <dgm:prSet presAssocID="{E5006319-FA70-4867-8330-889EA8240BEB}" presName="dummy" presStyleCnt="0"/>
      <dgm:spPr/>
    </dgm:pt>
    <dgm:pt modelId="{B55289DB-4CBE-4FCD-AE04-7ED881E61BD1}" type="pres">
      <dgm:prSet presAssocID="{5ECD47E5-D4F7-4797-B566-6EBB8802201C}" presName="sibTrans" presStyleLbl="sibTrans2D1" presStyleIdx="3" presStyleCnt="8"/>
      <dgm:spPr/>
      <dgm:t>
        <a:bodyPr/>
        <a:lstStyle/>
        <a:p>
          <a:endParaRPr lang="it-IT"/>
        </a:p>
      </dgm:t>
    </dgm:pt>
    <dgm:pt modelId="{E29CCAD4-8FC4-4CF3-B4D7-B21CDBB728B5}" type="pres">
      <dgm:prSet presAssocID="{4ECA3D3F-1A4D-4A44-98C2-A6C07E59019B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CF8DA3F-7662-405A-86DA-FD83D1CA2662}" type="pres">
      <dgm:prSet presAssocID="{4ECA3D3F-1A4D-4A44-98C2-A6C07E59019B}" presName="dummy" presStyleCnt="0"/>
      <dgm:spPr/>
    </dgm:pt>
    <dgm:pt modelId="{DA49153F-74CF-41DE-AF02-60FDBD7F121E}" type="pres">
      <dgm:prSet presAssocID="{D75ED209-75C3-45FA-9462-7CE37F0281BA}" presName="sibTrans" presStyleLbl="sibTrans2D1" presStyleIdx="4" presStyleCnt="8"/>
      <dgm:spPr/>
      <dgm:t>
        <a:bodyPr/>
        <a:lstStyle/>
        <a:p>
          <a:endParaRPr lang="it-IT"/>
        </a:p>
      </dgm:t>
    </dgm:pt>
    <dgm:pt modelId="{12145F3E-16F1-4BA8-A003-32F669E347D3}" type="pres">
      <dgm:prSet presAssocID="{02A362C4-6DB5-4EE8-AB11-B6F4AFE4FE7F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31F6820-FFDC-4BBE-9894-48EAEA02C604}" type="pres">
      <dgm:prSet presAssocID="{02A362C4-6DB5-4EE8-AB11-B6F4AFE4FE7F}" presName="dummy" presStyleCnt="0"/>
      <dgm:spPr/>
    </dgm:pt>
    <dgm:pt modelId="{A5AC12EB-FAC8-4439-B0B6-C6A694F14600}" type="pres">
      <dgm:prSet presAssocID="{B7A0F699-F079-494D-8210-4164D07005F2}" presName="sibTrans" presStyleLbl="sibTrans2D1" presStyleIdx="5" presStyleCnt="8"/>
      <dgm:spPr/>
      <dgm:t>
        <a:bodyPr/>
        <a:lstStyle/>
        <a:p>
          <a:endParaRPr lang="it-IT"/>
        </a:p>
      </dgm:t>
    </dgm:pt>
    <dgm:pt modelId="{8A3B7D65-6777-44D5-AFE8-362B9DBF5908}" type="pres">
      <dgm:prSet presAssocID="{65584499-73CA-4010-BE57-D37C16A6A01D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CE6A812-C80F-4418-AA29-52EBCF22DE1F}" type="pres">
      <dgm:prSet presAssocID="{65584499-73CA-4010-BE57-D37C16A6A01D}" presName="dummy" presStyleCnt="0"/>
      <dgm:spPr/>
    </dgm:pt>
    <dgm:pt modelId="{CEF13FE8-9CCC-48D0-9D95-E9E05CA91418}" type="pres">
      <dgm:prSet presAssocID="{FE0AFCF8-99B3-47AA-B855-EBE9B7BC509F}" presName="sibTrans" presStyleLbl="sibTrans2D1" presStyleIdx="6" presStyleCnt="8"/>
      <dgm:spPr/>
      <dgm:t>
        <a:bodyPr/>
        <a:lstStyle/>
        <a:p>
          <a:endParaRPr lang="it-IT"/>
        </a:p>
      </dgm:t>
    </dgm:pt>
    <dgm:pt modelId="{3E3B026E-C935-4F4E-82CF-1ED3D2A500B0}" type="pres">
      <dgm:prSet presAssocID="{1AC1D8CA-5D8D-48D5-A66E-BF9DE43E1CA4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634395C-D459-4A12-97D4-90B21C3A68BD}" type="pres">
      <dgm:prSet presAssocID="{1AC1D8CA-5D8D-48D5-A66E-BF9DE43E1CA4}" presName="dummy" presStyleCnt="0"/>
      <dgm:spPr/>
    </dgm:pt>
    <dgm:pt modelId="{F5B91ABD-DF93-4184-B6FF-4CE75AE0B840}" type="pres">
      <dgm:prSet presAssocID="{54920B65-A0EB-4369-91D3-B278DD0AA638}" presName="sibTrans" presStyleLbl="sibTrans2D1" presStyleIdx="7" presStyleCnt="8"/>
      <dgm:spPr/>
      <dgm:t>
        <a:bodyPr/>
        <a:lstStyle/>
        <a:p>
          <a:endParaRPr lang="it-IT"/>
        </a:p>
      </dgm:t>
    </dgm:pt>
  </dgm:ptLst>
  <dgm:cxnLst>
    <dgm:cxn modelId="{99B19263-E692-489F-9C98-816F1177D070}" type="presOf" srcId="{B7A0F699-F079-494D-8210-4164D07005F2}" destId="{A5AC12EB-FAC8-4439-B0B6-C6A694F14600}" srcOrd="0" destOrd="0" presId="urn:microsoft.com/office/officeart/2005/8/layout/radial6"/>
    <dgm:cxn modelId="{4C1F977C-FD31-491C-8378-7D8A27100022}" type="presOf" srcId="{5834AE59-1385-4489-B672-88DF56E607ED}" destId="{4C8296AF-D0DC-41AE-A237-DA9F088F78F2}" srcOrd="0" destOrd="0" presId="urn:microsoft.com/office/officeart/2005/8/layout/radial6"/>
    <dgm:cxn modelId="{CB4F8DF8-A412-4A72-8E99-7A7F95D80A22}" srcId="{78E4E4C4-AEA1-499D-899F-36835B9569DF}" destId="{3EA23371-D228-4FD3-A683-E0903586C29F}" srcOrd="0" destOrd="0" parTransId="{CB482DD7-DBFB-490F-AFEE-EB210FF62399}" sibTransId="{5834AE59-1385-4489-B672-88DF56E607ED}"/>
    <dgm:cxn modelId="{24C0E415-84EB-47C1-98A6-DAAF57116C95}" type="presOf" srcId="{1AC1D8CA-5D8D-48D5-A66E-BF9DE43E1CA4}" destId="{3E3B026E-C935-4F4E-82CF-1ED3D2A500B0}" srcOrd="0" destOrd="0" presId="urn:microsoft.com/office/officeart/2005/8/layout/radial6"/>
    <dgm:cxn modelId="{40F6668F-07CF-4205-B25E-3A22DD690258}" srcId="{78E4E4C4-AEA1-499D-899F-36835B9569DF}" destId="{1AC1D8CA-5D8D-48D5-A66E-BF9DE43E1CA4}" srcOrd="7" destOrd="0" parTransId="{61F77B7A-C152-4207-A9CF-2D19CAC89F3E}" sibTransId="{54920B65-A0EB-4369-91D3-B278DD0AA638}"/>
    <dgm:cxn modelId="{6888BFFB-9341-41BA-B0DD-67824D409A7E}" type="presOf" srcId="{E5006319-FA70-4867-8330-889EA8240BEB}" destId="{C395BF33-968F-459D-8D71-86E0D14D5D92}" srcOrd="0" destOrd="0" presId="urn:microsoft.com/office/officeart/2005/8/layout/radial6"/>
    <dgm:cxn modelId="{D3C85874-25C0-475A-BDDF-B2EAADDC723F}" type="presOf" srcId="{78E4E4C4-AEA1-499D-899F-36835B9569DF}" destId="{30C116B2-320D-4678-8F55-ABC757475580}" srcOrd="0" destOrd="0" presId="urn:microsoft.com/office/officeart/2005/8/layout/radial6"/>
    <dgm:cxn modelId="{67740E50-7534-4F8F-9978-F85EAFACC0D2}" type="presOf" srcId="{FE0AFCF8-99B3-47AA-B855-EBE9B7BC509F}" destId="{CEF13FE8-9CCC-48D0-9D95-E9E05CA91418}" srcOrd="0" destOrd="0" presId="urn:microsoft.com/office/officeart/2005/8/layout/radial6"/>
    <dgm:cxn modelId="{09E71C77-A258-42EA-9179-54CE04B16679}" type="presOf" srcId="{B04F7778-E138-422C-8A65-52E25C4EC5DF}" destId="{280026EA-9570-44FD-BF45-B046C89AEAF3}" srcOrd="0" destOrd="0" presId="urn:microsoft.com/office/officeart/2005/8/layout/radial6"/>
    <dgm:cxn modelId="{DCA6A413-D4CF-4A99-88CD-02538D14F215}" type="presOf" srcId="{5ECD47E5-D4F7-4797-B566-6EBB8802201C}" destId="{B55289DB-4CBE-4FCD-AE04-7ED881E61BD1}" srcOrd="0" destOrd="0" presId="urn:microsoft.com/office/officeart/2005/8/layout/radial6"/>
    <dgm:cxn modelId="{3ADA12F5-EDAB-4DBA-AF0D-D39EC6C53565}" srcId="{A05DE294-3322-41C5-B5EC-75714AB0CDBE}" destId="{78E4E4C4-AEA1-499D-899F-36835B9569DF}" srcOrd="0" destOrd="0" parTransId="{3B0D6D74-B8DE-4DBB-8B29-C64EC20575AF}" sibTransId="{16451A3A-E8D2-4B66-87E8-F1CF4A1B7E87}"/>
    <dgm:cxn modelId="{0D104C63-B82D-4EC1-894D-ABB952678703}" srcId="{78E4E4C4-AEA1-499D-899F-36835B9569DF}" destId="{4ECA3D3F-1A4D-4A44-98C2-A6C07E59019B}" srcOrd="4" destOrd="0" parTransId="{972FB821-1AD1-42F4-92F6-3A8A3D008BD1}" sibTransId="{D75ED209-75C3-45FA-9462-7CE37F0281BA}"/>
    <dgm:cxn modelId="{EAAE6EB3-7AAE-443C-B795-73A9065413D8}" srcId="{78E4E4C4-AEA1-499D-899F-36835B9569DF}" destId="{7D223D29-9045-4EE6-8F92-B9AB6476BE5E}" srcOrd="1" destOrd="0" parTransId="{4241A733-E26A-4B18-8489-A1B2CFB30C39}" sibTransId="{0A3EB3CA-F316-4C41-85DD-54019382C3DD}"/>
    <dgm:cxn modelId="{A5DB75DF-1B59-4AE7-B9C5-091AD4728247}" type="presOf" srcId="{3EA23371-D228-4FD3-A683-E0903586C29F}" destId="{FE05F79A-65AF-4284-8315-3B1DCD426610}" srcOrd="0" destOrd="0" presId="urn:microsoft.com/office/officeart/2005/8/layout/radial6"/>
    <dgm:cxn modelId="{24E8F4A2-01A8-4476-AEFF-14491833297F}" type="presOf" srcId="{02A362C4-6DB5-4EE8-AB11-B6F4AFE4FE7F}" destId="{12145F3E-16F1-4BA8-A003-32F669E347D3}" srcOrd="0" destOrd="0" presId="urn:microsoft.com/office/officeart/2005/8/layout/radial6"/>
    <dgm:cxn modelId="{BFD79D62-7701-4710-9E50-F4B597925944}" type="presOf" srcId="{4ECA3D3F-1A4D-4A44-98C2-A6C07E59019B}" destId="{E29CCAD4-8FC4-4CF3-B4D7-B21CDBB728B5}" srcOrd="0" destOrd="0" presId="urn:microsoft.com/office/officeart/2005/8/layout/radial6"/>
    <dgm:cxn modelId="{B241D2D3-48B0-4015-B840-F86274F65509}" type="presOf" srcId="{D75ED209-75C3-45FA-9462-7CE37F0281BA}" destId="{DA49153F-74CF-41DE-AF02-60FDBD7F121E}" srcOrd="0" destOrd="0" presId="urn:microsoft.com/office/officeart/2005/8/layout/radial6"/>
    <dgm:cxn modelId="{6ACCA492-A78D-4F2D-8496-E4918802F2D5}" srcId="{78E4E4C4-AEA1-499D-899F-36835B9569DF}" destId="{E5006319-FA70-4867-8330-889EA8240BEB}" srcOrd="3" destOrd="0" parTransId="{8800D118-A544-4E6B-AE30-9407D2C7AC96}" sibTransId="{5ECD47E5-D4F7-4797-B566-6EBB8802201C}"/>
    <dgm:cxn modelId="{EAED0776-1052-4821-93AB-7576C638BAC1}" type="presOf" srcId="{0A3EB3CA-F316-4C41-85DD-54019382C3DD}" destId="{08EEC4FE-6D82-407E-ABA4-E43EF0212359}" srcOrd="0" destOrd="0" presId="urn:microsoft.com/office/officeart/2005/8/layout/radial6"/>
    <dgm:cxn modelId="{76E86298-0447-4D63-831E-6D3F1BCB2949}" type="presOf" srcId="{54920B65-A0EB-4369-91D3-B278DD0AA638}" destId="{F5B91ABD-DF93-4184-B6FF-4CE75AE0B840}" srcOrd="0" destOrd="0" presId="urn:microsoft.com/office/officeart/2005/8/layout/radial6"/>
    <dgm:cxn modelId="{38434636-6BC2-4CFF-B4D5-E3A741372F2B}" srcId="{78E4E4C4-AEA1-499D-899F-36835B9569DF}" destId="{02A362C4-6DB5-4EE8-AB11-B6F4AFE4FE7F}" srcOrd="5" destOrd="0" parTransId="{CF8BAAC3-FB84-4F23-B312-FDC0F32448FB}" sibTransId="{B7A0F699-F079-494D-8210-4164D07005F2}"/>
    <dgm:cxn modelId="{FF9DECDC-0CD9-4445-8531-0576D4F8845B}" type="presOf" srcId="{7D223D29-9045-4EE6-8F92-B9AB6476BE5E}" destId="{4481F6DF-2915-4F44-BC53-ABD9AB9DFCD5}" srcOrd="0" destOrd="0" presId="urn:microsoft.com/office/officeart/2005/8/layout/radial6"/>
    <dgm:cxn modelId="{D092398F-0A40-4382-8D15-013E8B881448}" type="presOf" srcId="{606D3272-2991-414F-BCA8-7647ACF3EBAA}" destId="{7C738F4B-A90C-4688-9198-7A2D07B2AFBA}" srcOrd="0" destOrd="0" presId="urn:microsoft.com/office/officeart/2005/8/layout/radial6"/>
    <dgm:cxn modelId="{D5383B2D-1FE3-41F8-9B0C-AB7C84671795}" type="presOf" srcId="{A05DE294-3322-41C5-B5EC-75714AB0CDBE}" destId="{52F8A559-671F-4A49-87B9-878A838ED7CF}" srcOrd="0" destOrd="0" presId="urn:microsoft.com/office/officeart/2005/8/layout/radial6"/>
    <dgm:cxn modelId="{465DD9FB-DD6C-499E-9143-4F542984D259}" srcId="{78E4E4C4-AEA1-499D-899F-36835B9569DF}" destId="{65584499-73CA-4010-BE57-D37C16A6A01D}" srcOrd="6" destOrd="0" parTransId="{CFFBF788-B0EB-4412-8B54-03BC0B67C7B3}" sibTransId="{FE0AFCF8-99B3-47AA-B855-EBE9B7BC509F}"/>
    <dgm:cxn modelId="{6A8E9A8F-4BD6-46A4-B721-6E07546AC257}" srcId="{78E4E4C4-AEA1-499D-899F-36835B9569DF}" destId="{606D3272-2991-414F-BCA8-7647ACF3EBAA}" srcOrd="2" destOrd="0" parTransId="{A0D1B136-EB87-41B4-956E-DA185E1D8A49}" sibTransId="{B04F7778-E138-422C-8A65-52E25C4EC5DF}"/>
    <dgm:cxn modelId="{FAE2935F-A406-41B5-A01A-3522BE5E997F}" type="presOf" srcId="{65584499-73CA-4010-BE57-D37C16A6A01D}" destId="{8A3B7D65-6777-44D5-AFE8-362B9DBF5908}" srcOrd="0" destOrd="0" presId="urn:microsoft.com/office/officeart/2005/8/layout/radial6"/>
    <dgm:cxn modelId="{C335AA0F-B6A1-4E6F-B14C-ED0B191E0232}" type="presParOf" srcId="{52F8A559-671F-4A49-87B9-878A838ED7CF}" destId="{30C116B2-320D-4678-8F55-ABC757475580}" srcOrd="0" destOrd="0" presId="urn:microsoft.com/office/officeart/2005/8/layout/radial6"/>
    <dgm:cxn modelId="{AC77E913-F9F6-4DDC-A83D-DBF3E404A14B}" type="presParOf" srcId="{52F8A559-671F-4A49-87B9-878A838ED7CF}" destId="{FE05F79A-65AF-4284-8315-3B1DCD426610}" srcOrd="1" destOrd="0" presId="urn:microsoft.com/office/officeart/2005/8/layout/radial6"/>
    <dgm:cxn modelId="{1D10C482-D9F7-4D8E-BAAD-9FCF6C2E5C1E}" type="presParOf" srcId="{52F8A559-671F-4A49-87B9-878A838ED7CF}" destId="{1ABBADB3-3C5A-43C7-8FEF-5CFF65A1C9D1}" srcOrd="2" destOrd="0" presId="urn:microsoft.com/office/officeart/2005/8/layout/radial6"/>
    <dgm:cxn modelId="{729D6043-B8DD-4B24-8471-974B1E58EE16}" type="presParOf" srcId="{52F8A559-671F-4A49-87B9-878A838ED7CF}" destId="{4C8296AF-D0DC-41AE-A237-DA9F088F78F2}" srcOrd="3" destOrd="0" presId="urn:microsoft.com/office/officeart/2005/8/layout/radial6"/>
    <dgm:cxn modelId="{AF2559A1-6156-43DB-8F53-3EEB7DC69D05}" type="presParOf" srcId="{52F8A559-671F-4A49-87B9-878A838ED7CF}" destId="{4481F6DF-2915-4F44-BC53-ABD9AB9DFCD5}" srcOrd="4" destOrd="0" presId="urn:microsoft.com/office/officeart/2005/8/layout/radial6"/>
    <dgm:cxn modelId="{0ED84FD7-3D00-4F99-8729-D1FDC4BEC359}" type="presParOf" srcId="{52F8A559-671F-4A49-87B9-878A838ED7CF}" destId="{DE58A277-171C-48BE-BC74-0B8AD8B80232}" srcOrd="5" destOrd="0" presId="urn:microsoft.com/office/officeart/2005/8/layout/radial6"/>
    <dgm:cxn modelId="{F1132AF3-85B0-49EF-986B-10F1DC702341}" type="presParOf" srcId="{52F8A559-671F-4A49-87B9-878A838ED7CF}" destId="{08EEC4FE-6D82-407E-ABA4-E43EF0212359}" srcOrd="6" destOrd="0" presId="urn:microsoft.com/office/officeart/2005/8/layout/radial6"/>
    <dgm:cxn modelId="{D4AC3F2F-DE71-4D8E-A578-6F87FD3ABA50}" type="presParOf" srcId="{52F8A559-671F-4A49-87B9-878A838ED7CF}" destId="{7C738F4B-A90C-4688-9198-7A2D07B2AFBA}" srcOrd="7" destOrd="0" presId="urn:microsoft.com/office/officeart/2005/8/layout/radial6"/>
    <dgm:cxn modelId="{053AE7FA-5691-4519-B0D2-ACACEA51FDFF}" type="presParOf" srcId="{52F8A559-671F-4A49-87B9-878A838ED7CF}" destId="{6622E4E7-0F47-4926-8541-1153D8DF01FF}" srcOrd="8" destOrd="0" presId="urn:microsoft.com/office/officeart/2005/8/layout/radial6"/>
    <dgm:cxn modelId="{41DBE303-70F6-4D2E-BE39-D5751EDFD6C0}" type="presParOf" srcId="{52F8A559-671F-4A49-87B9-878A838ED7CF}" destId="{280026EA-9570-44FD-BF45-B046C89AEAF3}" srcOrd="9" destOrd="0" presId="urn:microsoft.com/office/officeart/2005/8/layout/radial6"/>
    <dgm:cxn modelId="{C33F718E-1BEA-41E9-BF1C-2FB60C67683A}" type="presParOf" srcId="{52F8A559-671F-4A49-87B9-878A838ED7CF}" destId="{C395BF33-968F-459D-8D71-86E0D14D5D92}" srcOrd="10" destOrd="0" presId="urn:microsoft.com/office/officeart/2005/8/layout/radial6"/>
    <dgm:cxn modelId="{509077E8-7769-4D6F-ADF3-C70B3805C237}" type="presParOf" srcId="{52F8A559-671F-4A49-87B9-878A838ED7CF}" destId="{9D281FB0-7F37-4C0B-941C-D753C1F33B7B}" srcOrd="11" destOrd="0" presId="urn:microsoft.com/office/officeart/2005/8/layout/radial6"/>
    <dgm:cxn modelId="{FB51304D-6D9B-4B10-9413-8F192A42562E}" type="presParOf" srcId="{52F8A559-671F-4A49-87B9-878A838ED7CF}" destId="{B55289DB-4CBE-4FCD-AE04-7ED881E61BD1}" srcOrd="12" destOrd="0" presId="urn:microsoft.com/office/officeart/2005/8/layout/radial6"/>
    <dgm:cxn modelId="{9CE010C0-B34C-467D-A67A-5CEDBA77B29D}" type="presParOf" srcId="{52F8A559-671F-4A49-87B9-878A838ED7CF}" destId="{E29CCAD4-8FC4-4CF3-B4D7-B21CDBB728B5}" srcOrd="13" destOrd="0" presId="urn:microsoft.com/office/officeart/2005/8/layout/radial6"/>
    <dgm:cxn modelId="{401A046F-955D-4AD5-9379-F498ACB0B090}" type="presParOf" srcId="{52F8A559-671F-4A49-87B9-878A838ED7CF}" destId="{3CF8DA3F-7662-405A-86DA-FD83D1CA2662}" srcOrd="14" destOrd="0" presId="urn:microsoft.com/office/officeart/2005/8/layout/radial6"/>
    <dgm:cxn modelId="{F23B9114-7BCF-43A4-8E1B-812CF4DA18FD}" type="presParOf" srcId="{52F8A559-671F-4A49-87B9-878A838ED7CF}" destId="{DA49153F-74CF-41DE-AF02-60FDBD7F121E}" srcOrd="15" destOrd="0" presId="urn:microsoft.com/office/officeart/2005/8/layout/radial6"/>
    <dgm:cxn modelId="{14DB6C14-3FBB-4D11-B977-545E57277C2E}" type="presParOf" srcId="{52F8A559-671F-4A49-87B9-878A838ED7CF}" destId="{12145F3E-16F1-4BA8-A003-32F669E347D3}" srcOrd="16" destOrd="0" presId="urn:microsoft.com/office/officeart/2005/8/layout/radial6"/>
    <dgm:cxn modelId="{969C9ED2-B85F-4A88-B918-04D9BB1FEEF0}" type="presParOf" srcId="{52F8A559-671F-4A49-87B9-878A838ED7CF}" destId="{731F6820-FFDC-4BBE-9894-48EAEA02C604}" srcOrd="17" destOrd="0" presId="urn:microsoft.com/office/officeart/2005/8/layout/radial6"/>
    <dgm:cxn modelId="{0E8D7206-0744-4437-8F97-292870C98CF1}" type="presParOf" srcId="{52F8A559-671F-4A49-87B9-878A838ED7CF}" destId="{A5AC12EB-FAC8-4439-B0B6-C6A694F14600}" srcOrd="18" destOrd="0" presId="urn:microsoft.com/office/officeart/2005/8/layout/radial6"/>
    <dgm:cxn modelId="{8F111CC0-6DD3-424A-8D44-9ED2F54F3B06}" type="presParOf" srcId="{52F8A559-671F-4A49-87B9-878A838ED7CF}" destId="{8A3B7D65-6777-44D5-AFE8-362B9DBF5908}" srcOrd="19" destOrd="0" presId="urn:microsoft.com/office/officeart/2005/8/layout/radial6"/>
    <dgm:cxn modelId="{F9174E3B-9D25-4B66-B346-3F112236AFFA}" type="presParOf" srcId="{52F8A559-671F-4A49-87B9-878A838ED7CF}" destId="{ECE6A812-C80F-4418-AA29-52EBCF22DE1F}" srcOrd="20" destOrd="0" presId="urn:microsoft.com/office/officeart/2005/8/layout/radial6"/>
    <dgm:cxn modelId="{00ED0305-D6A1-406B-A997-74A64A10E7CD}" type="presParOf" srcId="{52F8A559-671F-4A49-87B9-878A838ED7CF}" destId="{CEF13FE8-9CCC-48D0-9D95-E9E05CA91418}" srcOrd="21" destOrd="0" presId="urn:microsoft.com/office/officeart/2005/8/layout/radial6"/>
    <dgm:cxn modelId="{92C59CAF-9B7D-434F-9C2A-6F4C45DEE7C5}" type="presParOf" srcId="{52F8A559-671F-4A49-87B9-878A838ED7CF}" destId="{3E3B026E-C935-4F4E-82CF-1ED3D2A500B0}" srcOrd="22" destOrd="0" presId="urn:microsoft.com/office/officeart/2005/8/layout/radial6"/>
    <dgm:cxn modelId="{3A182F2B-7DAD-4FAB-9CC0-71BF19605501}" type="presParOf" srcId="{52F8A559-671F-4A49-87B9-878A838ED7CF}" destId="{F634395C-D459-4A12-97D4-90B21C3A68BD}" srcOrd="23" destOrd="0" presId="urn:microsoft.com/office/officeart/2005/8/layout/radial6"/>
    <dgm:cxn modelId="{CF0642FB-F6ED-41DD-8A44-600B8A24294B}" type="presParOf" srcId="{52F8A559-671F-4A49-87B9-878A838ED7CF}" destId="{F5B91ABD-DF93-4184-B6FF-4CE75AE0B840}" srcOrd="24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41684F-E116-435E-9285-D0EAF5932888}">
      <dsp:nvSpPr>
        <dsp:cNvPr id="0" name=""/>
        <dsp:cNvSpPr/>
      </dsp:nvSpPr>
      <dsp:spPr>
        <a:xfrm>
          <a:off x="2619552" y="1073"/>
          <a:ext cx="6474527" cy="2589811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3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u="none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BILANCIO DI SOSTENIBILITA' QUALE STRUMENTO DI MARKETING PER COMUNICARE L'IMPEGNO SOCIALE E/O AMBIENTALE DELL'AZIENDA??</a:t>
          </a:r>
        </a:p>
      </dsp:txBody>
      <dsp:txXfrm>
        <a:off x="3914458" y="1073"/>
        <a:ext cx="3884716" cy="2589811"/>
      </dsp:txXfrm>
    </dsp:sp>
    <dsp:sp modelId="{F0789DFD-6389-4749-B27D-602ABD4F333D}">
      <dsp:nvSpPr>
        <dsp:cNvPr id="0" name=""/>
        <dsp:cNvSpPr/>
      </dsp:nvSpPr>
      <dsp:spPr>
        <a:xfrm>
          <a:off x="2619552" y="2953458"/>
          <a:ext cx="6474527" cy="2589811"/>
        </a:xfrm>
        <a:prstGeom prst="chevron">
          <a:avLst/>
        </a:prstGeom>
        <a:gradFill rotWithShape="0">
          <a:gsLst>
            <a:gs pos="0">
              <a:schemeClr val="accent3">
                <a:hueOff val="11624607"/>
                <a:satOff val="-37145"/>
                <a:lumOff val="-9412"/>
                <a:alphaOff val="0"/>
                <a:shade val="15000"/>
                <a:satMod val="180000"/>
              </a:schemeClr>
            </a:gs>
            <a:gs pos="50000">
              <a:schemeClr val="accent3">
                <a:hueOff val="11624607"/>
                <a:satOff val="-37145"/>
                <a:lumOff val="-9412"/>
                <a:alphaOff val="0"/>
                <a:shade val="45000"/>
                <a:satMod val="170000"/>
              </a:schemeClr>
            </a:gs>
            <a:gs pos="70000">
              <a:schemeClr val="accent3">
                <a:hueOff val="11624607"/>
                <a:satOff val="-37145"/>
                <a:lumOff val="-9412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11624607"/>
                <a:satOff val="-37145"/>
                <a:lumOff val="-9412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3">
              <a:hueOff val="11624607"/>
              <a:satOff val="-37145"/>
              <a:lumOff val="-9412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b="1" kern="1200" dirty="0" smtClean="0"/>
            <a:t>BILANCIO DI SOSTENIBILITA': "CREARE CULTURA AZIENDALE SOSTENIBILE" OBBLIGO DI LEGGE E/O PREZIOSA OPPORTUNITA' PER L'AZIENDA???</a:t>
          </a:r>
          <a:endParaRPr lang="it-IT" sz="2100" kern="1200" dirty="0"/>
        </a:p>
      </dsp:txBody>
      <dsp:txXfrm>
        <a:off x="3914458" y="2953458"/>
        <a:ext cx="3884716" cy="25898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50AF4B-3A81-488D-8409-5A548B1049C3}">
      <dsp:nvSpPr>
        <dsp:cNvPr id="0" name=""/>
        <dsp:cNvSpPr/>
      </dsp:nvSpPr>
      <dsp:spPr>
        <a:xfrm>
          <a:off x="1738006" y="2089"/>
          <a:ext cx="3094375" cy="123775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17145" rIns="0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700" kern="1200" dirty="0" smtClean="0"/>
            <a:t>CONTENUTI</a:t>
          </a:r>
          <a:endParaRPr lang="it-IT" sz="2700" kern="1200" dirty="0"/>
        </a:p>
      </dsp:txBody>
      <dsp:txXfrm>
        <a:off x="2356881" y="2089"/>
        <a:ext cx="1856625" cy="1237750"/>
      </dsp:txXfrm>
    </dsp:sp>
    <dsp:sp modelId="{F204A6CD-5D10-4887-A4BF-E04499E95A7F}">
      <dsp:nvSpPr>
        <dsp:cNvPr id="0" name=""/>
        <dsp:cNvSpPr/>
      </dsp:nvSpPr>
      <dsp:spPr>
        <a:xfrm>
          <a:off x="4430113" y="107298"/>
          <a:ext cx="2568331" cy="102733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>
              <a:sym typeface="Wingdings" panose="05000000000000000000" pitchFamily="2" charset="2"/>
            </a:rPr>
            <a:t></a:t>
          </a:r>
          <a:endParaRPr lang="it-IT" sz="1800" kern="1200" dirty="0"/>
        </a:p>
      </dsp:txBody>
      <dsp:txXfrm>
        <a:off x="4943779" y="107298"/>
        <a:ext cx="1540999" cy="1027332"/>
      </dsp:txXfrm>
    </dsp:sp>
    <dsp:sp modelId="{659B5DE1-2DBC-41C8-B364-85509F09C5E1}">
      <dsp:nvSpPr>
        <dsp:cNvPr id="0" name=""/>
        <dsp:cNvSpPr/>
      </dsp:nvSpPr>
      <dsp:spPr>
        <a:xfrm>
          <a:off x="6638877" y="107298"/>
          <a:ext cx="2568331" cy="102733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800" kern="1200" dirty="0"/>
        </a:p>
      </dsp:txBody>
      <dsp:txXfrm>
        <a:off x="7152543" y="107298"/>
        <a:ext cx="1540999" cy="1027332"/>
      </dsp:txXfrm>
    </dsp:sp>
    <dsp:sp modelId="{CAD1D3C2-F4BE-4E7F-93A1-CF4BE62AFDF7}">
      <dsp:nvSpPr>
        <dsp:cNvPr id="0" name=""/>
        <dsp:cNvSpPr/>
      </dsp:nvSpPr>
      <dsp:spPr>
        <a:xfrm>
          <a:off x="1738006" y="1413124"/>
          <a:ext cx="3094375" cy="123775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17145" rIns="0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700" kern="1200" dirty="0" smtClean="0"/>
            <a:t>SCHEMA DI REDAZIONE</a:t>
          </a:r>
          <a:endParaRPr lang="it-IT" sz="2700" kern="1200" dirty="0"/>
        </a:p>
      </dsp:txBody>
      <dsp:txXfrm>
        <a:off x="2356881" y="1413124"/>
        <a:ext cx="1856625" cy="1237750"/>
      </dsp:txXfrm>
    </dsp:sp>
    <dsp:sp modelId="{13343E75-43F0-4491-B6D3-157D3EB9DEDF}">
      <dsp:nvSpPr>
        <dsp:cNvPr id="0" name=""/>
        <dsp:cNvSpPr/>
      </dsp:nvSpPr>
      <dsp:spPr>
        <a:xfrm>
          <a:off x="4430113" y="1518333"/>
          <a:ext cx="2568331" cy="102733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EFFETTI DELLA VARIABILE AMBIENTALE</a:t>
          </a:r>
          <a:endParaRPr lang="it-IT" sz="1800" kern="1200" dirty="0"/>
        </a:p>
      </dsp:txBody>
      <dsp:txXfrm>
        <a:off x="4943779" y="1518333"/>
        <a:ext cx="1540999" cy="1027332"/>
      </dsp:txXfrm>
    </dsp:sp>
    <dsp:sp modelId="{1772653B-52E9-401D-B175-4856EB782E09}">
      <dsp:nvSpPr>
        <dsp:cNvPr id="0" name=""/>
        <dsp:cNvSpPr/>
      </dsp:nvSpPr>
      <dsp:spPr>
        <a:xfrm>
          <a:off x="6638877" y="1518333"/>
          <a:ext cx="2568331" cy="102733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SULLO STATO PATRIMONIALE E CONTO ECONOMICO</a:t>
          </a:r>
          <a:endParaRPr lang="it-IT" sz="1800" kern="1200" dirty="0"/>
        </a:p>
      </dsp:txBody>
      <dsp:txXfrm>
        <a:off x="7152543" y="1518333"/>
        <a:ext cx="1540999" cy="1027332"/>
      </dsp:txXfrm>
    </dsp:sp>
    <dsp:sp modelId="{05FE9EAA-6D64-4030-9FAE-FD42F5854C8A}">
      <dsp:nvSpPr>
        <dsp:cNvPr id="0" name=""/>
        <dsp:cNvSpPr/>
      </dsp:nvSpPr>
      <dsp:spPr>
        <a:xfrm>
          <a:off x="1738006" y="2824160"/>
          <a:ext cx="3094375" cy="123775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17145" rIns="0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700" kern="1200" dirty="0" smtClean="0"/>
            <a:t>INDICATORI</a:t>
          </a:r>
          <a:endParaRPr lang="it-IT" sz="2700" kern="1200" dirty="0"/>
        </a:p>
      </dsp:txBody>
      <dsp:txXfrm>
        <a:off x="2356881" y="2824160"/>
        <a:ext cx="1856625" cy="1237750"/>
      </dsp:txXfrm>
    </dsp:sp>
    <dsp:sp modelId="{6B555F03-2A6C-42A0-B6AB-27C5D7FFF9AA}">
      <dsp:nvSpPr>
        <dsp:cNvPr id="0" name=""/>
        <dsp:cNvSpPr/>
      </dsp:nvSpPr>
      <dsp:spPr>
        <a:xfrm>
          <a:off x="4430113" y="2929368"/>
          <a:ext cx="2568331" cy="102733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PERFORMANCE ECONOMICA</a:t>
          </a:r>
          <a:endParaRPr lang="it-IT" sz="1800" kern="1200" dirty="0"/>
        </a:p>
      </dsp:txBody>
      <dsp:txXfrm>
        <a:off x="4943779" y="2929368"/>
        <a:ext cx="1540999" cy="1027332"/>
      </dsp:txXfrm>
    </dsp:sp>
    <dsp:sp modelId="{3E3B26A1-9914-47BE-ABB1-F90E55193F37}">
      <dsp:nvSpPr>
        <dsp:cNvPr id="0" name=""/>
        <dsp:cNvSpPr/>
      </dsp:nvSpPr>
      <dsp:spPr>
        <a:xfrm>
          <a:off x="6638877" y="2929368"/>
          <a:ext cx="2568331" cy="102733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AMBIENTALE, SOCIALE</a:t>
          </a:r>
          <a:endParaRPr lang="it-IT" sz="1800" kern="1200" dirty="0"/>
        </a:p>
      </dsp:txBody>
      <dsp:txXfrm>
        <a:off x="7152543" y="2929368"/>
        <a:ext cx="1540999" cy="10273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B91ABD-DF93-4184-B6FF-4CE75AE0B840}">
      <dsp:nvSpPr>
        <dsp:cNvPr id="0" name=""/>
        <dsp:cNvSpPr/>
      </dsp:nvSpPr>
      <dsp:spPr>
        <a:xfrm>
          <a:off x="4019528" y="419128"/>
          <a:ext cx="3770254" cy="3770254"/>
        </a:xfrm>
        <a:prstGeom prst="blockArc">
          <a:avLst>
            <a:gd name="adj1" fmla="val 13500000"/>
            <a:gd name="adj2" fmla="val 16200000"/>
            <a:gd name="adj3" fmla="val 3438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F13FE8-9CCC-48D0-9D95-E9E05CA91418}">
      <dsp:nvSpPr>
        <dsp:cNvPr id="0" name=""/>
        <dsp:cNvSpPr/>
      </dsp:nvSpPr>
      <dsp:spPr>
        <a:xfrm>
          <a:off x="4019528" y="419128"/>
          <a:ext cx="3770254" cy="3770254"/>
        </a:xfrm>
        <a:prstGeom prst="blockArc">
          <a:avLst>
            <a:gd name="adj1" fmla="val 10800000"/>
            <a:gd name="adj2" fmla="val 13500000"/>
            <a:gd name="adj3" fmla="val 343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AC12EB-FAC8-4439-B0B6-C6A694F14600}">
      <dsp:nvSpPr>
        <dsp:cNvPr id="0" name=""/>
        <dsp:cNvSpPr/>
      </dsp:nvSpPr>
      <dsp:spPr>
        <a:xfrm>
          <a:off x="4019528" y="419128"/>
          <a:ext cx="3770254" cy="3770254"/>
        </a:xfrm>
        <a:prstGeom prst="blockArc">
          <a:avLst>
            <a:gd name="adj1" fmla="val 8100000"/>
            <a:gd name="adj2" fmla="val 10800000"/>
            <a:gd name="adj3" fmla="val 3438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49153F-74CF-41DE-AF02-60FDBD7F121E}">
      <dsp:nvSpPr>
        <dsp:cNvPr id="0" name=""/>
        <dsp:cNvSpPr/>
      </dsp:nvSpPr>
      <dsp:spPr>
        <a:xfrm>
          <a:off x="4019528" y="419128"/>
          <a:ext cx="3770254" cy="3770254"/>
        </a:xfrm>
        <a:prstGeom prst="blockArc">
          <a:avLst>
            <a:gd name="adj1" fmla="val 5400000"/>
            <a:gd name="adj2" fmla="val 8100000"/>
            <a:gd name="adj3" fmla="val 3438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289DB-4CBE-4FCD-AE04-7ED881E61BD1}">
      <dsp:nvSpPr>
        <dsp:cNvPr id="0" name=""/>
        <dsp:cNvSpPr/>
      </dsp:nvSpPr>
      <dsp:spPr>
        <a:xfrm>
          <a:off x="4019528" y="419128"/>
          <a:ext cx="3770254" cy="3770254"/>
        </a:xfrm>
        <a:prstGeom prst="blockArc">
          <a:avLst>
            <a:gd name="adj1" fmla="val 2700000"/>
            <a:gd name="adj2" fmla="val 5400000"/>
            <a:gd name="adj3" fmla="val 3438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0026EA-9570-44FD-BF45-B046C89AEAF3}">
      <dsp:nvSpPr>
        <dsp:cNvPr id="0" name=""/>
        <dsp:cNvSpPr/>
      </dsp:nvSpPr>
      <dsp:spPr>
        <a:xfrm>
          <a:off x="4019528" y="419128"/>
          <a:ext cx="3770254" cy="3770254"/>
        </a:xfrm>
        <a:prstGeom prst="blockArc">
          <a:avLst>
            <a:gd name="adj1" fmla="val 0"/>
            <a:gd name="adj2" fmla="val 2700000"/>
            <a:gd name="adj3" fmla="val 3438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EEC4FE-6D82-407E-ABA4-E43EF0212359}">
      <dsp:nvSpPr>
        <dsp:cNvPr id="0" name=""/>
        <dsp:cNvSpPr/>
      </dsp:nvSpPr>
      <dsp:spPr>
        <a:xfrm>
          <a:off x="4019528" y="419128"/>
          <a:ext cx="3770254" cy="3770254"/>
        </a:xfrm>
        <a:prstGeom prst="blockArc">
          <a:avLst>
            <a:gd name="adj1" fmla="val 18900000"/>
            <a:gd name="adj2" fmla="val 0"/>
            <a:gd name="adj3" fmla="val 343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8296AF-D0DC-41AE-A237-DA9F088F78F2}">
      <dsp:nvSpPr>
        <dsp:cNvPr id="0" name=""/>
        <dsp:cNvSpPr/>
      </dsp:nvSpPr>
      <dsp:spPr>
        <a:xfrm>
          <a:off x="4019528" y="419128"/>
          <a:ext cx="3770254" cy="3770254"/>
        </a:xfrm>
        <a:prstGeom prst="blockArc">
          <a:avLst>
            <a:gd name="adj1" fmla="val 16200000"/>
            <a:gd name="adj2" fmla="val 18900000"/>
            <a:gd name="adj3" fmla="val 3438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C116B2-320D-4678-8F55-ABC757475580}">
      <dsp:nvSpPr>
        <dsp:cNvPr id="0" name=""/>
        <dsp:cNvSpPr/>
      </dsp:nvSpPr>
      <dsp:spPr>
        <a:xfrm>
          <a:off x="5261717" y="1661317"/>
          <a:ext cx="1285877" cy="12858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100" kern="1200" dirty="0" smtClean="0"/>
            <a:t>Pianificazione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100" kern="1200" dirty="0" smtClean="0"/>
            <a:t>(</a:t>
          </a:r>
          <a:r>
            <a:rPr lang="it-IT" sz="1100" kern="1200" dirty="0" err="1" smtClean="0"/>
            <a:t>Forward</a:t>
          </a:r>
          <a:r>
            <a:rPr lang="it-IT" sz="1100" kern="1200" dirty="0" smtClean="0"/>
            <a:t> </a:t>
          </a:r>
          <a:r>
            <a:rPr lang="it-IT" sz="1100" kern="1200" dirty="0" err="1" smtClean="0"/>
            <a:t>Looking</a:t>
          </a:r>
          <a:r>
            <a:rPr lang="it-IT" sz="1100" kern="1200" dirty="0" smtClean="0"/>
            <a:t>)</a:t>
          </a:r>
          <a:endParaRPr lang="it-IT" sz="1100" kern="1200" dirty="0"/>
        </a:p>
      </dsp:txBody>
      <dsp:txXfrm>
        <a:off x="5450029" y="1849629"/>
        <a:ext cx="909253" cy="909253"/>
      </dsp:txXfrm>
    </dsp:sp>
    <dsp:sp modelId="{FE05F79A-65AF-4284-8315-3B1DCD426610}">
      <dsp:nvSpPr>
        <dsp:cNvPr id="0" name=""/>
        <dsp:cNvSpPr/>
      </dsp:nvSpPr>
      <dsp:spPr>
        <a:xfrm>
          <a:off x="5454598" y="1475"/>
          <a:ext cx="900114" cy="90011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kern="1200" dirty="0" smtClean="0"/>
            <a:t>Crisi d'impresa</a:t>
          </a:r>
          <a:endParaRPr lang="it-IT" sz="900" kern="1200" dirty="0"/>
        </a:p>
      </dsp:txBody>
      <dsp:txXfrm>
        <a:off x="5586417" y="133294"/>
        <a:ext cx="636476" cy="636476"/>
      </dsp:txXfrm>
    </dsp:sp>
    <dsp:sp modelId="{4481F6DF-2915-4F44-BC53-ABD9AB9DFCD5}">
      <dsp:nvSpPr>
        <dsp:cNvPr id="0" name=""/>
        <dsp:cNvSpPr/>
      </dsp:nvSpPr>
      <dsp:spPr>
        <a:xfrm>
          <a:off x="6764672" y="544125"/>
          <a:ext cx="900114" cy="90011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kern="1200" dirty="0" smtClean="0"/>
            <a:t>Sostenibilità debito e Continuità</a:t>
          </a:r>
          <a:endParaRPr lang="it-IT" sz="900" kern="1200" dirty="0"/>
        </a:p>
      </dsp:txBody>
      <dsp:txXfrm>
        <a:off x="6896491" y="675944"/>
        <a:ext cx="636476" cy="636476"/>
      </dsp:txXfrm>
    </dsp:sp>
    <dsp:sp modelId="{7C738F4B-A90C-4688-9198-7A2D07B2AFBA}">
      <dsp:nvSpPr>
        <dsp:cNvPr id="0" name=""/>
        <dsp:cNvSpPr/>
      </dsp:nvSpPr>
      <dsp:spPr>
        <a:xfrm>
          <a:off x="7307322" y="1854198"/>
          <a:ext cx="900114" cy="90011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kern="1200" dirty="0" smtClean="0"/>
            <a:t>Adeguati assetti gestionali</a:t>
          </a:r>
          <a:endParaRPr lang="it-IT" sz="900" kern="1200" dirty="0"/>
        </a:p>
      </dsp:txBody>
      <dsp:txXfrm>
        <a:off x="7439141" y="1986017"/>
        <a:ext cx="636476" cy="636476"/>
      </dsp:txXfrm>
    </dsp:sp>
    <dsp:sp modelId="{C395BF33-968F-459D-8D71-86E0D14D5D92}">
      <dsp:nvSpPr>
        <dsp:cNvPr id="0" name=""/>
        <dsp:cNvSpPr/>
      </dsp:nvSpPr>
      <dsp:spPr>
        <a:xfrm>
          <a:off x="6764672" y="3164272"/>
          <a:ext cx="900114" cy="90011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kern="1200" dirty="0" smtClean="0"/>
            <a:t>CNC – Segnali e segnalazioni</a:t>
          </a:r>
          <a:endParaRPr lang="it-IT" sz="900" kern="1200" dirty="0"/>
        </a:p>
      </dsp:txBody>
      <dsp:txXfrm>
        <a:off x="6896491" y="3296091"/>
        <a:ext cx="636476" cy="636476"/>
      </dsp:txXfrm>
    </dsp:sp>
    <dsp:sp modelId="{E29CCAD4-8FC4-4CF3-B4D7-B21CDBB728B5}">
      <dsp:nvSpPr>
        <dsp:cNvPr id="0" name=""/>
        <dsp:cNvSpPr/>
      </dsp:nvSpPr>
      <dsp:spPr>
        <a:xfrm>
          <a:off x="5454598" y="3706922"/>
          <a:ext cx="900114" cy="90011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kern="1200" dirty="0" smtClean="0"/>
            <a:t>Accesso al Credito (EBA)</a:t>
          </a:r>
          <a:endParaRPr lang="it-IT" sz="900" kern="1200" dirty="0"/>
        </a:p>
      </dsp:txBody>
      <dsp:txXfrm>
        <a:off x="5586417" y="3838741"/>
        <a:ext cx="636476" cy="636476"/>
      </dsp:txXfrm>
    </dsp:sp>
    <dsp:sp modelId="{12145F3E-16F1-4BA8-A003-32F669E347D3}">
      <dsp:nvSpPr>
        <dsp:cNvPr id="0" name=""/>
        <dsp:cNvSpPr/>
      </dsp:nvSpPr>
      <dsp:spPr>
        <a:xfrm>
          <a:off x="4144525" y="3164272"/>
          <a:ext cx="900114" cy="90011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kern="1200" dirty="0" smtClean="0"/>
            <a:t>Sostenibilità - ESG</a:t>
          </a:r>
          <a:endParaRPr lang="it-IT" sz="900" kern="1200" dirty="0"/>
        </a:p>
      </dsp:txBody>
      <dsp:txXfrm>
        <a:off x="4276344" y="3296091"/>
        <a:ext cx="636476" cy="636476"/>
      </dsp:txXfrm>
    </dsp:sp>
    <dsp:sp modelId="{8A3B7D65-6777-44D5-AFE8-362B9DBF5908}">
      <dsp:nvSpPr>
        <dsp:cNvPr id="0" name=""/>
        <dsp:cNvSpPr/>
      </dsp:nvSpPr>
      <dsp:spPr>
        <a:xfrm>
          <a:off x="3601875" y="1854198"/>
          <a:ext cx="900114" cy="90011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kern="1200" dirty="0" smtClean="0"/>
            <a:t>Finanza sostenibile</a:t>
          </a:r>
          <a:endParaRPr lang="it-IT" sz="900" kern="1200" dirty="0"/>
        </a:p>
      </dsp:txBody>
      <dsp:txXfrm>
        <a:off x="3733694" y="1986017"/>
        <a:ext cx="636476" cy="636476"/>
      </dsp:txXfrm>
    </dsp:sp>
    <dsp:sp modelId="{3E3B026E-C935-4F4E-82CF-1ED3D2A500B0}">
      <dsp:nvSpPr>
        <dsp:cNvPr id="0" name=""/>
        <dsp:cNvSpPr/>
      </dsp:nvSpPr>
      <dsp:spPr>
        <a:xfrm>
          <a:off x="4144525" y="544125"/>
          <a:ext cx="900114" cy="90011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kern="1200" dirty="0" err="1" smtClean="0"/>
            <a:t>Good</a:t>
          </a:r>
          <a:r>
            <a:rPr lang="it-IT" sz="900" kern="1200" dirty="0" smtClean="0"/>
            <a:t> </a:t>
          </a:r>
          <a:r>
            <a:rPr lang="it-IT" sz="900" kern="1200" dirty="0" err="1" smtClean="0"/>
            <a:t>Tax</a:t>
          </a:r>
          <a:r>
            <a:rPr lang="it-IT" sz="900" kern="1200" dirty="0" smtClean="0"/>
            <a:t> </a:t>
          </a:r>
          <a:r>
            <a:rPr lang="it-IT" sz="900" kern="1200" dirty="0" err="1" smtClean="0"/>
            <a:t>Governance</a:t>
          </a:r>
          <a:endParaRPr lang="it-IT" sz="900" kern="1200" dirty="0"/>
        </a:p>
      </dsp:txBody>
      <dsp:txXfrm>
        <a:off x="4276344" y="675944"/>
        <a:ext cx="636476" cy="6364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0A82B3-5B16-48C8-82D5-603F52B9B68B}" type="datetimeFigureOut">
              <a:rPr lang="it-IT" smtClean="0"/>
              <a:t>05/12/2023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000694-52E4-44F2-8F9E-47331A47DC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0582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DBDEA-CB2E-41B1-976C-596336715DCB}" type="datetimeFigureOut">
              <a:rPr lang="it-IT" smtClean="0"/>
              <a:t>05/12/2023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D68A0D-4E96-44BE-A5A8-5BA13F9F393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1446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77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42FEF-0F08-425F-9077-E48FC675AD8B}" type="datetime1">
              <a:rPr lang="it-IT" smtClean="0"/>
              <a:t>05/12/2023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8192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B40D3-2D27-49B8-AAC3-6E8417EFECAB}" type="datetime1">
              <a:rPr lang="it-IT" smtClean="0"/>
              <a:t>05/12/2023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376933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7" name="Segnaposto contenut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1AEC4-CAFE-47B5-A918-4A212ACCFD1D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>
          <a:xfrm>
            <a:off x="4775200" y="76203"/>
            <a:ext cx="3860800" cy="288925"/>
          </a:xfrm>
        </p:spPr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84554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3444904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9" name="Segnaposto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7FB54-52E3-4D3D-B260-894680BA6EEF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Segnaposto piè di pagina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240633" y="2947087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23510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1" name="Segnaposto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BD6E4-F4FF-4BDD-897B-D058A578EFD7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03955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75260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5" name="Segnaposto testo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375260" y="1316062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8" name="Segnaposto contenuto 27"/>
          <p:cNvSpPr>
            <a:spLocks noGrp="1"/>
          </p:cNvSpPr>
          <p:nvPr>
            <p:ph sz="quarter" idx="4"/>
          </p:nvPr>
        </p:nvSpPr>
        <p:spPr>
          <a:xfrm>
            <a:off x="6198307" y="1316062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59586-D12C-4108-A1F0-10A14E888DEA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685800" y="6019825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6555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C7E76-FB2B-4158-B7D0-14A5E45D360F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Segnaposto piè di pagina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3124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03948-6291-40D1-A638-0E5FFF76955B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Segnaposto piè di pagina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65522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685800" y="5849142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Titolo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idx="2"/>
          </p:nvPr>
        </p:nvSpPr>
        <p:spPr>
          <a:xfrm>
            <a:off x="609603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E1E6-5CC7-4EE8-AD89-0A8E536A0BAF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Segnaposto piè di pagina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4560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B242C-6CA0-4337-A661-084826C90FA0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01243764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70641-F040-4D47-8B80-5C3A838734DE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22971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9144000" y="549279"/>
            <a:ext cx="24384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549279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D4CAA-2B2A-490D-87CA-C4556A9CD3EC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228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62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81488-3B06-4471-AAA0-69CE5F4CA514}" type="datetime1">
              <a:rPr lang="it-IT" smtClean="0"/>
              <a:t>05/12/2023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  <p:sp>
        <p:nvSpPr>
          <p:cNvPr id="20" name="TextBox 19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662098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534991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Titolo 28"/>
          <p:cNvSpPr>
            <a:spLocks noGrp="1"/>
          </p:cNvSpPr>
          <p:nvPr>
            <p:ph type="ctrTitle"/>
          </p:nvPr>
        </p:nvSpPr>
        <p:spPr>
          <a:xfrm>
            <a:off x="508000" y="4853426"/>
            <a:ext cx="11277600" cy="1222375"/>
          </a:xfrm>
        </p:spPr>
        <p:txBody>
          <a:bodyPr anchor="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16" name="Segnaposto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D98CB-30EA-4181-A9D5-30BF20BAB435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00701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7" name="Segnaposto contenut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31C3C-2B8A-4846-B547-7DC7F286C538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>
          <a:xfrm>
            <a:off x="4775200" y="76203"/>
            <a:ext cx="3860800" cy="288925"/>
          </a:xfrm>
        </p:spPr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35549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3444904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9" name="Segnaposto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D35E-7C46-446D-A7C1-DADE0D063339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Segnaposto piè di pagina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240633" y="2947087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698573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1" name="Segnaposto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9211-2698-46B7-9C36-A5D3183BD236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17053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75260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5" name="Segnaposto testo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375260" y="1316052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8" name="Segnaposto contenuto 27"/>
          <p:cNvSpPr>
            <a:spLocks noGrp="1"/>
          </p:cNvSpPr>
          <p:nvPr>
            <p:ph sz="quarter" idx="4"/>
          </p:nvPr>
        </p:nvSpPr>
        <p:spPr>
          <a:xfrm>
            <a:off x="6198307" y="1316052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F585B-FD6A-4807-9EBB-13054EB7C73F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685800" y="6019815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46138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D82B4-4D2C-4689-B3C4-F0B5918770FF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Segnaposto piè di pagina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50887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79514-4293-4F41-B0A6-84CF7236768D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Segnaposto piè di pagina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71258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685800" y="5849132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Titolo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idx="2"/>
          </p:nvPr>
        </p:nvSpPr>
        <p:spPr>
          <a:xfrm>
            <a:off x="609603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D37C-6DC0-425B-850B-CAC3A8D012C7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Segnaposto piè di pagina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61955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0FE94-4CFC-46D5-87EA-31E6D2CE550C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85666350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2FF7B-E3E9-4FDD-AD5E-47646D8AF4AE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084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E97E-E33E-4DB7-B239-C057FF272CC1}" type="datetime1">
              <a:rPr lang="it-IT" smtClean="0"/>
              <a:t>05/12/2023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555808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9144000" y="549279"/>
            <a:ext cx="24384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549279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256A7-6078-4307-85CF-D4920DB5F207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38869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5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30FD0-E730-471B-BA5E-FF56345C88E0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15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800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07903-46DD-4D5D-BBEC-163C99792F23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029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9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5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F5691-D067-46C5-8BFE-07D6896510FE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7590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EA26F-9662-42CF-BC04-1C10108B9028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022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A1EFB-5772-4A65-9C21-F1D79BB7126B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166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DDCEA-097C-4F73-A090-114EE1338D8A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929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4CFD-B00E-4EE2-B922-BD24BC09D505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691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801" y="220981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94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6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28BD7-3690-4C7F-89A0-1BD23AE5EFEF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522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8C21B-DC06-46ED-AE6B-3F2A15538E3C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95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62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9F4E3-386B-4D0D-B032-2C7720EEE185}" type="datetime1">
              <a:rPr lang="it-IT" smtClean="0"/>
              <a:t>05/12/2023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  <p:sp>
        <p:nvSpPr>
          <p:cNvPr id="24" name="TextBox 23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4720015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C469B-02A6-4DCC-991F-BA2DAED22C61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077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2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8" y="731530"/>
            <a:ext cx="6439049" cy="4894729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C0EA8-2DB2-4295-BE94-DA21634E900C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826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77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7090B-9D98-48EC-A4A1-8FB49CE99FE4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86014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B0C2-93F0-4A0B-BC76-B34C46CDEE56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11502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71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3428F-93CA-4DBA-B4F0-E484FE8CAA17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12277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6" y="2160589"/>
            <a:ext cx="4184035" cy="388077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69" y="2160590"/>
            <a:ext cx="4184035" cy="388077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440C6-9CD7-4A17-BE23-D8C98AE3A1A8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83774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74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74" y="2737289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5" y="2160983"/>
            <a:ext cx="418561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413" y="2737289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FFB1-DDE3-4BF9-A290-960EB91CF472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82716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E2F2A-944D-4AC2-A42B-A3BA2811468B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05031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93082-797E-4DE1-9805-5702D5E8EE24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4498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4" y="514968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5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999F3-7FEE-447E-ABA2-4750E769ED2C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466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7EB32-B4F7-4A2B-B81A-92A37894AA15}" type="datetime1">
              <a:rPr lang="it-IT" smtClean="0"/>
              <a:t>05/12/2023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379142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5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6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596FE-A187-482E-A351-3002E23EDE42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49624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C34EC-5DBF-4718-A008-AF7C249A7D7A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29398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62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99332-A937-47CB-839E-01ED219F0D5E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129942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EF0BC-15C7-4AB3-B979-34DF0B112236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42002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62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ABE3C-EB63-4DBE-8501-8F58C587C712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4219192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2BFD1-9CDF-4655-BA15-3A784ED62F91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24094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6295F-22E4-4900-9E38-ECC113FEAEB6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83815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702" y="609643"/>
            <a:ext cx="1304743" cy="5251451"/>
          </a:xfrm>
        </p:spPr>
        <p:txBody>
          <a:bodyPr vert="eaVert" anchor="ctr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63" y="609600"/>
            <a:ext cx="7060151" cy="525145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B1B5-D06B-4141-8897-A6EA37039F2F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50607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52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6851-4C38-44B8-80D1-091F8B367553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13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40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3DC61-65C6-43EA-9402-B2B8E6AEBAE0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332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D21AA-35FB-4658-BCB9-D06BCD5EFA15}" type="datetime1">
              <a:rPr lang="it-IT" smtClean="0"/>
              <a:t>05/12/2023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41075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9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5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F367-5CF4-4E2C-BF45-62CF7BE95E4C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939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2AB84-068D-4A28-99EB-273FDE1D0234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6918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DE723-1634-4254-A6BC-F5C782635757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163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0585-EA9A-4F38-98E9-44B9827A2261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108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4E4EE-A3B7-47CD-83EB-8308C477BD9A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009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8" y="2209807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92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6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3685-F3B1-4849-B487-33DAAB7D1373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58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A8F04-96B5-48D8-89E9-DB7B6FD8D7BE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92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FE2A5-D190-4891-8294-B8CFB1B33A1E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708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24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6" y="731526"/>
            <a:ext cx="6439049" cy="4894729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2730E-D9C4-4D20-B561-9B61B74F50C4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115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9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1D4AE-251C-4702-A14D-306BC4B46A4D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001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702" y="609643"/>
            <a:ext cx="1304743" cy="5251451"/>
          </a:xfrm>
        </p:spPr>
        <p:txBody>
          <a:bodyPr vert="eaVert" anchor="ctr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63" y="609600"/>
            <a:ext cx="7060151" cy="525145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F3C78-F035-4480-AEF4-52C9247F13A6}" type="datetime1">
              <a:rPr lang="it-IT" smtClean="0"/>
              <a:t>05/12/2023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153583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532A1-0103-427B-978E-DD7263F1C43A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346457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71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64CD6-819B-485F-B5C8-1D6126B8637C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8207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6" y="2160589"/>
            <a:ext cx="4184035" cy="388077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69" y="2160590"/>
            <a:ext cx="4184035" cy="388077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1F7A-6BEF-4518-82C6-FF8B37DCED71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6438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9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9" y="2737251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5" y="2160983"/>
            <a:ext cx="418561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8" y="2737251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2D934-6B4D-4697-AEE1-C43928213489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5601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0F37-33F0-47A0-B20F-0ACDF164EB8C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02854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2D4AF-1379-4C5C-9483-C5FD40443514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7319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4" y="514930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5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6593F-115D-412C-8E08-00C38B835C54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51115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5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6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2A148-9DBF-4B40-BBEF-01B8CBA1AA19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202254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5A1A3-D463-4837-A194-6553E23FBB95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49782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7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CBF3D-88AD-4E8D-AA35-5257591DA991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06059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534994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Titolo 28"/>
          <p:cNvSpPr>
            <a:spLocks noGrp="1"/>
          </p:cNvSpPr>
          <p:nvPr>
            <p:ph type="ctrTitle"/>
          </p:nvPr>
        </p:nvSpPr>
        <p:spPr>
          <a:xfrm>
            <a:off x="508000" y="4853456"/>
            <a:ext cx="11277600" cy="1222375"/>
          </a:xfrm>
        </p:spPr>
        <p:txBody>
          <a:bodyPr anchor="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16" name="Segnaposto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45AB-18CE-48FC-9017-3A4BA512A8EF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092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0B660-F229-40D4-8726-5EF83E62A087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93873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7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7765D-E1D4-451E-8017-41D14A664C38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0345705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5AC12-95DD-465C-B6D0-78FD3149CA9B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021821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A736E-4DBE-4131-8A54-E82E52184C52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36125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7" y="609605"/>
            <a:ext cx="1304743" cy="5251451"/>
          </a:xfrm>
        </p:spPr>
        <p:txBody>
          <a:bodyPr vert="eaVert" anchor="ctr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8" y="609600"/>
            <a:ext cx="7060151" cy="525145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B48CD-9FE1-46C7-B6FB-DC5E476A07AB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39064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6EA0C-0AB8-4052-9859-D80D916D431D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914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3ADFA-5A11-48C1-9DF4-D606ECF7933F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202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BE3FB-AD67-44E1-8AB8-DAFE46D22AAB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45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D12F-30D3-46B0-A2ED-A27030F55CCE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988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3F437-CDD6-4A48-839E-9CBD73345FF5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419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7" name="Segnaposto contenut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02F0E-6ED6-4B38-97EF-5238EC914F8E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>
          <a:xfrm>
            <a:off x="4775200" y="76203"/>
            <a:ext cx="3860800" cy="288925"/>
          </a:xfrm>
        </p:spPr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969464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8B554-1B18-4FA4-91D4-9AA122C11011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606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8C538-2BC4-4D6A-8D65-A59B2EAB8A54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733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A0196-7DDE-4292-BCF0-1221D4A7CF66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530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E760-D533-47E4-999A-A8F361F49D91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6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ECA54-1AE0-4F76-BC9F-E85AA689A74A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571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D3BFD-1CF7-4B7B-B34E-B2B7180719AC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534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3444904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9" name="Segnaposto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8BBAE-8ECD-4672-A9CA-AB76923F775C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Segnaposto piè di pagina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240633" y="2947087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418580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B1F03-02D3-4280-A2B5-E183A730946E}" type="datetime1">
              <a:rPr lang="it-IT" smtClean="0"/>
              <a:t>05/12/2023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5043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1" name="Segnaposto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4D80-CDF9-41A4-8B18-E82084404E9B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3412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75260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5" name="Segnaposto testo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375260" y="1316082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8" name="Segnaposto contenuto 27"/>
          <p:cNvSpPr>
            <a:spLocks noGrp="1"/>
          </p:cNvSpPr>
          <p:nvPr>
            <p:ph sz="quarter" idx="4"/>
          </p:nvPr>
        </p:nvSpPr>
        <p:spPr>
          <a:xfrm>
            <a:off x="6198307" y="1316082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6694B-B344-405A-8A9A-5FD6C3D9968B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685800" y="6019845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5869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A1292-ABA1-4401-A947-407B913DCCD9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Segnaposto piè di pagina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709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443B2-B96E-4A14-9265-8E839CF39675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Segnaposto piè di pagina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5522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685800" y="5849162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Titolo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idx="2"/>
          </p:nvPr>
        </p:nvSpPr>
        <p:spPr>
          <a:xfrm>
            <a:off x="609603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CB83-FAB0-4F2F-8EBC-ED024E629322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Segnaposto piè di pagina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6789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56CC4-4AE9-47BB-B7FB-C4D54B5D470E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4545057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0CF83-534B-4596-97AE-7F894F2AF3F0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3798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9144000" y="549279"/>
            <a:ext cx="24384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549279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478F-B427-4ED7-863D-D68D8FEC6016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7246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5349945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Titolo 28"/>
          <p:cNvSpPr>
            <a:spLocks noGrp="1"/>
          </p:cNvSpPr>
          <p:nvPr>
            <p:ph type="ctrTitle"/>
          </p:nvPr>
        </p:nvSpPr>
        <p:spPr>
          <a:xfrm>
            <a:off x="508000" y="4853454"/>
            <a:ext cx="11277600" cy="1222375"/>
          </a:xfrm>
        </p:spPr>
        <p:txBody>
          <a:bodyPr anchor="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16" name="Segnaposto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DE864-A2FE-40B8-8181-3E9C5DFB02B0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128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7" name="Segnaposto contenut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D5006-6C68-4FF3-A592-9A876A4E3BE1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>
          <a:xfrm>
            <a:off x="4775200" y="76203"/>
            <a:ext cx="3860800" cy="288925"/>
          </a:xfrm>
        </p:spPr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169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71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1FD5D-FF6A-460F-A26E-BFB58F369153}" type="datetime1">
              <a:rPr lang="it-IT" smtClean="0"/>
              <a:t>05/12/2023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40837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3444904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9" name="Segnaposto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DBCF0-B621-4CF0-B1FC-06AB3F64BD81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Segnaposto piè di pagina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240633" y="2947087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102538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1" name="Segnaposto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2800C-02FE-4FC9-809E-0E9280BE30E3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3537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75260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5" name="Segnaposto testo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375260" y="1316080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8" name="Segnaposto contenuto 27"/>
          <p:cNvSpPr>
            <a:spLocks noGrp="1"/>
          </p:cNvSpPr>
          <p:nvPr>
            <p:ph sz="quarter" idx="4"/>
          </p:nvPr>
        </p:nvSpPr>
        <p:spPr>
          <a:xfrm>
            <a:off x="6198307" y="1316080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EB52-AD2B-47B5-A271-72DFE3D7CA6A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685800" y="601984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0729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FB345-47AC-4EF6-9586-4F1C6718A233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Segnaposto piè di pagina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2756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C4D4-25F0-482D-83B5-F270E78F980A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Segnaposto piè di pagina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706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685800" y="5849160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Titolo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idx="2"/>
          </p:nvPr>
        </p:nvSpPr>
        <p:spPr>
          <a:xfrm>
            <a:off x="609603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07BB7-0079-4C30-BE7D-25185BDF8AC3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Segnaposto piè di pagina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132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650D2-A672-4348-AC24-9274773BA993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201211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6488-49E8-4FB4-B0DF-939640CFCD91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8560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9144000" y="549279"/>
            <a:ext cx="24384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549279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78C87-4A6D-4ECE-B2D0-F488672B6541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0315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olo rettangolo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914400" y="1752650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grpSp>
        <p:nvGrpSpPr>
          <p:cNvPr id="2" name="Gruppo 1"/>
          <p:cNvGrpSpPr/>
          <p:nvPr/>
        </p:nvGrpSpPr>
        <p:grpSpPr>
          <a:xfrm>
            <a:off x="-5018" y="4953000"/>
            <a:ext cx="12197020" cy="1912088"/>
            <a:chOff x="-3765" y="4832896"/>
            <a:chExt cx="9147765" cy="2032192"/>
          </a:xfrm>
        </p:grpSpPr>
        <p:sp>
          <p:nvSpPr>
            <p:cNvPr id="7" name="Figura a mano libera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" name="Figura a mano libera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" name="Figura a mano libera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Connettore 1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66E4AD8-D2B0-4705-9D83-29C8F0C2FE7A}" type="datetime1">
              <a:rPr lang="it-IT" smtClean="0"/>
              <a:t>05/12/2023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it-IT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0D2F769-5ACC-48F3-9A13-5EC8996A5478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052373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6" y="2160589"/>
            <a:ext cx="4184035" cy="388077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69" y="2160590"/>
            <a:ext cx="4184035" cy="388077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A3467-86CF-4DBB-B1FE-5DF6C81BB3F4}" type="datetime1">
              <a:rPr lang="it-IT" smtClean="0"/>
              <a:t>05/12/2023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43266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E1A347A-807A-46B0-80A6-1D4C7A023C00}" type="datetime1">
              <a:rPr lang="it-IT" smtClean="0">
                <a:solidFill>
                  <a:prstClr val="black"/>
                </a:solidFill>
              </a:rPr>
              <a:t>05/12/2023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it-IT">
              <a:solidFill>
                <a:prstClr val="black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0F9FAE9-4C41-4911-928A-1E495488805C}" type="slidenum">
              <a:rPr lang="it-IT" altLang="it-IT" smtClean="0">
                <a:solidFill>
                  <a:prstClr val="black"/>
                </a:solidFill>
              </a:rPr>
              <a:pPr>
                <a:defRPr/>
              </a:pPr>
              <a:t>‹N›</a:t>
            </a:fld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118880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D20A866-D88A-4C0D-B40D-F2A97C053947}" type="datetime1">
              <a:rPr lang="it-IT" smtClean="0">
                <a:solidFill>
                  <a:prstClr val="white"/>
                </a:solidFill>
              </a:rPr>
              <a:t>05/12/2023</a:t>
            </a:fld>
            <a:endParaRPr lang="it-IT">
              <a:solidFill>
                <a:prstClr val="white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4620F28-19F2-4469-95D8-A79D39C528CC}" type="slidenum">
              <a:rPr lang="it-IT" altLang="it-IT" smtClean="0">
                <a:solidFill>
                  <a:prstClr val="white"/>
                </a:solidFill>
              </a:rPr>
              <a:pPr>
                <a:defRPr/>
              </a:pPr>
              <a:t>‹N›</a:t>
            </a:fld>
            <a:endParaRPr lang="it-IT" altLang="it-IT">
              <a:solidFill>
                <a:prstClr val="white"/>
              </a:solidFill>
            </a:endParaRPr>
          </a:p>
        </p:txBody>
      </p:sp>
      <p:sp>
        <p:nvSpPr>
          <p:cNvPr id="7" name="Gallone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Gallone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9534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09600" y="148133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97600" y="148133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D91C58C-5B1D-4A0C-B412-F2454A545680}" type="datetime1">
              <a:rPr lang="it-IT" smtClean="0">
                <a:solidFill>
                  <a:prstClr val="white"/>
                </a:solidFill>
              </a:rPr>
              <a:t>05/12/2023</a:t>
            </a:fld>
            <a:endParaRPr lang="it-IT">
              <a:solidFill>
                <a:prstClr val="white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98632AA-92D7-4B4C-A59B-2915464AFD18}" type="slidenum">
              <a:rPr lang="it-IT" altLang="it-IT" smtClean="0">
                <a:solidFill>
                  <a:prstClr val="white"/>
                </a:solidFill>
              </a:rPr>
              <a:pPr>
                <a:defRPr/>
              </a:pPr>
              <a:t>‹N›</a:t>
            </a:fld>
            <a:endParaRPr lang="it-IT" altLang="it-IT">
              <a:solidFill>
                <a:prstClr val="white"/>
              </a:solidFill>
            </a:endParaRPr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809812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6193401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609600" y="1444343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400" y="1444343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EE388CD-F054-4273-A2A7-CB73B669FF2C}" type="datetime1">
              <a:rPr lang="it-IT" smtClean="0">
                <a:solidFill>
                  <a:prstClr val="black"/>
                </a:solidFill>
              </a:rPr>
              <a:t>05/12/2023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it-IT">
              <a:solidFill>
                <a:prstClr val="black"/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CA6F8CD-8C97-4A82-BE37-9943F52FBD72}" type="slidenum">
              <a:rPr lang="it-IT" altLang="it-IT" smtClean="0">
                <a:solidFill>
                  <a:prstClr val="black"/>
                </a:solidFill>
              </a:rPr>
              <a:pPr>
                <a:defRPr/>
              </a:pPr>
              <a:t>‹N›</a:t>
            </a:fld>
            <a:endParaRPr lang="it-IT" alt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5674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1C2E373-EFB4-4F38-9D62-3E77A1AE00B9}" type="datetime1">
              <a:rPr lang="it-IT" smtClean="0">
                <a:solidFill>
                  <a:prstClr val="white"/>
                </a:solidFill>
              </a:rPr>
              <a:t>05/12/2023</a:t>
            </a:fld>
            <a:endParaRPr lang="it-IT">
              <a:solidFill>
                <a:prstClr val="white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797582B-3AB0-442E-A48F-94CC3F71DBA7}" type="slidenum">
              <a:rPr lang="it-IT" altLang="it-IT" smtClean="0">
                <a:solidFill>
                  <a:prstClr val="white"/>
                </a:solidFill>
              </a:rPr>
              <a:pPr>
                <a:defRPr/>
              </a:pPr>
              <a:t>‹N›</a:t>
            </a:fld>
            <a:endParaRPr lang="it-IT" altLang="it-IT">
              <a:solidFill>
                <a:prstClr val="white"/>
              </a:solidFill>
            </a:endParaRPr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280192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53DA255-6D1A-4861-AA26-DBEE381DF1CB}" type="datetime1">
              <a:rPr lang="it-IT" smtClean="0">
                <a:solidFill>
                  <a:prstClr val="black"/>
                </a:solidFill>
              </a:rPr>
              <a:t>05/12/2023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it-IT">
              <a:solidFill>
                <a:prstClr val="black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78D4EC4-77CB-4288-8084-927AA5A064DC}" type="slidenum">
              <a:rPr lang="it-IT" altLang="it-IT" smtClean="0">
                <a:solidFill>
                  <a:prstClr val="black"/>
                </a:solidFill>
              </a:rPr>
              <a:pPr>
                <a:defRPr/>
              </a:pPr>
              <a:t>‹N›</a:t>
            </a:fld>
            <a:endParaRPr lang="it-IT" alt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33265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pPr>
              <a:defRPr/>
            </a:pPr>
            <a:fld id="{0FE52C72-3C67-4C2C-85A9-1D04701C993C}" type="datetime1">
              <a:rPr lang="it-IT" smtClean="0">
                <a:solidFill>
                  <a:prstClr val="black"/>
                </a:solidFill>
              </a:rPr>
              <a:t>05/12/2023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it-IT">
              <a:solidFill>
                <a:prstClr val="black"/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3CDED50-3808-45AD-B02C-0278FA7E7A19}" type="slidenum">
              <a:rPr lang="it-IT" altLang="it-IT" smtClean="0">
                <a:solidFill>
                  <a:prstClr val="black"/>
                </a:solidFill>
              </a:rPr>
              <a:pPr>
                <a:defRPr/>
              </a:pPr>
              <a:t>‹N›</a:t>
            </a:fld>
            <a:endParaRPr lang="it-IT" alt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5287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7539547-65EA-46C9-8157-5DF5DAFD0307}" type="datetime1">
              <a:rPr lang="it-IT" smtClean="0">
                <a:solidFill>
                  <a:prstClr val="white"/>
                </a:solidFill>
              </a:rPr>
              <a:t>05/12/2023</a:t>
            </a:fld>
            <a:endParaRPr lang="it-IT">
              <a:solidFill>
                <a:prstClr val="white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5840111" y="6407993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A66D5EC-C8C5-4962-9DEE-D394B0A4D5A5}" type="slidenum">
              <a:rPr lang="it-IT" altLang="it-IT" smtClean="0">
                <a:solidFill>
                  <a:prstClr val="white"/>
                </a:solidFill>
              </a:rPr>
              <a:pPr>
                <a:defRPr/>
              </a:pPr>
              <a:t>‹N›</a:t>
            </a:fld>
            <a:endParaRPr lang="it-IT" altLang="it-IT">
              <a:solidFill>
                <a:prstClr val="white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4801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9" name="Figura a mano libera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0" name="Triangolo rettangolo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Connettore 1 10"/>
          <p:cNvCxnSpPr/>
          <p:nvPr/>
        </p:nvCxnSpPr>
        <p:spPr>
          <a:xfrm>
            <a:off x="-12316" y="5787787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Gallone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Gallone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3043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1481333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262EC7B-2E9F-4E5C-95F9-E5BA4E117073}" type="datetime1">
              <a:rPr lang="it-IT" smtClean="0">
                <a:solidFill>
                  <a:prstClr val="black"/>
                </a:solidFill>
              </a:rPr>
              <a:t>05/12/2023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it-IT">
              <a:solidFill>
                <a:prstClr val="black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3035DC4-310B-4D4E-B5EC-5576973982E7}" type="slidenum">
              <a:rPr lang="it-IT" altLang="it-IT" smtClean="0">
                <a:solidFill>
                  <a:prstClr val="black"/>
                </a:solidFill>
              </a:rPr>
              <a:pPr>
                <a:defRPr/>
              </a:pPr>
              <a:t>‹N›</a:t>
            </a:fld>
            <a:endParaRPr lang="it-IT" alt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267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9125351" y="274689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2C76A1A-CA5B-41CF-A629-0B1471E3F0C5}" type="datetime1">
              <a:rPr lang="it-IT" smtClean="0">
                <a:solidFill>
                  <a:prstClr val="black"/>
                </a:solidFill>
              </a:rPr>
              <a:t>05/12/2023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it-IT">
              <a:solidFill>
                <a:prstClr val="black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BD32504-DF6B-4101-A49D-FC7BC9099038}" type="slidenum">
              <a:rPr lang="it-IT" altLang="it-IT" smtClean="0">
                <a:solidFill>
                  <a:prstClr val="black"/>
                </a:solidFill>
              </a:rPr>
              <a:pPr>
                <a:defRPr/>
              </a:pPr>
              <a:t>‹N›</a:t>
            </a:fld>
            <a:endParaRPr lang="it-IT" alt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653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74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74" y="2737289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5" y="2160983"/>
            <a:ext cx="418561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413" y="2737289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18A57-3A70-445F-A3F5-FBD2531956B1}" type="datetime1">
              <a:rPr lang="it-IT" smtClean="0"/>
              <a:t>05/12/2023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192814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534994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Titolo 28"/>
          <p:cNvSpPr>
            <a:spLocks noGrp="1"/>
          </p:cNvSpPr>
          <p:nvPr>
            <p:ph type="ctrTitle"/>
          </p:nvPr>
        </p:nvSpPr>
        <p:spPr>
          <a:xfrm>
            <a:off x="508000" y="4853450"/>
            <a:ext cx="11277600" cy="1222375"/>
          </a:xfrm>
        </p:spPr>
        <p:txBody>
          <a:bodyPr anchor="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16" name="Segnaposto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D18A8-E756-47B1-A6AA-41E34852B0DD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13851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7" name="Segnaposto contenut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F8F63-F038-447F-AB9D-213EFBE9B008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>
          <a:xfrm>
            <a:off x="4775200" y="76203"/>
            <a:ext cx="3860800" cy="288925"/>
          </a:xfrm>
        </p:spPr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6648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3444904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9" name="Segnaposto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455B7-43DD-479F-BB74-FD1EDBAA9AD8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Segnaposto piè di pagina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240633" y="2947087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93428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1" name="Segnaposto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AF140-22D3-490D-9FAE-C319808387FD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66900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75260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5" name="Segnaposto testo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375260" y="1316076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8" name="Segnaposto contenuto 27"/>
          <p:cNvSpPr>
            <a:spLocks noGrp="1"/>
          </p:cNvSpPr>
          <p:nvPr>
            <p:ph sz="quarter" idx="4"/>
          </p:nvPr>
        </p:nvSpPr>
        <p:spPr>
          <a:xfrm>
            <a:off x="6198307" y="1316076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D2BAB-1983-44CA-8F2E-5BEAF010250D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685800" y="601983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0917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FB298-1478-43FA-B776-46B83BC59F5D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Segnaposto piè di pagina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6162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1278C-C091-4EBD-89BE-B81BEFC98736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Segnaposto piè di pagina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58769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685800" y="5849156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Titolo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idx="2"/>
          </p:nvPr>
        </p:nvSpPr>
        <p:spPr>
          <a:xfrm>
            <a:off x="609603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A7E44-7482-49A6-AA4C-3D60C43A3062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Segnaposto piè di pagina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40114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A2C1E-B642-45C5-A286-D87F0DFDE2CB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56128957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C1D65-CE59-486B-B223-AE28A29D9512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296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73920-9CE2-472A-B3A4-4436A2228D03}" type="datetime1">
              <a:rPr lang="it-IT" smtClean="0"/>
              <a:t>05/12/2023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601155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9144000" y="549279"/>
            <a:ext cx="24384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549279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FBC7A-9900-49B5-A072-978D6FCABAA6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3633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77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CE284-241B-4A81-ADB2-D118DC944698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9613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BE66-1FFD-4EDF-A5FF-B5E072035EE8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42306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71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4EC39-8D72-47E1-979F-D50ACB9B1FCF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73661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6" y="2160589"/>
            <a:ext cx="4184035" cy="388077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69" y="2160590"/>
            <a:ext cx="4184035" cy="388077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1255B-2A1E-42BF-BEF3-F8DB47C841A7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6164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74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74" y="2737289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5" y="2160983"/>
            <a:ext cx="418561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413" y="2737289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E1DA-6F2D-4144-89E9-2C595F9C66F9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46149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5DDE-EDC6-425E-93E1-0E4B77AEE687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38965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F3492-668D-428B-9779-32F803F7DF99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0624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4" y="514968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5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0378-E4AA-4481-A7BD-1A8642BE4BA4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84262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5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6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68C70-0928-4C41-A09A-086E8282D592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029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1DB47-A33F-4390-B9DC-8A2AC3A75E99}" type="datetime1">
              <a:rPr lang="it-IT" smtClean="0"/>
              <a:t>05/12/2023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676219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2A8E-EDE2-4DE9-8D5B-A5311AFFEF86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24271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62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489BC-39D9-40E8-AA59-86AA0B972025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815786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A73B8-E43F-43EE-A618-06BB4543F6FF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03202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62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78D63-5F1C-4FFB-82A6-F75342C777CB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3361280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EDEF-3585-46A0-B782-1F81BC508B47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68991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8E17C-35E3-4DFF-89DE-6919E4E712B3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40036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702" y="609643"/>
            <a:ext cx="1304743" cy="5251451"/>
          </a:xfrm>
        </p:spPr>
        <p:txBody>
          <a:bodyPr vert="eaVert" anchor="ctr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63" y="609600"/>
            <a:ext cx="7060151" cy="525145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A132-19AD-49EA-97E4-7D9AA4F46982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60834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5349935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Titolo 28"/>
          <p:cNvSpPr>
            <a:spLocks noGrp="1"/>
          </p:cNvSpPr>
          <p:nvPr>
            <p:ph type="ctrTitle"/>
          </p:nvPr>
        </p:nvSpPr>
        <p:spPr>
          <a:xfrm>
            <a:off x="508000" y="4853444"/>
            <a:ext cx="11277600" cy="1222375"/>
          </a:xfrm>
        </p:spPr>
        <p:txBody>
          <a:bodyPr anchor="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16" name="Segnaposto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8EE65-B582-434F-8DAB-B23C22B2D17C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99800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7" name="Segnaposto contenut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4401B-4045-41E9-8C35-9431F9E6ADC0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>
          <a:xfrm>
            <a:off x="4775200" y="76203"/>
            <a:ext cx="3860800" cy="288925"/>
          </a:xfrm>
        </p:spPr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71806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3444904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9" name="Segnaposto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82890-A957-4A8E-8E18-67FB595292D6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Segnaposto piè di pagina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240633" y="2947087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527628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4" y="514968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5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7754-C850-45FA-8826-8DE9F17071D5}" type="datetime1">
              <a:rPr lang="it-IT" smtClean="0"/>
              <a:t>05/12/2023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04873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1" name="Segnaposto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1F50E-7777-4847-91E6-AEE4593DA783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03614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75260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5" name="Segnaposto testo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375260" y="1316070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8" name="Segnaposto contenuto 27"/>
          <p:cNvSpPr>
            <a:spLocks noGrp="1"/>
          </p:cNvSpPr>
          <p:nvPr>
            <p:ph sz="quarter" idx="4"/>
          </p:nvPr>
        </p:nvSpPr>
        <p:spPr>
          <a:xfrm>
            <a:off x="6198307" y="1316070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C23CF-4A9A-4288-9137-FC7C1B738F03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685800" y="601983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70442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BFB0-62A1-4F40-857D-5A51786491D4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Segnaposto piè di pagina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0193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BFBCC-F0FC-457A-A060-3BE31B7967F0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Segnaposto piè di pagina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25610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685800" y="5849150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Titolo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idx="2"/>
          </p:nvPr>
        </p:nvSpPr>
        <p:spPr>
          <a:xfrm>
            <a:off x="609603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99CD-BD80-4015-A09D-18A9438A0340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Segnaposto piè di pagina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17456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A28F-C39F-4B37-9AFB-A032A282AEF7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7844523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9A52E-05A6-4F1C-B1A1-F28E03D6B29F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91223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9144000" y="549279"/>
            <a:ext cx="24384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549279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767DF-E149-4A6D-9102-5DDC5157EFD7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00179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80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CCBB-7757-4CC5-8AB2-F0690D128879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31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0247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5446-2FA8-41AC-8A24-3F8CEA84B67D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607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5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6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DEA78-DF0B-410A-BD72-398EF0436CF4}" type="datetime1">
              <a:rPr lang="it-IT" smtClean="0"/>
              <a:t>05/12/2023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117579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9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5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DF754-E410-4C6C-8CFB-8C40E1B7F04B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004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AF8B-AABB-4094-94EC-5156C54D2220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380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44384-9C7A-42F7-9D86-D933C39B046D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726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4DD1E-3641-46EF-9B08-406EEB751E63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171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6502-BE50-4FBF-AFE5-18C0A36C142D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356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817" y="2209835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710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6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C9388-8CA6-4592-A052-13568CCA2181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988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A0133-BA6E-4DC6-BE0B-D63A3AD6B8B7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552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DB6CA-3C54-45F3-89FF-1F64431B00F6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55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52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74" y="731554"/>
            <a:ext cx="6439049" cy="4894729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EED60-E1DB-4FCD-9F5E-78DE334DF161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9176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534992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Titolo 28"/>
          <p:cNvSpPr>
            <a:spLocks noGrp="1"/>
          </p:cNvSpPr>
          <p:nvPr>
            <p:ph type="ctrTitle"/>
          </p:nvPr>
        </p:nvSpPr>
        <p:spPr>
          <a:xfrm>
            <a:off x="508000" y="4853436"/>
            <a:ext cx="11277600" cy="1222375"/>
          </a:xfrm>
        </p:spPr>
        <p:txBody>
          <a:bodyPr anchor="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16" name="Segnaposto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77DF-59C0-45CA-9E70-A26B508B3379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574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13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43.xml"/><Relationship Id="rId17" Type="http://schemas.openxmlformats.org/officeDocument/2006/relationships/theme" Target="../theme/theme12.xml"/><Relationship Id="rId2" Type="http://schemas.openxmlformats.org/officeDocument/2006/relationships/slideLayout" Target="../slideLayouts/slideLayout133.xml"/><Relationship Id="rId16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36.xml"/><Relationship Id="rId15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4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6.xml"/><Relationship Id="rId13" Type="http://schemas.openxmlformats.org/officeDocument/2006/relationships/slideLayout" Target="../slideLayouts/slideLayout171.xml"/><Relationship Id="rId3" Type="http://schemas.openxmlformats.org/officeDocument/2006/relationships/slideLayout" Target="../slideLayouts/slideLayout161.xml"/><Relationship Id="rId7" Type="http://schemas.openxmlformats.org/officeDocument/2006/relationships/slideLayout" Target="../slideLayouts/slideLayout165.xml"/><Relationship Id="rId12" Type="http://schemas.openxmlformats.org/officeDocument/2006/relationships/slideLayout" Target="../slideLayouts/slideLayout170.xml"/><Relationship Id="rId17" Type="http://schemas.openxmlformats.org/officeDocument/2006/relationships/theme" Target="../theme/theme14.xml"/><Relationship Id="rId2" Type="http://schemas.openxmlformats.org/officeDocument/2006/relationships/slideLayout" Target="../slideLayouts/slideLayout160.xml"/><Relationship Id="rId16" Type="http://schemas.openxmlformats.org/officeDocument/2006/relationships/slideLayout" Target="../slideLayouts/slideLayout174.xml"/><Relationship Id="rId1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4.xml"/><Relationship Id="rId11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63.xml"/><Relationship Id="rId15" Type="http://schemas.openxmlformats.org/officeDocument/2006/relationships/slideLayout" Target="../slideLayouts/slideLayout173.xml"/><Relationship Id="rId10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62.xml"/><Relationship Id="rId9" Type="http://schemas.openxmlformats.org/officeDocument/2006/relationships/slideLayout" Target="../slideLayouts/slideLayout167.xml"/><Relationship Id="rId14" Type="http://schemas.openxmlformats.org/officeDocument/2006/relationships/slideLayout" Target="../slideLayouts/slideLayout17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2.xml"/><Relationship Id="rId3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8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80.xml"/><Relationship Id="rId11" Type="http://schemas.openxmlformats.org/officeDocument/2006/relationships/slideLayout" Target="../slideLayouts/slideLayout185.xml"/><Relationship Id="rId5" Type="http://schemas.openxmlformats.org/officeDocument/2006/relationships/slideLayout" Target="../slideLayouts/slideLayout179.xml"/><Relationship Id="rId10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78.xml"/><Relationship Id="rId9" Type="http://schemas.openxmlformats.org/officeDocument/2006/relationships/slideLayout" Target="../slideLayouts/slideLayout18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2160590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406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3D1C2-DF6E-400C-AB85-F9315E8072FC}" type="datetime1">
              <a:rPr lang="it-IT" smtClean="0"/>
              <a:t>05/12/2023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5" y="6041406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5" y="6041406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E769B3B-4783-453E-ABBE-5BC91E81ED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8621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105091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egnaposto testo 7"/>
          <p:cNvSpPr>
            <a:spLocks noGrp="1"/>
          </p:cNvSpPr>
          <p:nvPr>
            <p:ph type="body" idx="1"/>
          </p:nvPr>
        </p:nvSpPr>
        <p:spPr>
          <a:xfrm>
            <a:off x="406400" y="1554167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1" name="Segnaposto data 10"/>
          <p:cNvSpPr>
            <a:spLocks noGrp="1"/>
          </p:cNvSpPr>
          <p:nvPr>
            <p:ph type="dt" sz="half" idx="2"/>
          </p:nvPr>
        </p:nvSpPr>
        <p:spPr>
          <a:xfrm>
            <a:off x="8636000" y="76203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fld id="{A6F12B7D-C5FA-4780-8A22-62B4B4C5DDE7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Segnaposto piè di pagina 27"/>
          <p:cNvSpPr>
            <a:spLocks noGrp="1"/>
          </p:cNvSpPr>
          <p:nvPr>
            <p:ph type="ftr" sz="quarter" idx="3"/>
          </p:nvPr>
        </p:nvSpPr>
        <p:spPr>
          <a:xfrm>
            <a:off x="4165600" y="76203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10972800" y="6477015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 defTabSz="914400"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Segnaposto titolo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685800" y="105091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Connettore 1 11"/>
          <p:cNvSpPr>
            <a:spLocks noChangeShapeType="1"/>
          </p:cNvSpPr>
          <p:nvPr/>
        </p:nvSpPr>
        <p:spPr bwMode="auto">
          <a:xfrm>
            <a:off x="685800" y="10580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439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5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1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fld id="{17F30BB3-8746-4271-B4B5-3F646FAA5E3C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6" y="617221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1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 defTabSz="914400"/>
              <a:t>‹N›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981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2160590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406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A91F4-D887-41E4-9BB0-CD9E10AE8C53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5" y="6041406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5" y="6041406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14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  <p:sldLayoutId id="2147483817" r:id="rId15"/>
    <p:sldLayoutId id="2147483818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5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7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fld id="{C364B4E8-2619-4905-8C70-36BEDD0E05CD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4" y="6172207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7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 defTabSz="914400"/>
              <a:t>‹N›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361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2160590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8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ED531-4532-463C-ADF5-3170C3F20024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5" y="6041368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5" y="6041368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508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  <p:sldLayoutId id="2147483844" r:id="rId13"/>
    <p:sldLayoutId id="2147483845" r:id="rId14"/>
    <p:sldLayoutId id="2147483846" r:id="rId15"/>
    <p:sldLayoutId id="2147483847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fld id="{F3A76190-254F-4B28-B686-71F3B79C7BB9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 defTabSz="914400"/>
              <a:t>‹N›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171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105094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egnaposto testo 7"/>
          <p:cNvSpPr>
            <a:spLocks noGrp="1"/>
          </p:cNvSpPr>
          <p:nvPr>
            <p:ph type="body" idx="1"/>
          </p:nvPr>
        </p:nvSpPr>
        <p:spPr>
          <a:xfrm>
            <a:off x="406400" y="1554167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1" name="Segnaposto data 10"/>
          <p:cNvSpPr>
            <a:spLocks noGrp="1"/>
          </p:cNvSpPr>
          <p:nvPr>
            <p:ph type="dt" sz="half" idx="2"/>
          </p:nvPr>
        </p:nvSpPr>
        <p:spPr>
          <a:xfrm>
            <a:off x="8636000" y="76203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fld id="{5F48DA30-4EC6-4B96-894A-D0C836288C8C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Segnaposto piè di pagina 27"/>
          <p:cNvSpPr>
            <a:spLocks noGrp="1"/>
          </p:cNvSpPr>
          <p:nvPr>
            <p:ph type="ftr" sz="quarter" idx="3"/>
          </p:nvPr>
        </p:nvSpPr>
        <p:spPr>
          <a:xfrm>
            <a:off x="4165600" y="76203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10972800" y="6477045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 defTabSz="914400"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Segnaposto titolo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685800" y="105094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Connettore 1 11"/>
          <p:cNvSpPr>
            <a:spLocks noChangeShapeType="1"/>
          </p:cNvSpPr>
          <p:nvPr/>
        </p:nvSpPr>
        <p:spPr bwMode="auto">
          <a:xfrm>
            <a:off x="685800" y="105803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804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105094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egnaposto testo 7"/>
          <p:cNvSpPr>
            <a:spLocks noGrp="1"/>
          </p:cNvSpPr>
          <p:nvPr>
            <p:ph type="body" idx="1"/>
          </p:nvPr>
        </p:nvSpPr>
        <p:spPr>
          <a:xfrm>
            <a:off x="406400" y="1554167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1" name="Segnaposto data 10"/>
          <p:cNvSpPr>
            <a:spLocks noGrp="1"/>
          </p:cNvSpPr>
          <p:nvPr>
            <p:ph type="dt" sz="half" idx="2"/>
          </p:nvPr>
        </p:nvSpPr>
        <p:spPr>
          <a:xfrm>
            <a:off x="8636000" y="76203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fld id="{7541E854-8977-40A8-A4DD-66DF96275583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Segnaposto piè di pagina 27"/>
          <p:cNvSpPr>
            <a:spLocks noGrp="1"/>
          </p:cNvSpPr>
          <p:nvPr>
            <p:ph type="ftr" sz="quarter" idx="3"/>
          </p:nvPr>
        </p:nvSpPr>
        <p:spPr>
          <a:xfrm>
            <a:off x="4165600" y="76203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10972800" y="6477043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 defTabSz="914400"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Segnaposto titolo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685800" y="105094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Connettore 1 11"/>
          <p:cNvSpPr>
            <a:spLocks noChangeShapeType="1"/>
          </p:cNvSpPr>
          <p:nvPr/>
        </p:nvSpPr>
        <p:spPr bwMode="auto">
          <a:xfrm>
            <a:off x="685800" y="105802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55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igura a mano libera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Figura a mano libera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" name="Triangolo rettangolo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Connettore 1 14"/>
          <p:cNvCxnSpPr/>
          <p:nvPr/>
        </p:nvCxnSpPr>
        <p:spPr>
          <a:xfrm>
            <a:off x="-12316" y="5787787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609600" y="1481336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54ADD7BA-6DEA-41D5-A1B3-EBF2E865257A}" type="datetime1">
              <a:rPr lang="it-IT" smtClean="0">
                <a:solidFill>
                  <a:prstClr val="black"/>
                </a:solidFill>
                <a:latin typeface="Arial" charset="0"/>
              </a:rPr>
              <a:t>05/12/2023</a:t>
            </a:fld>
            <a:endParaRPr lang="it-IT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5840111" y="6407993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11529696" y="6407993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9408A9F6-179A-4B94-9E3F-DCAF6D8200B6}" type="slidenum">
              <a:rPr lang="it-IT" altLang="it-IT" smtClean="0">
                <a:solidFill>
                  <a:prstClr val="black"/>
                </a:solidFill>
                <a:latin typeface="Arial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‹N›</a:t>
            </a:fld>
            <a:endParaRPr lang="it-IT" altLang="it-IT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009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105093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egnaposto testo 7"/>
          <p:cNvSpPr>
            <a:spLocks noGrp="1"/>
          </p:cNvSpPr>
          <p:nvPr>
            <p:ph type="body" idx="1"/>
          </p:nvPr>
        </p:nvSpPr>
        <p:spPr>
          <a:xfrm>
            <a:off x="406400" y="1554167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1" name="Segnaposto data 10"/>
          <p:cNvSpPr>
            <a:spLocks noGrp="1"/>
          </p:cNvSpPr>
          <p:nvPr>
            <p:ph type="dt" sz="half" idx="2"/>
          </p:nvPr>
        </p:nvSpPr>
        <p:spPr>
          <a:xfrm>
            <a:off x="8636000" y="76203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fld id="{B36092CC-DBF4-478A-8363-6CD91BEDD75E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Segnaposto piè di pagina 27"/>
          <p:cNvSpPr>
            <a:spLocks noGrp="1"/>
          </p:cNvSpPr>
          <p:nvPr>
            <p:ph type="ftr" sz="quarter" idx="3"/>
          </p:nvPr>
        </p:nvSpPr>
        <p:spPr>
          <a:xfrm>
            <a:off x="4165600" y="76203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10972800" y="6477039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 defTabSz="914400"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Segnaposto titolo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685800" y="105093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Connettore 1 11"/>
          <p:cNvSpPr>
            <a:spLocks noChangeShapeType="1"/>
          </p:cNvSpPr>
          <p:nvPr/>
        </p:nvSpPr>
        <p:spPr bwMode="auto">
          <a:xfrm>
            <a:off x="685800" y="1058025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013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2160590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406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93C377-8869-4242-8437-D4F01727C3C5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t>05/12/2023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5" y="6041406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5" y="6041406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‹N›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134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105093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egnaposto testo 7"/>
          <p:cNvSpPr>
            <a:spLocks noGrp="1"/>
          </p:cNvSpPr>
          <p:nvPr>
            <p:ph type="body" idx="1"/>
          </p:nvPr>
        </p:nvSpPr>
        <p:spPr>
          <a:xfrm>
            <a:off x="406400" y="1554167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1" name="Segnaposto data 10"/>
          <p:cNvSpPr>
            <a:spLocks noGrp="1"/>
          </p:cNvSpPr>
          <p:nvPr>
            <p:ph type="dt" sz="half" idx="2"/>
          </p:nvPr>
        </p:nvSpPr>
        <p:spPr>
          <a:xfrm>
            <a:off x="8636000" y="76203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fld id="{9A6DC270-D920-45B4-AB49-05B75C400671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Segnaposto piè di pagina 27"/>
          <p:cNvSpPr>
            <a:spLocks noGrp="1"/>
          </p:cNvSpPr>
          <p:nvPr>
            <p:ph type="ftr" sz="quarter" idx="3"/>
          </p:nvPr>
        </p:nvSpPr>
        <p:spPr>
          <a:xfrm>
            <a:off x="4165600" y="76203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10972800" y="6477033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 defTabSz="914400"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Segnaposto titolo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685800" y="105093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Connettore 1 11"/>
          <p:cNvSpPr>
            <a:spLocks noChangeShapeType="1"/>
          </p:cNvSpPr>
          <p:nvPr/>
        </p:nvSpPr>
        <p:spPr bwMode="auto">
          <a:xfrm>
            <a:off x="685800" y="105801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10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5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35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fld id="{3658134A-86AD-44F6-8FC1-2ECB64082819}" type="datetime1">
              <a:rPr lang="it-IT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05/12/2023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22" y="6172235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35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 defTabSz="914400"/>
              <a:t>‹N›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288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685800" y="105092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egnaposto testo 7"/>
          <p:cNvSpPr>
            <a:spLocks noGrp="1"/>
          </p:cNvSpPr>
          <p:nvPr>
            <p:ph type="body" idx="1"/>
          </p:nvPr>
        </p:nvSpPr>
        <p:spPr>
          <a:xfrm>
            <a:off x="406400" y="1554167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1" name="Segnaposto data 10"/>
          <p:cNvSpPr>
            <a:spLocks noGrp="1"/>
          </p:cNvSpPr>
          <p:nvPr>
            <p:ph type="dt" sz="half" idx="2"/>
          </p:nvPr>
        </p:nvSpPr>
        <p:spPr>
          <a:xfrm>
            <a:off x="8636000" y="76203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fld id="{593CC746-2D2D-40F0-A482-53EBBE322AA7}" type="datetime1">
              <a:rPr lang="it-IT" smtClean="0">
                <a:solidFill>
                  <a:srgbClr val="F0A22E">
                    <a:shade val="75000"/>
                  </a:srgbClr>
                </a:solidFill>
              </a:rPr>
              <a:t>05/12/2023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Segnaposto piè di pagina 27"/>
          <p:cNvSpPr>
            <a:spLocks noGrp="1"/>
          </p:cNvSpPr>
          <p:nvPr>
            <p:ph type="ftr" sz="quarter" idx="3"/>
          </p:nvPr>
        </p:nvSpPr>
        <p:spPr>
          <a:xfrm>
            <a:off x="4165600" y="76203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10972800" y="6477025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/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 defTabSz="914400"/>
              <a:t>‹N›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Segnaposto titolo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685800" y="105092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Connettore 1 11"/>
          <p:cNvSpPr>
            <a:spLocks noChangeShapeType="1"/>
          </p:cNvSpPr>
          <p:nvPr/>
        </p:nvSpPr>
        <p:spPr bwMode="auto">
          <a:xfrm>
            <a:off x="685800" y="105801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defTabSz="9144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193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60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60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60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60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60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1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5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60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5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5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60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0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60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60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60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0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60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60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60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arrotondato 2"/>
          <p:cNvSpPr/>
          <p:nvPr/>
        </p:nvSpPr>
        <p:spPr>
          <a:xfrm>
            <a:off x="3927233" y="5823607"/>
            <a:ext cx="2602523" cy="5509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BENEVENTO</a:t>
            </a:r>
          </a:p>
          <a:p>
            <a:pPr algn="ctr"/>
            <a:r>
              <a:rPr lang="it-IT" dirty="0" smtClean="0"/>
              <a:t> 07 DICEMBRE 2023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1</a:t>
            </a:fld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492" y="701675"/>
            <a:ext cx="7620000" cy="1244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357" y="2171989"/>
            <a:ext cx="4052907" cy="4202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reccia a destra 3"/>
          <p:cNvSpPr/>
          <p:nvPr/>
        </p:nvSpPr>
        <p:spPr>
          <a:xfrm>
            <a:off x="609601" y="2379784"/>
            <a:ext cx="7306755" cy="2872154"/>
          </a:xfrm>
          <a:prstGeom prst="rightArrow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BILANCIO DI SOSTENIBILITA' OBBLIGATORIO DAL 2024: "IL RUOLO DEL COMMERCIALISTA"</a:t>
            </a:r>
            <a:endParaRPr lang="it-IT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37110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27381" y="548727"/>
            <a:ext cx="11277600" cy="1222375"/>
          </a:xfrm>
        </p:spPr>
        <p:txBody>
          <a:bodyPr>
            <a:normAutofit fontScale="90000"/>
          </a:bodyPr>
          <a:lstStyle/>
          <a:p>
            <a:pPr algn="just"/>
            <a:r>
              <a:rPr lang="it-IT" sz="2700" u="sng" dirty="0" smtClean="0"/>
              <a:t>BILANCIO DI SOSTENIBILITA' "ESG" "FARE BUSINESS IN MODO SOSTENIBILE PER AMBIENTE, PERSONE E COMUNITA': GLI ESEMPI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27381" y="1916832"/>
            <a:ext cx="11277600" cy="3240360"/>
          </a:xfrm>
        </p:spPr>
        <p:txBody>
          <a:bodyPr>
            <a:norm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CAFFE' LAVAZZA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OVS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ALCE NERO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D'ORICA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MAPEI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UDINESE CALCIO 1896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10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1007435" y="5564088"/>
            <a:ext cx="10657184" cy="1105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2800" dirty="0" smtClean="0">
                <a:solidFill>
                  <a:prstClr val="white"/>
                </a:solidFill>
              </a:rPr>
              <a:t>N.B.: </a:t>
            </a:r>
            <a:r>
              <a:rPr lang="it-IT" sz="2800" dirty="0" smtClean="0">
                <a:solidFill>
                  <a:prstClr val="white"/>
                </a:solidFill>
                <a:sym typeface="Wingdings" panose="05000000000000000000" pitchFamily="2" charset="2"/>
              </a:rPr>
              <a:t> </a:t>
            </a:r>
            <a:r>
              <a:rPr lang="it-IT" sz="28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La redazione del bilancio di sostenibilità ESG migliora la "Brand </a:t>
            </a:r>
            <a:r>
              <a:rPr lang="it-IT" sz="2800" b="1" dirty="0" err="1" smtClean="0">
                <a:solidFill>
                  <a:prstClr val="white"/>
                </a:solidFill>
                <a:sym typeface="Wingdings" panose="05000000000000000000" pitchFamily="2" charset="2"/>
              </a:rPr>
              <a:t>reputation</a:t>
            </a:r>
            <a:r>
              <a:rPr lang="it-IT" sz="28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" della società.</a:t>
            </a:r>
            <a:endParaRPr lang="it-IT" sz="2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37575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whatsapp.com/019d43ce-1d40-4f0e-bbb8-56b3a68ebb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prstClr val="black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85" y="621323"/>
            <a:ext cx="10421815" cy="6049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100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13128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whatsapp.com/019d43ce-1d40-4f0e-bbb8-56b3a68ebb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3" name="AutoShape 2" descr="blob:https://web.whatsapp.com/af9b9794-c4e8-4463-a6bf-b76069094ce7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937846"/>
            <a:ext cx="10664825" cy="5533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101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00231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whatsapp.com/019d43ce-1d40-4f0e-bbb8-56b3a68ebb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3" name="AutoShape 2" descr="blob:https://web.whatsapp.com/af9b9794-c4e8-4463-a6bf-b76069094ce7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4" name="AutoShape 2" descr="blob:https://web.whatsapp.com/49fe9f6a-ea54-4d09-9da4-db32afa58b0d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708392"/>
            <a:ext cx="9753600" cy="5610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102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241342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whatsapp.com/019d43ce-1d40-4f0e-bbb8-56b3a68ebb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3" name="AutoShape 2" descr="blob:https://web.whatsapp.com/af9b9794-c4e8-4463-a6bf-b76069094ce7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4" name="AutoShape 2" descr="blob:https://web.whatsapp.com/49fe9f6a-ea54-4d09-9da4-db32afa58b0d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prstClr val="black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12738"/>
            <a:ext cx="9753600" cy="5841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103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65637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whatsapp.com/019d43ce-1d40-4f0e-bbb8-56b3a68ebb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3" name="AutoShape 2" descr="blob:https://web.whatsapp.com/af9b9794-c4e8-4463-a6bf-b76069094ce7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4" name="AutoShape 2" descr="blob:https://web.whatsapp.com/49fe9f6a-ea54-4d09-9da4-db32afa58b0d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prstClr val="black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550984"/>
            <a:ext cx="9753600" cy="5650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104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99900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165" y="1348156"/>
            <a:ext cx="8771465" cy="1043352"/>
          </a:xfrm>
        </p:spPr>
        <p:txBody>
          <a:bodyPr>
            <a:normAutofit/>
          </a:bodyPr>
          <a:lstStyle/>
          <a:p>
            <a:pPr algn="ctr"/>
            <a:r>
              <a:rPr lang="it-IT" dirty="0" smtClean="0"/>
              <a:t>MODELLO DI "BUSINESS SOSTENIBILE</a:t>
            </a:r>
            <a:r>
              <a:rPr lang="it-IT" dirty="0"/>
              <a:t>"</a:t>
            </a: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105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9698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165" y="1348156"/>
            <a:ext cx="8771465" cy="1043352"/>
          </a:xfrm>
        </p:spPr>
        <p:txBody>
          <a:bodyPr>
            <a:normAutofit/>
          </a:bodyPr>
          <a:lstStyle/>
          <a:p>
            <a:pPr algn="ctr"/>
            <a:r>
              <a:rPr lang="it-IT" dirty="0" smtClean="0"/>
              <a:t>MODELLO DI "BUSINESS SOSTENIBILE</a:t>
            </a:r>
            <a:r>
              <a:rPr lang="it-IT" dirty="0"/>
              <a:t>"</a:t>
            </a:r>
          </a:p>
        </p:txBody>
      </p:sp>
      <p:sp>
        <p:nvSpPr>
          <p:cNvPr id="4" name="Rettangolo 3"/>
          <p:cNvSpPr/>
          <p:nvPr/>
        </p:nvSpPr>
        <p:spPr>
          <a:xfrm>
            <a:off x="679938" y="3890665"/>
            <a:ext cx="84640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dirty="0" smtClean="0"/>
              <a:t>"Un </a:t>
            </a:r>
            <a:r>
              <a:rPr lang="it-IT" dirty="0"/>
              <a:t>modello di business </a:t>
            </a:r>
            <a:r>
              <a:rPr lang="it-IT" dirty="0" smtClean="0"/>
              <a:t>sostenibile" </a:t>
            </a:r>
            <a:r>
              <a:rPr lang="it-IT" dirty="0"/>
              <a:t>permette alle aziende di agire concretamente nella direzione della sostenibilità nelle sue tre dimensioni (ambientale, economica, sociale). </a:t>
            </a:r>
          </a:p>
        </p:txBody>
      </p:sp>
      <p:sp>
        <p:nvSpPr>
          <p:cNvPr id="5" name="Rettangolo 4"/>
          <p:cNvSpPr/>
          <p:nvPr/>
        </p:nvSpPr>
        <p:spPr>
          <a:xfrm>
            <a:off x="679939" y="2690336"/>
            <a:ext cx="84640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dirty="0" smtClean="0"/>
              <a:t>Adottare </a:t>
            </a:r>
            <a:r>
              <a:rPr lang="it-IT" dirty="0"/>
              <a:t>un modello di business sostenibile permette alle aziende di integrare concretamente la sostenibilità e di produrre effetti positivi e valore per l’ambiente, la società e le persone con cui si relazionano nel raggiungimento dei propri obiettivi di mercato.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106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007583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984" y="656494"/>
            <a:ext cx="8771465" cy="1043352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I VANTAGGI DI UN MODELLO DI "BUSINESS SOSTENIBILE</a:t>
            </a:r>
            <a:r>
              <a:rPr lang="it-IT" dirty="0"/>
              <a:t>"</a:t>
            </a:r>
          </a:p>
        </p:txBody>
      </p:sp>
      <p:sp>
        <p:nvSpPr>
          <p:cNvPr id="3" name="Rettangolo 2"/>
          <p:cNvSpPr/>
          <p:nvPr/>
        </p:nvSpPr>
        <p:spPr>
          <a:xfrm>
            <a:off x="550984" y="1935375"/>
            <a:ext cx="837027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sz="2000" b="1" u="sng" dirty="0" smtClean="0"/>
              <a:t>Maggiori </a:t>
            </a:r>
            <a:r>
              <a:rPr lang="it-IT" sz="2000" b="1" u="sng" dirty="0"/>
              <a:t>capacità di innovazione</a:t>
            </a:r>
            <a:r>
              <a:rPr lang="it-IT" sz="2000" dirty="0"/>
              <a:t> e di adattamento al cambiamento di mercati e leggi, sapendo cogliere le opportunità di crescita e sviluppo che l’orientamento alla sostenibilità </a:t>
            </a:r>
            <a:r>
              <a:rPr lang="it-IT" sz="2000" dirty="0" smtClean="0"/>
              <a:t>offre;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sz="2000" b="1" u="sng" dirty="0" smtClean="0"/>
              <a:t>generazione </a:t>
            </a:r>
            <a:r>
              <a:rPr lang="it-IT" sz="2000" b="1" u="sng" dirty="0"/>
              <a:t>di un’offerta</a:t>
            </a:r>
            <a:r>
              <a:rPr lang="it-IT" sz="2000" dirty="0"/>
              <a:t> realmente sostenibile (attraverso l’utilizzo di materiali ecosostenibili, processi puliti ed esperienze di consumo circolari) e in linea con gli attuali bisogni dei </a:t>
            </a:r>
            <a:r>
              <a:rPr lang="it-IT" sz="2000" dirty="0" smtClean="0"/>
              <a:t>consumatori;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sz="2000" b="1" u="sng" dirty="0" smtClean="0"/>
              <a:t>migliore </a:t>
            </a:r>
            <a:r>
              <a:rPr lang="it-IT" sz="2000" b="1" u="sng" dirty="0"/>
              <a:t>gestione</a:t>
            </a:r>
            <a:r>
              <a:rPr lang="it-IT" sz="2000" dirty="0"/>
              <a:t> sia di rischi e problemi che di costi, processi e risorse a disposizione, evitando sprechi ed </a:t>
            </a:r>
            <a:r>
              <a:rPr lang="it-IT" sz="2000" dirty="0" smtClean="0"/>
              <a:t>inefficienze;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sz="2000" b="1" u="sng" dirty="0" smtClean="0"/>
              <a:t>miglioramento </a:t>
            </a:r>
            <a:r>
              <a:rPr lang="it-IT" sz="2000" b="1" u="sng" dirty="0"/>
              <a:t>della brand image</a:t>
            </a:r>
            <a:r>
              <a:rPr lang="it-IT" sz="2000" dirty="0"/>
              <a:t>, evitando i rischi economici </a:t>
            </a:r>
            <a:r>
              <a:rPr lang="it-IT" sz="2000" dirty="0" smtClean="0"/>
              <a:t>e </a:t>
            </a:r>
            <a:r>
              <a:rPr lang="it-IT" sz="2000" dirty="0" err="1" smtClean="0"/>
              <a:t>reputazionali</a:t>
            </a:r>
            <a:r>
              <a:rPr lang="it-IT" sz="2000" dirty="0" smtClean="0"/>
              <a:t> </a:t>
            </a:r>
            <a:r>
              <a:rPr lang="it-IT" sz="2000" dirty="0"/>
              <a:t>associati ad approcci superficiali alla sostenibilità con conseguenti accuse di </a:t>
            </a:r>
            <a:r>
              <a:rPr lang="it-IT" sz="2000" dirty="0" err="1"/>
              <a:t>greenwashing</a:t>
            </a:r>
            <a:r>
              <a:rPr lang="it-IT" sz="2000" dirty="0"/>
              <a:t>.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107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79269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165" y="1348156"/>
            <a:ext cx="8771465" cy="1043352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MODELLO DI "BUSINESS SOSTENIBILE VINCENTE"</a:t>
            </a:r>
            <a:endParaRPr lang="it-IT" dirty="0"/>
          </a:p>
        </p:txBody>
      </p:sp>
      <p:sp>
        <p:nvSpPr>
          <p:cNvPr id="3" name="Rettangolo arrotondato 2"/>
          <p:cNvSpPr/>
          <p:nvPr/>
        </p:nvSpPr>
        <p:spPr>
          <a:xfrm>
            <a:off x="679938" y="2203938"/>
            <a:ext cx="9132277" cy="3563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800" b="1" u="sng" dirty="0" smtClean="0"/>
              <a:t>CAPACITA' DI INNOVAZIONE ED ADATTAMENTO;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800" b="1" u="sng" dirty="0" smtClean="0"/>
              <a:t>REALTA' SOSTENIBILE;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800" b="1" u="sng" dirty="0" smtClean="0"/>
              <a:t>MIGLIORE GESTIONE DEI RISCHI E COSTI;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800" b="1" u="sng" dirty="0" smtClean="0"/>
              <a:t>AUMENTO DELLA REPUTAZIONE DEL BRAND;</a:t>
            </a:r>
            <a:endParaRPr lang="it-IT" sz="2800" b="1" u="sng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108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12418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165" y="1348156"/>
            <a:ext cx="8771465" cy="1043352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SCHEMA DI MODELLO DI "BUSINESS SOSTENIBILE"</a:t>
            </a:r>
            <a:endParaRPr lang="it-IT" dirty="0"/>
          </a:p>
        </p:txBody>
      </p:sp>
      <p:sp>
        <p:nvSpPr>
          <p:cNvPr id="3" name="Rettangolo arrotondato 2"/>
          <p:cNvSpPr/>
          <p:nvPr/>
        </p:nvSpPr>
        <p:spPr>
          <a:xfrm>
            <a:off x="1043354" y="2426677"/>
            <a:ext cx="8686800" cy="3563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u="sng" dirty="0" smtClean="0">
                <a:solidFill>
                  <a:prstClr val="white"/>
                </a:solidFill>
              </a:rPr>
              <a:t>INDIVIDUAZIONE DEL PROBLEMA;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u="sng" dirty="0" smtClean="0">
                <a:solidFill>
                  <a:prstClr val="white"/>
                </a:solidFill>
              </a:rPr>
              <a:t>VERIFICA VANTAGGIO COMPETITIVO;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u="sng" dirty="0" smtClean="0">
                <a:solidFill>
                  <a:prstClr val="white"/>
                </a:solidFill>
              </a:rPr>
              <a:t>ANALISI SEGMENTI DI CLIENTELA;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u="sng" dirty="0" smtClean="0">
                <a:solidFill>
                  <a:prstClr val="white"/>
                </a:solidFill>
              </a:rPr>
              <a:t>STRUTTURA DEI COSTI;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u="sng" dirty="0" smtClean="0">
                <a:solidFill>
                  <a:prstClr val="white"/>
                </a:solidFill>
              </a:rPr>
              <a:t>FLUSSI DEI RICAVI;</a:t>
            </a:r>
            <a:br>
              <a:rPr lang="it-IT" b="1" u="sng" dirty="0" smtClean="0">
                <a:solidFill>
                  <a:prstClr val="white"/>
                </a:solidFill>
              </a:rPr>
            </a:br>
            <a:r>
              <a:rPr lang="it-IT" b="1" u="sng" dirty="0" smtClean="0">
                <a:solidFill>
                  <a:prstClr val="white"/>
                </a:solidFill>
              </a:rPr>
              <a:t>IMPATTO ECONOMICO;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u="sng" dirty="0" smtClean="0">
                <a:solidFill>
                  <a:prstClr val="white"/>
                </a:solidFill>
              </a:rPr>
              <a:t>IMPATTO AMBIENTALE;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u="sng" dirty="0" smtClean="0">
                <a:solidFill>
                  <a:prstClr val="white"/>
                </a:solidFill>
              </a:rPr>
              <a:t>IMPATTO SOCIALE;</a:t>
            </a:r>
            <a:endParaRPr lang="it-IT" b="1" u="sng" dirty="0">
              <a:solidFill>
                <a:prstClr val="white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109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392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11</a:t>
            </a:fld>
            <a:endParaRPr lang="it-IT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42" y="515816"/>
            <a:ext cx="9390185" cy="5722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027851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165" y="1348156"/>
            <a:ext cx="8771465" cy="1043352"/>
          </a:xfrm>
        </p:spPr>
        <p:txBody>
          <a:bodyPr>
            <a:normAutofit/>
          </a:bodyPr>
          <a:lstStyle/>
          <a:p>
            <a:pPr algn="ctr"/>
            <a:r>
              <a:rPr lang="it-IT" dirty="0" smtClean="0"/>
              <a:t>MANAGER SUSTAINABILITY</a:t>
            </a:r>
            <a:endParaRPr lang="it-IT" dirty="0"/>
          </a:p>
        </p:txBody>
      </p:sp>
      <p:sp>
        <p:nvSpPr>
          <p:cNvPr id="3" name="Rettangolo arrotondato 2"/>
          <p:cNvSpPr/>
          <p:nvPr/>
        </p:nvSpPr>
        <p:spPr>
          <a:xfrm>
            <a:off x="1043354" y="2426677"/>
            <a:ext cx="8686800" cy="3563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u="sng" dirty="0" smtClean="0">
                <a:solidFill>
                  <a:prstClr val="white"/>
                </a:solidFill>
              </a:rPr>
              <a:t>IN ITALIA IL 7% DELLE AZIENDE PREVEDE UNA FIGURA CHE SI OCCUPA DI SOSTENIBILITA';</a:t>
            </a:r>
          </a:p>
          <a:p>
            <a:endParaRPr lang="it-IT" b="1" u="sng" dirty="0">
              <a:solidFill>
                <a:prstClr val="white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u="sng" dirty="0" smtClean="0">
                <a:solidFill>
                  <a:prstClr val="white"/>
                </a:solidFill>
              </a:rPr>
              <a:t>MANAGER SOSTENIBILITA' + 34%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t-IT" b="1" u="sng" dirty="0">
              <a:solidFill>
                <a:prstClr val="white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u="sng" dirty="0" smtClean="0">
                <a:solidFill>
                  <a:prstClr val="white"/>
                </a:solidFill>
              </a:rPr>
              <a:t>IN EUROPA IL 60% DELLE DONNE SVOLGE QUESTO INCARICO</a:t>
            </a:r>
            <a:endParaRPr lang="it-IT" b="1" u="sng" dirty="0">
              <a:solidFill>
                <a:prstClr val="white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110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51786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165" y="1348156"/>
            <a:ext cx="8771465" cy="1043352"/>
          </a:xfrm>
        </p:spPr>
        <p:txBody>
          <a:bodyPr>
            <a:normAutofit/>
          </a:bodyPr>
          <a:lstStyle/>
          <a:p>
            <a:pPr algn="ctr"/>
            <a:r>
              <a:rPr lang="it-IT" dirty="0" smtClean="0"/>
              <a:t>MANAGER SUSTAINABILITY</a:t>
            </a:r>
            <a:endParaRPr lang="it-IT" dirty="0"/>
          </a:p>
        </p:txBody>
      </p:sp>
      <p:sp>
        <p:nvSpPr>
          <p:cNvPr id="3" name="Rettangolo arrotondato 2"/>
          <p:cNvSpPr/>
          <p:nvPr/>
        </p:nvSpPr>
        <p:spPr>
          <a:xfrm>
            <a:off x="1043354" y="2426677"/>
            <a:ext cx="8686800" cy="3563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>
                <a:solidFill>
                  <a:prstClr val="white"/>
                </a:solidFill>
              </a:rPr>
              <a:t>Il </a:t>
            </a:r>
            <a:r>
              <a:rPr lang="it-IT" sz="2400" b="1" dirty="0" err="1">
                <a:solidFill>
                  <a:prstClr val="white"/>
                </a:solidFill>
              </a:rPr>
              <a:t>sustainability</a:t>
            </a:r>
            <a:r>
              <a:rPr lang="it-IT" sz="2400" b="1" dirty="0">
                <a:solidFill>
                  <a:prstClr val="white"/>
                </a:solidFill>
              </a:rPr>
              <a:t> manager è una figura professionale trasversale che ha il compito di conciliare la gestione aziendale ordinaria con le pratiche innovative, per accompagnare un'organizzazione verso il cambiamento in modo sostenibile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111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9981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673" y="304803"/>
            <a:ext cx="8771465" cy="1043352"/>
          </a:xfrm>
        </p:spPr>
        <p:txBody>
          <a:bodyPr>
            <a:normAutofit/>
          </a:bodyPr>
          <a:lstStyle/>
          <a:p>
            <a:pPr algn="ctr"/>
            <a:r>
              <a:rPr lang="it-IT" dirty="0" smtClean="0"/>
              <a:t>MANAGER SUSTAINABILITY</a:t>
            </a:r>
            <a:endParaRPr lang="it-IT" dirty="0"/>
          </a:p>
        </p:txBody>
      </p:sp>
      <p:sp>
        <p:nvSpPr>
          <p:cNvPr id="3" name="Rettangolo arrotondato 2"/>
          <p:cNvSpPr/>
          <p:nvPr/>
        </p:nvSpPr>
        <p:spPr>
          <a:xfrm>
            <a:off x="316523" y="1090245"/>
            <a:ext cx="10597662" cy="531055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>
                <a:solidFill>
                  <a:prstClr val="white"/>
                </a:solidFill>
              </a:rPr>
              <a:t>E un ruolo professionale in costante crescita, che richiede competenze avanzate e la capacità di conciliare tematiche etiche, </a:t>
            </a:r>
            <a:r>
              <a:rPr lang="it-IT" sz="2400" b="1" dirty="0" smtClean="0">
                <a:solidFill>
                  <a:prstClr val="white"/>
                </a:solidFill>
              </a:rPr>
              <a:t>ambientali</a:t>
            </a:r>
            <a:r>
              <a:rPr lang="it-IT" sz="2400" b="1" dirty="0">
                <a:solidFill>
                  <a:prstClr val="white"/>
                </a:solidFill>
              </a:rPr>
              <a:t>, sociali, e ovviamente </a:t>
            </a:r>
            <a:r>
              <a:rPr lang="it-IT" sz="2400" b="1" dirty="0" smtClean="0">
                <a:solidFill>
                  <a:prstClr val="white"/>
                </a:solidFill>
              </a:rPr>
              <a:t>finanziarie.</a:t>
            </a:r>
          </a:p>
          <a:p>
            <a:pPr algn="just"/>
            <a:r>
              <a:rPr lang="it-IT" sz="2400" b="1" dirty="0" smtClean="0">
                <a:solidFill>
                  <a:prstClr val="white"/>
                </a:solidFill>
              </a:rPr>
              <a:t>I </a:t>
            </a:r>
            <a:r>
              <a:rPr lang="it-IT" sz="2400" b="1" dirty="0">
                <a:solidFill>
                  <a:prstClr val="white"/>
                </a:solidFill>
              </a:rPr>
              <a:t>suoi compiti principali </a:t>
            </a:r>
            <a:r>
              <a:rPr lang="it-IT" sz="2400" b="1" dirty="0" smtClean="0">
                <a:solidFill>
                  <a:prstClr val="white"/>
                </a:solidFill>
              </a:rPr>
              <a:t>includono: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prstClr val="white"/>
                </a:solidFill>
              </a:rPr>
              <a:t>la </a:t>
            </a:r>
            <a:r>
              <a:rPr lang="it-IT" sz="2400" b="1" dirty="0">
                <a:solidFill>
                  <a:prstClr val="white"/>
                </a:solidFill>
              </a:rPr>
              <a:t>gestione ambientale, </a:t>
            </a:r>
            <a:r>
              <a:rPr lang="it-IT" sz="2400" b="1" dirty="0" smtClean="0">
                <a:solidFill>
                  <a:prstClr val="white"/>
                </a:solidFill>
              </a:rPr>
              <a:t>l'identificazione </a:t>
            </a:r>
            <a:r>
              <a:rPr lang="it-IT" sz="2400" b="1" dirty="0">
                <a:solidFill>
                  <a:prstClr val="white"/>
                </a:solidFill>
              </a:rPr>
              <a:t>di aspetti ambientali quali consumi di materie prime, emissioni, produzione di scarti di produzione in un'ottica di valutazione e gestione del </a:t>
            </a:r>
            <a:r>
              <a:rPr lang="it-IT" sz="2400" b="1" dirty="0" smtClean="0">
                <a:solidFill>
                  <a:prstClr val="white"/>
                </a:solidFill>
              </a:rPr>
              <a:t>rischio;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prstClr val="white"/>
                </a:solidFill>
              </a:rPr>
              <a:t>La </a:t>
            </a:r>
            <a:r>
              <a:rPr lang="it-IT" sz="2400" b="1" dirty="0">
                <a:solidFill>
                  <a:prstClr val="white"/>
                </a:solidFill>
              </a:rPr>
              <a:t>messa in sicurezza dei prodotti, tenendo conto delle esigenze dei clienti</a:t>
            </a:r>
            <a:r>
              <a:rPr lang="it-IT" sz="2400" b="1" dirty="0" smtClean="0">
                <a:solidFill>
                  <a:prstClr val="white"/>
                </a:solidFill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prstClr val="white"/>
                </a:solidFill>
              </a:rPr>
              <a:t>garantire </a:t>
            </a:r>
            <a:r>
              <a:rPr lang="it-IT" sz="2400" b="1" dirty="0">
                <a:solidFill>
                  <a:prstClr val="white"/>
                </a:solidFill>
              </a:rPr>
              <a:t>i diritti dei lavoratori, con una nota speciale riguardo la salute e la sicurezza sul posto di </a:t>
            </a:r>
            <a:r>
              <a:rPr lang="it-IT" sz="2400" b="1" dirty="0" smtClean="0">
                <a:solidFill>
                  <a:prstClr val="white"/>
                </a:solidFill>
              </a:rPr>
              <a:t>lavoro;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prstClr val="white"/>
                </a:solidFill>
              </a:rPr>
              <a:t>la </a:t>
            </a:r>
            <a:r>
              <a:rPr lang="it-IT" sz="2400" b="1" dirty="0">
                <a:solidFill>
                  <a:prstClr val="white"/>
                </a:solidFill>
              </a:rPr>
              <a:t>gestione dei fornitori</a:t>
            </a:r>
            <a:r>
              <a:rPr lang="it-IT" sz="2400" b="1" dirty="0" smtClean="0">
                <a:solidFill>
                  <a:prstClr val="white"/>
                </a:solidFill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prstClr val="white"/>
                </a:solidFill>
              </a:rPr>
              <a:t>rispondere </a:t>
            </a:r>
            <a:r>
              <a:rPr lang="it-IT" sz="2400" b="1" dirty="0">
                <a:solidFill>
                  <a:prstClr val="white"/>
                </a:solidFill>
              </a:rPr>
              <a:t>alle esigenze di sostenibilità dell'azienda, verso l'interno e verso l'esterno (attraverso rendicontazione e </a:t>
            </a:r>
            <a:r>
              <a:rPr lang="it-IT" sz="2400" b="1" dirty="0" smtClean="0">
                <a:solidFill>
                  <a:prstClr val="white"/>
                </a:solidFill>
              </a:rPr>
              <a:t>report</a:t>
            </a:r>
            <a:r>
              <a:rPr lang="it-IT" sz="2400" b="1" dirty="0">
                <a:solidFill>
                  <a:prstClr val="white"/>
                </a:solidFill>
              </a:rPr>
              <a:t>).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112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51454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673" y="304803"/>
            <a:ext cx="8771465" cy="1043352"/>
          </a:xfrm>
        </p:spPr>
        <p:txBody>
          <a:bodyPr>
            <a:normAutofit/>
          </a:bodyPr>
          <a:lstStyle/>
          <a:p>
            <a:pPr algn="ctr"/>
            <a:r>
              <a:rPr lang="it-IT" dirty="0" smtClean="0"/>
              <a:t>MANAGER SUSTAINABILITY</a:t>
            </a:r>
            <a:endParaRPr lang="it-IT" dirty="0"/>
          </a:p>
        </p:txBody>
      </p:sp>
      <p:sp>
        <p:nvSpPr>
          <p:cNvPr id="3" name="Rettangolo arrotondato 2"/>
          <p:cNvSpPr/>
          <p:nvPr/>
        </p:nvSpPr>
        <p:spPr>
          <a:xfrm>
            <a:off x="316523" y="1090245"/>
            <a:ext cx="10597662" cy="531055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>
                <a:solidFill>
                  <a:prstClr val="white"/>
                </a:solidFill>
              </a:rPr>
              <a:t>Ricercare, sviluppare e gestire innovazioni di prodotto/ servizio per migliorare la sostenibilità della propria </a:t>
            </a:r>
            <a:r>
              <a:rPr lang="it-IT" sz="2400" b="1" dirty="0" smtClean="0">
                <a:solidFill>
                  <a:prstClr val="white"/>
                </a:solidFill>
              </a:rPr>
              <a:t>offerta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prstClr val="white"/>
                </a:solidFill>
              </a:rPr>
              <a:t>Migliorare </a:t>
            </a:r>
            <a:r>
              <a:rPr lang="it-IT" sz="2400" b="1" dirty="0">
                <a:solidFill>
                  <a:prstClr val="white"/>
                </a:solidFill>
              </a:rPr>
              <a:t>l'impatto dell'azienda verso le comunità e il territorio in cui </a:t>
            </a:r>
            <a:r>
              <a:rPr lang="it-IT" sz="2400" b="1" dirty="0" smtClean="0">
                <a:solidFill>
                  <a:prstClr val="white"/>
                </a:solidFill>
              </a:rPr>
              <a:t>opera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prstClr val="white"/>
                </a:solidFill>
              </a:rPr>
              <a:t>Identificare </a:t>
            </a:r>
            <a:r>
              <a:rPr lang="it-IT" sz="2400" b="1" dirty="0">
                <a:solidFill>
                  <a:prstClr val="white"/>
                </a:solidFill>
              </a:rPr>
              <a:t>e prevenire potenziali rischi interni ed esterni che possono impattare negativamente </a:t>
            </a:r>
            <a:r>
              <a:rPr lang="it-IT" sz="2400" b="1" dirty="0" smtClean="0">
                <a:solidFill>
                  <a:prstClr val="white"/>
                </a:solidFill>
              </a:rPr>
              <a:t>sulla sostenibilità dell'azienda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prstClr val="white"/>
                </a:solidFill>
              </a:rPr>
              <a:t>Ottimizzare </a:t>
            </a:r>
            <a:r>
              <a:rPr lang="it-IT" sz="2400" b="1" dirty="0">
                <a:solidFill>
                  <a:prstClr val="white"/>
                </a:solidFill>
              </a:rPr>
              <a:t>la produzione facendo leva su principi di riduzione degli sprechi, minor consumo di risorse, economia circolare, efficienza </a:t>
            </a:r>
            <a:r>
              <a:rPr lang="it-IT" sz="2400" b="1" dirty="0" smtClean="0">
                <a:solidFill>
                  <a:prstClr val="white"/>
                </a:solidFill>
              </a:rPr>
              <a:t>energetica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prstClr val="white"/>
                </a:solidFill>
              </a:rPr>
              <a:t>Redigere </a:t>
            </a:r>
            <a:r>
              <a:rPr lang="it-IT" sz="2400" b="1" dirty="0">
                <a:solidFill>
                  <a:prstClr val="white"/>
                </a:solidFill>
              </a:rPr>
              <a:t>il bilancio di sostenibilità e/o seguire le procedure di ottenimento/ mantenimento </a:t>
            </a:r>
            <a:r>
              <a:rPr lang="it-IT" sz="2400" b="1" dirty="0" smtClean="0">
                <a:solidFill>
                  <a:prstClr val="white"/>
                </a:solidFill>
              </a:rPr>
              <a:t>delle certificazioni </a:t>
            </a:r>
            <a:r>
              <a:rPr lang="it-IT" sz="2400" b="1" dirty="0">
                <a:solidFill>
                  <a:prstClr val="white"/>
                </a:solidFill>
              </a:rPr>
              <a:t>di sostenibilità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113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727325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673" y="304803"/>
            <a:ext cx="8771465" cy="1043352"/>
          </a:xfrm>
        </p:spPr>
        <p:txBody>
          <a:bodyPr>
            <a:normAutofit/>
          </a:bodyPr>
          <a:lstStyle/>
          <a:p>
            <a:pPr algn="ctr"/>
            <a:r>
              <a:rPr lang="it-IT" dirty="0" smtClean="0"/>
              <a:t>MANAGER SUSTAINABILITY</a:t>
            </a:r>
            <a:endParaRPr lang="it-IT" dirty="0"/>
          </a:p>
        </p:txBody>
      </p:sp>
      <p:sp>
        <p:nvSpPr>
          <p:cNvPr id="3" name="Rettangolo arrotondato 2"/>
          <p:cNvSpPr/>
          <p:nvPr/>
        </p:nvSpPr>
        <p:spPr>
          <a:xfrm>
            <a:off x="316523" y="1090245"/>
            <a:ext cx="10597662" cy="531055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>
                <a:solidFill>
                  <a:prstClr val="white"/>
                </a:solidFill>
              </a:rPr>
              <a:t>Ottimizzare la produzione facendo leva su principi di riduzione degli sprechi, minor consumo di risorse, economia circolare, efficienza </a:t>
            </a:r>
            <a:r>
              <a:rPr lang="it-IT" sz="2400" b="1" dirty="0" smtClean="0">
                <a:solidFill>
                  <a:prstClr val="white"/>
                </a:solidFill>
              </a:rPr>
              <a:t>energetica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prstClr val="white"/>
                </a:solidFill>
              </a:rPr>
              <a:t>Identificare </a:t>
            </a:r>
            <a:r>
              <a:rPr lang="it-IT" sz="2400" b="1" dirty="0">
                <a:solidFill>
                  <a:prstClr val="white"/>
                </a:solidFill>
              </a:rPr>
              <a:t>e prevenire potenziali rischi interni ed esterni che possono impattare negativamente </a:t>
            </a:r>
            <a:r>
              <a:rPr lang="it-IT" sz="2400" b="1" dirty="0" smtClean="0">
                <a:solidFill>
                  <a:prstClr val="white"/>
                </a:solidFill>
              </a:rPr>
              <a:t>sulla sostenibilità dell'azienda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prstClr val="white"/>
                </a:solidFill>
              </a:rPr>
              <a:t>Ricercare</a:t>
            </a:r>
            <a:r>
              <a:rPr lang="it-IT" sz="2400" b="1" dirty="0">
                <a:solidFill>
                  <a:prstClr val="white"/>
                </a:solidFill>
              </a:rPr>
              <a:t>, sviluppare e gestire innovazioni di prodotto/ servizio per migliorare la sostenibilità della propria </a:t>
            </a:r>
            <a:r>
              <a:rPr lang="it-IT" sz="2400" b="1" dirty="0" smtClean="0">
                <a:solidFill>
                  <a:prstClr val="white"/>
                </a:solidFill>
              </a:rPr>
              <a:t>offerta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prstClr val="white"/>
                </a:solidFill>
              </a:rPr>
              <a:t>Guidare </a:t>
            </a:r>
            <a:r>
              <a:rPr lang="it-IT" sz="2400" b="1" dirty="0">
                <a:solidFill>
                  <a:prstClr val="white"/>
                </a:solidFill>
              </a:rPr>
              <a:t>la strategia e/o ripensare il modello di business dell'azienda in ottica </a:t>
            </a:r>
            <a:r>
              <a:rPr lang="it-IT" sz="2400" b="1" dirty="0" smtClean="0">
                <a:solidFill>
                  <a:prstClr val="white"/>
                </a:solidFill>
              </a:rPr>
              <a:t>sostenibile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prstClr val="white"/>
                </a:solidFill>
              </a:rPr>
              <a:t>Migliorare </a:t>
            </a:r>
            <a:r>
              <a:rPr lang="it-IT" sz="2400" b="1" dirty="0">
                <a:solidFill>
                  <a:prstClr val="white"/>
                </a:solidFill>
              </a:rPr>
              <a:t>l'impatto dell'azienda verso le comunità e il territorio in cui opera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114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88045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673" y="304803"/>
            <a:ext cx="8771465" cy="1043352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COME VALUTARE L'EFFICACIA DI UN MANAGER SUSTAINABILITY</a:t>
            </a:r>
            <a:endParaRPr lang="it-IT" dirty="0"/>
          </a:p>
        </p:txBody>
      </p:sp>
      <p:sp>
        <p:nvSpPr>
          <p:cNvPr id="3" name="Rettangolo arrotondato 2"/>
          <p:cNvSpPr/>
          <p:nvPr/>
        </p:nvSpPr>
        <p:spPr>
          <a:xfrm>
            <a:off x="117231" y="1840523"/>
            <a:ext cx="10597662" cy="36224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>
                <a:solidFill>
                  <a:prstClr val="white"/>
                </a:solidFill>
              </a:rPr>
              <a:t>• In primis, il </a:t>
            </a:r>
            <a:r>
              <a:rPr lang="it-IT" sz="2400" b="1" dirty="0" err="1">
                <a:solidFill>
                  <a:prstClr val="white"/>
                </a:solidFill>
              </a:rPr>
              <a:t>sustainability</a:t>
            </a:r>
            <a:r>
              <a:rPr lang="it-IT" sz="2400" b="1" dirty="0">
                <a:solidFill>
                  <a:prstClr val="white"/>
                </a:solidFill>
              </a:rPr>
              <a:t> manager deve occuparsi di sostenibilità economica, ovvero di performance finanziaria, competitività dell'azienda a lungo termine e impatto economico delle attività aziendali</a:t>
            </a:r>
            <a:r>
              <a:rPr lang="it-IT" sz="2400" b="1" dirty="0" smtClean="0">
                <a:solidFill>
                  <a:prstClr val="white"/>
                </a:solidFill>
              </a:rPr>
              <a:t>. L'azienda </a:t>
            </a:r>
            <a:r>
              <a:rPr lang="it-IT" sz="2400" b="1" dirty="0">
                <a:solidFill>
                  <a:prstClr val="white"/>
                </a:solidFill>
              </a:rPr>
              <a:t>deve essere in grado di produrre flussi di cassa sufficienti a soddisfare i soci e sostenere un livello di investimenti stabile nel tempo.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115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39238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673" y="304803"/>
            <a:ext cx="8771465" cy="1043352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COME VALUTARE L'EFFICACIA DI UN MANAGER SUSTAINABILITY</a:t>
            </a:r>
            <a:endParaRPr lang="it-IT" dirty="0"/>
          </a:p>
        </p:txBody>
      </p:sp>
      <p:sp>
        <p:nvSpPr>
          <p:cNvPr id="3" name="Rettangolo arrotondato 2"/>
          <p:cNvSpPr/>
          <p:nvPr/>
        </p:nvSpPr>
        <p:spPr>
          <a:xfrm>
            <a:off x="117231" y="1840523"/>
            <a:ext cx="10597662" cy="36224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prstClr val="white"/>
                </a:solidFill>
              </a:rPr>
              <a:t>Da </a:t>
            </a:r>
            <a:r>
              <a:rPr lang="it-IT" sz="2400" b="1" dirty="0">
                <a:solidFill>
                  <a:prstClr val="white"/>
                </a:solidFill>
              </a:rPr>
              <a:t>un punto di vista sociale, il </a:t>
            </a:r>
            <a:r>
              <a:rPr lang="it-IT" sz="2400" b="1" dirty="0" err="1">
                <a:solidFill>
                  <a:prstClr val="white"/>
                </a:solidFill>
              </a:rPr>
              <a:t>sustainability</a:t>
            </a:r>
            <a:r>
              <a:rPr lang="it-IT" sz="2400" b="1" dirty="0">
                <a:solidFill>
                  <a:prstClr val="white"/>
                </a:solidFill>
              </a:rPr>
              <a:t> manager deve permettere un'equa distribuzione del reddito aziendale tra i suoi </a:t>
            </a:r>
            <a:r>
              <a:rPr lang="it-IT" sz="2400" b="1" dirty="0" smtClean="0">
                <a:solidFill>
                  <a:prstClr val="white"/>
                </a:solidFill>
              </a:rPr>
              <a:t>componenti</a:t>
            </a:r>
            <a:r>
              <a:rPr lang="it-IT" sz="2400" b="1" dirty="0">
                <a:solidFill>
                  <a:prstClr val="white"/>
                </a:solidFill>
              </a:rPr>
              <a:t>, tra paesi coinvolti per migliorare le condizioni sociali dei dipendenti di tutte le aziende coinvolte nella catena di valore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116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952415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673" y="304803"/>
            <a:ext cx="8771465" cy="1043352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COME VALUTARE L'EFFICACIA DI UN MANAGER SUSTAINABILITY</a:t>
            </a:r>
            <a:endParaRPr lang="it-IT" dirty="0"/>
          </a:p>
        </p:txBody>
      </p:sp>
      <p:sp>
        <p:nvSpPr>
          <p:cNvPr id="3" name="Rettangolo arrotondato 2"/>
          <p:cNvSpPr/>
          <p:nvPr/>
        </p:nvSpPr>
        <p:spPr>
          <a:xfrm>
            <a:off x="117231" y="1840523"/>
            <a:ext cx="10597662" cy="36224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400" b="1" dirty="0">
                <a:solidFill>
                  <a:prstClr val="white"/>
                </a:solidFill>
              </a:rPr>
              <a:t>riguarda l'ambiente, è fondamentale l'impiego di energie </a:t>
            </a:r>
            <a:r>
              <a:rPr lang="it-IT" sz="2400" b="1" dirty="0" err="1">
                <a:solidFill>
                  <a:prstClr val="white"/>
                </a:solidFill>
              </a:rPr>
              <a:t>rinnovabi</a:t>
            </a:r>
            <a:r>
              <a:rPr lang="it-IT" sz="2400" b="1" dirty="0">
                <a:solidFill>
                  <a:prstClr val="white"/>
                </a:solidFill>
              </a:rPr>
              <a:t>-li, la riduzione di rischi e danni ambientali e l'utilizzo di qualsiasi risorsa produttiva in modo responsabile.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117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40905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673" y="304803"/>
            <a:ext cx="8771465" cy="1043352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COME VALUTARE L'EFFICACIA DI UN MANAGER SUSTAINABILITY</a:t>
            </a:r>
            <a:endParaRPr lang="it-IT" dirty="0"/>
          </a:p>
        </p:txBody>
      </p:sp>
      <p:sp>
        <p:nvSpPr>
          <p:cNvPr id="3" name="Rettangolo arrotondato 2"/>
          <p:cNvSpPr/>
          <p:nvPr/>
        </p:nvSpPr>
        <p:spPr>
          <a:xfrm>
            <a:off x="117231" y="1524001"/>
            <a:ext cx="11254154" cy="43609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prstClr val="white"/>
                </a:solidFill>
              </a:rPr>
              <a:t>indirizzare le spese di ricerca e sviluppo verso produzioni sostenibili nel tempo. Questo include il raggiungimento di nuovi clienti e/o ideare nuovi prodotti che non vadano a intaccare la sostenibilità dell'azienda. Ciò dovrebbe tradursi in un aumento dei ricavi aziendali</a:t>
            </a:r>
            <a:r>
              <a:rPr lang="it-IT" sz="2000" b="1" dirty="0" smtClean="0">
                <a:solidFill>
                  <a:prstClr val="white"/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000" b="1" dirty="0" smtClean="0">
                <a:solidFill>
                  <a:prstClr val="white"/>
                </a:solidFill>
              </a:rPr>
              <a:t>Aumentare </a:t>
            </a:r>
            <a:r>
              <a:rPr lang="it-IT" sz="2000" b="1" dirty="0">
                <a:solidFill>
                  <a:prstClr val="white"/>
                </a:solidFill>
              </a:rPr>
              <a:t>il ritorno del capitale trattenendo i migliori lavoratori (già formati sulle pratiche sostenibili), gestendo la </a:t>
            </a:r>
            <a:r>
              <a:rPr lang="it-IT" sz="2000" b="1" dirty="0" err="1">
                <a:solidFill>
                  <a:prstClr val="white"/>
                </a:solidFill>
              </a:rPr>
              <a:t>supply</a:t>
            </a:r>
            <a:r>
              <a:rPr lang="it-IT" sz="2000" b="1" dirty="0">
                <a:solidFill>
                  <a:prstClr val="white"/>
                </a:solidFill>
              </a:rPr>
              <a:t> </a:t>
            </a:r>
            <a:r>
              <a:rPr lang="it-IT" sz="2000" b="1" dirty="0" err="1">
                <a:solidFill>
                  <a:prstClr val="white"/>
                </a:solidFill>
              </a:rPr>
              <a:t>chain</a:t>
            </a:r>
            <a:r>
              <a:rPr lang="it-IT" sz="2000" b="1" dirty="0">
                <a:solidFill>
                  <a:prstClr val="white"/>
                </a:solidFill>
              </a:rPr>
              <a:t> in maniera più efficiente, riducendo le emissioni, l'uso di energia e gli scarti di produzione. Da un punto di vista quantitativo, un aumento del ritorno del capitale con cui si finanzia l'azienda ottenuto con queste attività è un successo del </a:t>
            </a:r>
            <a:r>
              <a:rPr lang="it-IT" sz="2000" b="1" dirty="0" err="1">
                <a:solidFill>
                  <a:prstClr val="white"/>
                </a:solidFill>
              </a:rPr>
              <a:t>sustainability</a:t>
            </a:r>
            <a:r>
              <a:rPr lang="it-IT" sz="2000" b="1" dirty="0">
                <a:solidFill>
                  <a:prstClr val="white"/>
                </a:solidFill>
              </a:rPr>
              <a:t> manager</a:t>
            </a:r>
            <a:r>
              <a:rPr lang="it-IT" sz="2000" b="1" dirty="0" smtClean="0">
                <a:solidFill>
                  <a:prstClr val="white"/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000" b="1" dirty="0" smtClean="0">
                <a:solidFill>
                  <a:prstClr val="white"/>
                </a:solidFill>
              </a:rPr>
              <a:t>Gestione </a:t>
            </a:r>
            <a:r>
              <a:rPr lang="it-IT" sz="2000" b="1" dirty="0">
                <a:solidFill>
                  <a:prstClr val="white"/>
                </a:solidFill>
              </a:rPr>
              <a:t>del rischio legato a inquinamento, cambiamenti </a:t>
            </a:r>
            <a:r>
              <a:rPr lang="it-IT" sz="2000" b="1" dirty="0" smtClean="0">
                <a:solidFill>
                  <a:prstClr val="white"/>
                </a:solidFill>
              </a:rPr>
              <a:t>climatici</a:t>
            </a:r>
            <a:r>
              <a:rPr lang="it-IT" sz="2000" b="1" dirty="0">
                <a:solidFill>
                  <a:prstClr val="white"/>
                </a:solidFill>
              </a:rPr>
              <a:t>, legale (per il mancato adeguamento di impianti e produzioni alle nuove normative ecologiche).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118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248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12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661" y="773725"/>
            <a:ext cx="7620000" cy="5543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8239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13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333" y="832380"/>
            <a:ext cx="7889631" cy="549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28698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14</a:t>
            </a:fld>
            <a:endParaRPr lang="it-IT">
              <a:solidFill>
                <a:srgbClr val="90C226"/>
              </a:solidFill>
            </a:endParaRPr>
          </a:p>
        </p:txBody>
      </p:sp>
      <p:sp>
        <p:nvSpPr>
          <p:cNvPr id="7" name="Ovale 6"/>
          <p:cNvSpPr/>
          <p:nvPr/>
        </p:nvSpPr>
        <p:spPr>
          <a:xfrm>
            <a:off x="3675184" y="5745545"/>
            <a:ext cx="337624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 dirty="0" smtClean="0">
                <a:solidFill>
                  <a:prstClr val="white"/>
                </a:solidFill>
              </a:rPr>
              <a:t>STUDIO </a:t>
            </a:r>
          </a:p>
          <a:p>
            <a:pPr algn="ctr"/>
            <a:r>
              <a:rPr lang="it-IT" b="1" i="1" dirty="0" smtClean="0">
                <a:solidFill>
                  <a:prstClr val="white"/>
                </a:solidFill>
              </a:rPr>
              <a:t>CONDOTTI</a:t>
            </a:r>
            <a:endParaRPr lang="it-IT" b="1" i="1" dirty="0">
              <a:solidFill>
                <a:prstClr val="white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44" y="138116"/>
            <a:ext cx="10609385" cy="658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>
          <a:xfrm>
            <a:off x="6137028" y="4994031"/>
            <a:ext cx="914400" cy="75151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9852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F1E39AA-7BF1-44AC-3589-3AFF87D06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1"/>
            <a:ext cx="8596668" cy="808139"/>
          </a:xfrm>
        </p:spPr>
        <p:txBody>
          <a:bodyPr>
            <a:normAutofit fontScale="90000"/>
          </a:bodyPr>
          <a:lstStyle/>
          <a:p>
            <a:pPr algn="ctr"/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PERCHE' I CRITERI ESG SONO IMPORTANTI PER LE AZIENDE??</a:t>
            </a:r>
            <a:endPara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DFDE2D2-8ADB-11CC-691E-9B43DCC35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111" y="1570901"/>
            <a:ext cx="9986903" cy="3739661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it-IT" sz="3600" b="1" dirty="0" smtClean="0"/>
              <a:t>  </a:t>
            </a:r>
            <a:r>
              <a:rPr lang="it-IT" sz="3600" dirty="0" smtClean="0"/>
              <a:t>I criteri ESG risultano importanti perché permettono di misurare in modo preciso i parametri standardizzati e condivisi delle performance ambientali, sociali e di </a:t>
            </a:r>
            <a:r>
              <a:rPr lang="it-IT" sz="3600" dirty="0" err="1" smtClean="0"/>
              <a:t>governance</a:t>
            </a:r>
            <a:r>
              <a:rPr lang="it-IT" sz="3600" dirty="0" smtClean="0"/>
              <a:t> di un'azienda.</a:t>
            </a:r>
            <a:endParaRPr lang="it-IT" sz="3600" b="1" dirty="0" smtClean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15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5632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DFDE2D2-8ADB-11CC-691E-9B43DCC35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665" y="1863970"/>
            <a:ext cx="9986903" cy="4208584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it-IT" sz="3600" b="1" dirty="0"/>
              <a:t>ESG: </a:t>
            </a:r>
            <a:r>
              <a:rPr lang="it-IT" sz="3600" dirty="0"/>
              <a:t>la E di </a:t>
            </a:r>
            <a:r>
              <a:rPr lang="it-IT" sz="3600" dirty="0" smtClean="0"/>
              <a:t>Environment riguarda </a:t>
            </a:r>
            <a:r>
              <a:rPr lang="it-IT" sz="3600" dirty="0"/>
              <a:t>il rapporto con l'ambiente e comprende iniziative e operazioni mirate a misurare e ridurre l'impatto ambientale delle aziende e a monitorare e limitare i rischi legati ai cambiamenti climatici. </a:t>
            </a:r>
            <a:endParaRPr lang="it-IT" sz="3600" dirty="0" smtClean="0"/>
          </a:p>
          <a:p>
            <a:pPr marL="0" indent="0" algn="just">
              <a:buNone/>
            </a:pPr>
            <a:r>
              <a:rPr lang="it-IT" sz="3600" dirty="0" smtClean="0"/>
              <a:t>La </a:t>
            </a:r>
            <a:r>
              <a:rPr lang="it-IT" sz="3600" dirty="0"/>
              <a:t>"E" di </a:t>
            </a:r>
            <a:r>
              <a:rPr lang="it-IT" sz="3600" dirty="0" err="1"/>
              <a:t>Environmental</a:t>
            </a:r>
            <a:r>
              <a:rPr lang="it-IT" sz="3600" dirty="0"/>
              <a:t> copre anche i temi di impatto relativi al rispetto delle biodiversità, della sostenibilità a livello di catena alimentare, di sicurezza agroalimentare, di attenzione alla crescita della popolazione e di capacità di soddisfare i bisogni alimentari e in generale di gestione delle risorse come acqua, terra, aria, vegetazione. La misurazione e la riduzione delle emissioni di CO2 rappresenta uno dei principali temi e parametri di riferimento della categoria E </a:t>
            </a:r>
            <a:r>
              <a:rPr lang="it-IT" sz="3600" dirty="0" smtClean="0"/>
              <a:t>di Environment.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16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8622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DFDE2D2-8ADB-11CC-691E-9B43DCC35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665" y="1863970"/>
            <a:ext cx="10115855" cy="4208584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it-IT" sz="3600" b="1" dirty="0"/>
              <a:t>ESG: </a:t>
            </a:r>
            <a:r>
              <a:rPr lang="it-IT" sz="3600" dirty="0"/>
              <a:t>la S di </a:t>
            </a:r>
            <a:r>
              <a:rPr lang="it-IT" sz="3600" dirty="0" smtClean="0"/>
              <a:t>Social S </a:t>
            </a:r>
            <a:r>
              <a:rPr lang="it-IT" sz="3600" dirty="0" smtClean="0"/>
              <a:t>attiene </a:t>
            </a:r>
            <a:r>
              <a:rPr lang="it-IT" sz="3600" dirty="0"/>
              <a:t>a tutte le decisioni e le attività aziendali e organizzative che hanno un impatto sociale, come il rispetto dei diritti civili e lavorativi, come l'attenzione alle condizioni di lavoro, la parità di genere, il contrasto a tutte le forme di discriminazione, la capacità di contribuire allo sviluppo del tessuto sociale e al territorio nel quale l'azienda presta la propria opera attraverso iniziative che ne aumentino il benessere e che permettano di migliorare la qualità della vita degli abitanti.</a:t>
            </a:r>
            <a:endParaRPr lang="it-IT" sz="3600" dirty="0" smtClean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17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2489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DFDE2D2-8ADB-11CC-691E-9B43DCC35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95" y="1184032"/>
            <a:ext cx="10115855" cy="4079630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it-IT" sz="3600" b="1" dirty="0"/>
              <a:t>ESG: </a:t>
            </a:r>
            <a:r>
              <a:rPr lang="it-IT" sz="3600" dirty="0"/>
              <a:t>la G di </a:t>
            </a:r>
            <a:r>
              <a:rPr lang="it-IT" sz="3600" dirty="0" err="1" smtClean="0"/>
              <a:t>Governance</a:t>
            </a:r>
            <a:r>
              <a:rPr lang="it-IT" sz="3600" dirty="0" smtClean="0"/>
              <a:t> </a:t>
            </a:r>
            <a:r>
              <a:rPr lang="it-IT" sz="3600" dirty="0"/>
              <a:t>riguarda le strategie e le scelte decisionali delle aziende e delle organizzazioni in termini di etica retributiva, di rispetto delle regole di meritocrazia, di rispetto dei diritti degli azionisti e di contrasto a qualsiasi forma di corruzione, e di rispetto delle regole nella composizione dei </a:t>
            </a:r>
            <a:r>
              <a:rPr lang="it-IT" sz="3600" dirty="0" err="1"/>
              <a:t>CdA</a:t>
            </a:r>
            <a:r>
              <a:rPr lang="it-IT" sz="3600" dirty="0" smtClean="0"/>
              <a:t>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sz="3600" b="1" dirty="0" smtClean="0"/>
              <a:t>N.B.: </a:t>
            </a:r>
            <a:r>
              <a:rPr lang="it-IT" sz="3600" dirty="0" smtClean="0">
                <a:sym typeface="Wingdings" panose="05000000000000000000" pitchFamily="2" charset="2"/>
              </a:rPr>
              <a:t> </a:t>
            </a:r>
            <a:r>
              <a:rPr lang="it-IT" sz="3600" dirty="0" smtClean="0"/>
              <a:t>La </a:t>
            </a:r>
            <a:r>
              <a:rPr lang="it-IT" sz="3600" dirty="0" err="1"/>
              <a:t>Governance</a:t>
            </a:r>
            <a:r>
              <a:rPr lang="it-IT" sz="3600" dirty="0"/>
              <a:t> è rappresentativa dell'identità </a:t>
            </a:r>
            <a:r>
              <a:rPr lang="it-IT" sz="3600" dirty="0" smtClean="0"/>
              <a:t>dell'azienda</a:t>
            </a:r>
            <a:r>
              <a:rPr lang="it-IT" sz="3600" dirty="0"/>
              <a:t>, dell'organizzazione, della strategia, </a:t>
            </a:r>
            <a:r>
              <a:rPr lang="it-IT" sz="3600" dirty="0" smtClean="0"/>
              <a:t>dell'atteggiamento e della </a:t>
            </a:r>
            <a:r>
              <a:rPr lang="it-IT" sz="3600" dirty="0"/>
              <a:t>determinazione con cui punta ad attuare i principi ESG, ovvero della capacità di definire forme organizzative e azioni concrete che siano a tutti gli effetti nella condizione di attuare nella quotidianità questi principi.</a:t>
            </a:r>
            <a:endParaRPr lang="it-IT" sz="3600" dirty="0" smtClean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18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7402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19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07" y="1738560"/>
            <a:ext cx="7675828" cy="388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ttangolo arrotondato 3"/>
          <p:cNvSpPr/>
          <p:nvPr/>
        </p:nvSpPr>
        <p:spPr>
          <a:xfrm>
            <a:off x="1219227" y="867550"/>
            <a:ext cx="7397263" cy="7151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OBIETTIVI SVILUPPO SOSTENIBILE</a:t>
            </a:r>
            <a:endParaRPr lang="it-IT" sz="2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5305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F1E39AA-7BF1-44AC-3589-3AFF87D06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1"/>
            <a:ext cx="8596668" cy="808139"/>
          </a:xfrm>
        </p:spPr>
        <p:txBody>
          <a:bodyPr>
            <a:normAutofit/>
          </a:bodyPr>
          <a:lstStyle/>
          <a:p>
            <a:pPr algn="ctr"/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BILANCIO DI SOSTENIBILITA':</a:t>
            </a:r>
            <a:endPara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DFDE2D2-8ADB-11CC-691E-9B43DCC35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864" y="1746738"/>
            <a:ext cx="9530861" cy="4689231"/>
          </a:xfrm>
        </p:spPr>
        <p:txBody>
          <a:bodyPr>
            <a:normAutofit/>
          </a:bodyPr>
          <a:lstStyle/>
          <a:p>
            <a:pPr algn="just"/>
            <a:r>
              <a:rPr lang="it-IT" sz="2000" b="1" u="sng" dirty="0" smtClean="0"/>
              <a:t>LE NORMATIVE DI RIFERIMENTO</a:t>
            </a:r>
          </a:p>
          <a:p>
            <a:pPr algn="just"/>
            <a:r>
              <a:rPr lang="it-IT" sz="2000" b="1" u="sng" dirty="0" smtClean="0"/>
              <a:t>I CRITERI DI ESG</a:t>
            </a:r>
          </a:p>
          <a:p>
            <a:pPr algn="just"/>
            <a:r>
              <a:rPr lang="it-IT" sz="2000" b="1" u="sng" dirty="0" smtClean="0"/>
              <a:t>CORPORATE SOCIAL RESPONSIBILITY</a:t>
            </a:r>
          </a:p>
          <a:p>
            <a:pPr algn="just"/>
            <a:r>
              <a:rPr lang="it-IT" sz="2000" b="1" u="sng" dirty="0" smtClean="0"/>
              <a:t>RESPONBILITA' SOCIALE D'IMPRESA</a:t>
            </a:r>
          </a:p>
          <a:p>
            <a:pPr algn="just"/>
            <a:r>
              <a:rPr lang="it-IT" sz="2000" b="1" u="sng" dirty="0" smtClean="0"/>
              <a:t>BILANCIO SOSTENIBILITA'</a:t>
            </a:r>
          </a:p>
          <a:p>
            <a:pPr algn="just"/>
            <a:r>
              <a:rPr lang="it-IT" sz="2000" b="1" u="sng" dirty="0" smtClean="0"/>
              <a:t>RELAZIONE SULLA GESTIONE – COLLEGIO SINDACALE</a:t>
            </a:r>
          </a:p>
          <a:p>
            <a:pPr algn="just"/>
            <a:r>
              <a:rPr lang="it-IT" sz="2000" b="1" u="sng" dirty="0" smtClean="0"/>
              <a:t>VALUTAZIONE D'AZIENDA</a:t>
            </a:r>
            <a:r>
              <a:rPr lang="it-IT" sz="2000" b="1" u="sng" dirty="0"/>
              <a:t> </a:t>
            </a:r>
            <a:r>
              <a:rPr lang="it-IT" sz="2000" b="1" u="sng" dirty="0" smtClean="0"/>
              <a:t>ESG</a:t>
            </a:r>
          </a:p>
          <a:p>
            <a:pPr algn="just"/>
            <a:r>
              <a:rPr lang="it-IT" sz="2000" b="1" u="sng" dirty="0" smtClean="0"/>
              <a:t>INDICATORE DI SOSTENIBILITA'</a:t>
            </a:r>
          </a:p>
          <a:p>
            <a:pPr algn="just"/>
            <a:r>
              <a:rPr lang="it-IT" sz="2000" b="1" u="sng" dirty="0" smtClean="0"/>
              <a:t>MODELLO DI BUSINESS SOSTENIBILE</a:t>
            </a:r>
          </a:p>
          <a:p>
            <a:pPr algn="just"/>
            <a:r>
              <a:rPr lang="it-IT" sz="2000" b="1" u="sng" dirty="0" smtClean="0"/>
              <a:t>MANAGER DELLA SOSTENIBILITA'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08754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27381" y="548721"/>
            <a:ext cx="11277600" cy="1222375"/>
          </a:xfrm>
        </p:spPr>
        <p:txBody>
          <a:bodyPr>
            <a:normAutofit fontScale="90000"/>
          </a:bodyPr>
          <a:lstStyle/>
          <a:p>
            <a:r>
              <a:rPr lang="it-IT" u="sng" dirty="0" smtClean="0"/>
              <a:t>BILANCIO DI SOSTENIBILITA': </a:t>
            </a:r>
            <a:br>
              <a:rPr lang="it-IT" u="sng" dirty="0" smtClean="0"/>
            </a:br>
            <a:r>
              <a:rPr lang="it-IT" u="sng" dirty="0"/>
              <a:t>"</a:t>
            </a:r>
            <a:r>
              <a:rPr lang="it-IT" u="sng" dirty="0" smtClean="0"/>
              <a:t>OBIETTIVI ENVIRONMENTAL"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431371" y="2708920"/>
            <a:ext cx="11277600" cy="3240360"/>
          </a:xfrm>
        </p:spPr>
        <p:txBody>
          <a:bodyPr>
            <a:norm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/>
              <a:t>Mantenimento della neutralità carbonica (emissioni di Scope 1 e Scope 2); </a:t>
            </a:r>
            <a:r>
              <a:rPr lang="it-IT" dirty="0" smtClean="0"/>
              <a:t>misurazione </a:t>
            </a:r>
            <a:r>
              <a:rPr lang="it-IT" dirty="0"/>
              <a:t>e indirizzamento delle c.d</a:t>
            </a:r>
            <a:r>
              <a:rPr lang="it-IT" dirty="0" smtClean="0"/>
              <a:t>. "</a:t>
            </a:r>
            <a:r>
              <a:rPr lang="it-IT" dirty="0"/>
              <a:t>emissioni finanziate" (Scope 3</a:t>
            </a:r>
            <a:r>
              <a:rPr lang="it-IT" dirty="0" smtClean="0"/>
              <a:t>).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Riattivazione </a:t>
            </a:r>
            <a:r>
              <a:rPr lang="it-IT" dirty="0"/>
              <a:t>impianti di energia rinnovabile tramite l' Energy </a:t>
            </a:r>
            <a:r>
              <a:rPr lang="it-IT" dirty="0" smtClean="0"/>
              <a:t>Desk.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Integrazione </a:t>
            </a:r>
            <a:r>
              <a:rPr lang="it-IT" dirty="0"/>
              <a:t>dei fattori ESG nella valutazione del credito e nel </a:t>
            </a:r>
            <a:r>
              <a:rPr lang="it-IT" dirty="0" err="1"/>
              <a:t>Risk</a:t>
            </a:r>
            <a:r>
              <a:rPr lang="it-IT" dirty="0"/>
              <a:t> Appetite Framework.</a:t>
            </a:r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20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13" y="1700809"/>
            <a:ext cx="5327915" cy="1393114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489" y="1758435"/>
            <a:ext cx="4175787" cy="133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5243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27381" y="548721"/>
            <a:ext cx="11277600" cy="1222375"/>
          </a:xfrm>
        </p:spPr>
        <p:txBody>
          <a:bodyPr>
            <a:normAutofit fontScale="90000"/>
          </a:bodyPr>
          <a:lstStyle/>
          <a:p>
            <a:r>
              <a:rPr lang="it-IT" u="sng" dirty="0" smtClean="0"/>
              <a:t>BILANCIO DI SOSTENIBILITA': </a:t>
            </a:r>
            <a:br>
              <a:rPr lang="it-IT" u="sng" dirty="0" smtClean="0"/>
            </a:br>
            <a:r>
              <a:rPr lang="it-IT" u="sng" dirty="0"/>
              <a:t>"</a:t>
            </a:r>
            <a:r>
              <a:rPr lang="it-IT" u="sng" dirty="0" smtClean="0"/>
              <a:t>OBIETTIVI SOCIAL"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431371" y="2996952"/>
            <a:ext cx="11277600" cy="3384376"/>
          </a:xfrm>
        </p:spPr>
        <p:txBody>
          <a:bodyPr>
            <a:norm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/>
              <a:t>Raddoppio </a:t>
            </a:r>
            <a:r>
              <a:rPr lang="it-IT" dirty="0" smtClean="0"/>
              <a:t>del numero </a:t>
            </a:r>
            <a:r>
              <a:rPr lang="it-IT" dirty="0"/>
              <a:t>delle donne tra i ruoli manageriali (Gender </a:t>
            </a:r>
            <a:r>
              <a:rPr lang="it-IT" dirty="0" err="1" smtClean="0"/>
              <a:t>equity</a:t>
            </a:r>
            <a:r>
              <a:rPr lang="it-IT" dirty="0" smtClean="0"/>
              <a:t>)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Mantenimento </a:t>
            </a:r>
            <a:r>
              <a:rPr lang="it-IT" dirty="0"/>
              <a:t>del bilanciamento tra uomini e donne nel "talent pool" formalizzato e di un gender </a:t>
            </a:r>
            <a:r>
              <a:rPr lang="it-IT" dirty="0" err="1"/>
              <a:t>pay</a:t>
            </a:r>
            <a:r>
              <a:rPr lang="it-IT" dirty="0"/>
              <a:t> gap con uno scostamento massimo del 5</a:t>
            </a:r>
            <a:r>
              <a:rPr lang="it-IT" dirty="0" smtClean="0"/>
              <a:t>%.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Mantenimento </a:t>
            </a:r>
            <a:r>
              <a:rPr lang="it-IT" dirty="0"/>
              <a:t>dell'indice di engagement dei dipendenti del Gruppo sopra il 70</a:t>
            </a:r>
            <a:r>
              <a:rPr lang="it-IT" dirty="0" smtClean="0"/>
              <a:t>%.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Sviluppo </a:t>
            </a:r>
            <a:r>
              <a:rPr lang="it-IT" dirty="0"/>
              <a:t>di progetti di impatto in ambito Real Estate attraverso la fondazione </a:t>
            </a:r>
            <a:r>
              <a:rPr lang="it-IT" dirty="0" err="1"/>
              <a:t>illimity</a:t>
            </a:r>
            <a:r>
              <a:rPr lang="it-IT" dirty="0"/>
              <a:t>.</a:t>
            </a:r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21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6384032" cy="1547692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363" y="1593630"/>
            <a:ext cx="2013208" cy="1547692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457" y="1593630"/>
            <a:ext cx="2064907" cy="148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3587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27381" y="548721"/>
            <a:ext cx="11277600" cy="1222375"/>
          </a:xfrm>
        </p:spPr>
        <p:txBody>
          <a:bodyPr>
            <a:normAutofit fontScale="90000"/>
          </a:bodyPr>
          <a:lstStyle/>
          <a:p>
            <a:r>
              <a:rPr lang="it-IT" u="sng" dirty="0" smtClean="0"/>
              <a:t>BILANCIO DI SOSTENIBILITA': </a:t>
            </a:r>
            <a:br>
              <a:rPr lang="it-IT" u="sng" dirty="0" smtClean="0"/>
            </a:br>
            <a:r>
              <a:rPr lang="it-IT" u="sng" dirty="0"/>
              <a:t>"</a:t>
            </a:r>
            <a:r>
              <a:rPr lang="it-IT" u="sng" dirty="0" smtClean="0"/>
              <a:t>OBIETTIVI DI GOVERNANCE"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27381" y="3501008"/>
            <a:ext cx="11277600" cy="2380202"/>
          </a:xfrm>
        </p:spPr>
        <p:txBody>
          <a:bodyPr>
            <a:norm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Miglioramento dei rating ESG della Banca;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Integrazione di obiettivi ESG nei piani di incentivazione</a:t>
            </a:r>
          </a:p>
          <a:p>
            <a:pPr algn="just"/>
            <a:endParaRPr lang="it-IT" dirty="0"/>
          </a:p>
          <a:p>
            <a:pPr algn="just"/>
            <a:endParaRPr lang="it-IT" dirty="0" smtClean="0"/>
          </a:p>
          <a:p>
            <a:pPr algn="just"/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22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3" y="1700849"/>
            <a:ext cx="4751851" cy="1795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2059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23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553" y="830555"/>
            <a:ext cx="8487507" cy="525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79122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24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946" y="1226895"/>
            <a:ext cx="7432431" cy="4928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8116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25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876" y="844062"/>
            <a:ext cx="8370277" cy="526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19934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26</a:t>
            </a:fld>
            <a:endParaRPr lang="it-IT">
              <a:solidFill>
                <a:srgbClr val="90C226"/>
              </a:solidFill>
            </a:endParaRPr>
          </a:p>
        </p:txBody>
      </p:sp>
      <p:sp>
        <p:nvSpPr>
          <p:cNvPr id="7" name="Ovale 6"/>
          <p:cNvSpPr/>
          <p:nvPr/>
        </p:nvSpPr>
        <p:spPr>
          <a:xfrm>
            <a:off x="3675184" y="5745545"/>
            <a:ext cx="337624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 dirty="0" smtClean="0">
                <a:solidFill>
                  <a:prstClr val="white"/>
                </a:solidFill>
              </a:rPr>
              <a:t>STUDIO </a:t>
            </a:r>
          </a:p>
          <a:p>
            <a:pPr algn="ctr"/>
            <a:r>
              <a:rPr lang="it-IT" b="1" i="1" dirty="0" smtClean="0">
                <a:solidFill>
                  <a:prstClr val="white"/>
                </a:solidFill>
              </a:rPr>
              <a:t>CANDOTTI</a:t>
            </a:r>
            <a:endParaRPr lang="it-IT" b="1" i="1" dirty="0">
              <a:solidFill>
                <a:prstClr val="white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261" y="516183"/>
            <a:ext cx="6928339" cy="48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90926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27381" y="548715"/>
            <a:ext cx="11277600" cy="1222375"/>
          </a:xfrm>
        </p:spPr>
        <p:txBody>
          <a:bodyPr>
            <a:normAutofit fontScale="90000"/>
          </a:bodyPr>
          <a:lstStyle/>
          <a:p>
            <a:r>
              <a:rPr lang="it-IT" u="sng" dirty="0" smtClean="0"/>
              <a:t>SVILUPPO SOSTENIBILE E RESPONSABILITA' SOCIALE D'IMPRESA (RSI)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27381" y="1340768"/>
            <a:ext cx="11277600" cy="4536504"/>
          </a:xfrm>
        </p:spPr>
        <p:txBody>
          <a:bodyPr>
            <a:norm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Coinvolgimento Stakeholder;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Adeguata gestione flussi informativi Stakeholder;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Vantaggi della RSI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Costi della RSI</a:t>
            </a:r>
          </a:p>
          <a:p>
            <a:pPr algn="just"/>
            <a:endParaRPr lang="it-IT" dirty="0"/>
          </a:p>
          <a:p>
            <a:pPr algn="just"/>
            <a:endParaRPr lang="it-IT" dirty="0" smtClean="0"/>
          </a:p>
          <a:p>
            <a:pPr algn="just"/>
            <a:endParaRPr lang="it-IT" dirty="0"/>
          </a:p>
          <a:p>
            <a:pPr algn="just"/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27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9463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27381" y="548715"/>
            <a:ext cx="11277600" cy="1222375"/>
          </a:xfrm>
        </p:spPr>
        <p:txBody>
          <a:bodyPr>
            <a:normAutofit/>
          </a:bodyPr>
          <a:lstStyle/>
          <a:p>
            <a:r>
              <a:rPr lang="it-IT" u="sng" dirty="0" smtClean="0"/>
              <a:t>LA RESPONSABILITA' SOCIALE D'IMPRESA (RSI)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27381" y="1700808"/>
            <a:ext cx="11277600" cy="4176464"/>
          </a:xfrm>
        </p:spPr>
        <p:txBody>
          <a:bodyPr>
            <a:norm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La Responsabilità sociale d'impresa è secondo la comunicazione UE N. 681/2011 "La Responsabilità delle imprese per gli impatti etici che hanno sulla società";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Soddisfare le esigenze del cliente e stakeholder, nell'affiancamento della responsabilità economica ad una responsabilità sociale;</a:t>
            </a:r>
            <a:endParaRPr lang="it-IT" dirty="0"/>
          </a:p>
          <a:p>
            <a:pPr algn="just"/>
            <a:endParaRPr lang="it-IT" dirty="0" smtClean="0"/>
          </a:p>
          <a:p>
            <a:pPr algn="just"/>
            <a:endParaRPr lang="it-IT" dirty="0"/>
          </a:p>
          <a:p>
            <a:pPr algn="just"/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28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507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35360" y="44624"/>
            <a:ext cx="11425269" cy="1584176"/>
          </a:xfrm>
        </p:spPr>
        <p:txBody>
          <a:bodyPr/>
          <a:lstStyle/>
          <a:p>
            <a:r>
              <a:rPr lang="it-IT" sz="4000" dirty="0" smtClean="0"/>
              <a:t>Lo sviluppo sostenibile e la responsabilità sociale</a:t>
            </a:r>
            <a:endParaRPr lang="it-IT" sz="40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29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Rettangolo arrotondato 1"/>
          <p:cNvSpPr/>
          <p:nvPr/>
        </p:nvSpPr>
        <p:spPr>
          <a:xfrm>
            <a:off x="431371" y="1719389"/>
            <a:ext cx="11233248" cy="720080"/>
          </a:xfrm>
          <a:prstGeom prst="roundRect">
            <a:avLst/>
          </a:prstGeo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1600" b="1" dirty="0">
                <a:solidFill>
                  <a:prstClr val="black"/>
                </a:solidFill>
              </a:rPr>
              <a:t>Le definizioni di responsabilità sociale d'impresa (RSI) susseguitesi nel tempo sono accomunate dai riferimenti all'integrazione degli aspetti etico-sociali nell'agire economico</a:t>
            </a:r>
            <a:r>
              <a:rPr lang="it-IT" sz="1600" dirty="0">
                <a:solidFill>
                  <a:prstClr val="white"/>
                </a:solidFill>
              </a:rPr>
              <a:t>: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30660" y="2636912"/>
            <a:ext cx="1113723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>
                <a:solidFill>
                  <a:prstClr val="white"/>
                </a:solidFill>
              </a:rPr>
              <a:t>integrazione di preoccupazioni di natura etica all'interno della strategia d'impresa(Freeman, 1984);</a:t>
            </a:r>
          </a:p>
        </p:txBody>
      </p:sp>
      <p:sp>
        <p:nvSpPr>
          <p:cNvPr id="7" name="Rettangolo arrotondato 6"/>
          <p:cNvSpPr/>
          <p:nvPr/>
        </p:nvSpPr>
        <p:spPr>
          <a:xfrm>
            <a:off x="430660" y="5085184"/>
            <a:ext cx="1113723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>
                <a:solidFill>
                  <a:prstClr val="white"/>
                </a:solidFill>
              </a:rPr>
              <a:t>responsabilità delle imprese per il loro impatto sulla società (Commissione UE, 2011).</a:t>
            </a:r>
          </a:p>
        </p:txBody>
      </p:sp>
      <p:sp>
        <p:nvSpPr>
          <p:cNvPr id="8" name="Rettangolo arrotondato 7"/>
          <p:cNvSpPr/>
          <p:nvPr/>
        </p:nvSpPr>
        <p:spPr>
          <a:xfrm>
            <a:off x="423840" y="3861048"/>
            <a:ext cx="1113723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>
                <a:solidFill>
                  <a:prstClr val="white"/>
                </a:solidFill>
              </a:rPr>
              <a:t>integrazione volontaria delle preoccupazioni sociali ed ecologiche delle imprese nelle loro operazioni e nei loro rapporti con le parti interessate (Commissione UE, Libro Verde,2001);</a:t>
            </a:r>
          </a:p>
        </p:txBody>
      </p:sp>
    </p:spTree>
    <p:extLst>
      <p:ext uri="{BB962C8B-B14F-4D97-AF65-F5344CB8AC3E}">
        <p14:creationId xmlns:p14="http://schemas.microsoft.com/office/powerpoint/2010/main" val="4251560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F1E39AA-7BF1-44AC-3589-3AFF87D06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1"/>
            <a:ext cx="8596668" cy="808139"/>
          </a:xfrm>
        </p:spPr>
        <p:txBody>
          <a:bodyPr>
            <a:normAutofit/>
          </a:bodyPr>
          <a:lstStyle/>
          <a:p>
            <a:pPr algn="ctr"/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BILANCIO DI SOSTENIBILITA'</a:t>
            </a:r>
            <a:endPara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DFDE2D2-8ADB-11CC-691E-9B43DCC35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618" y="1594342"/>
            <a:ext cx="9986903" cy="459544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it-IT" sz="2400" dirty="0"/>
              <a:t>Il Bilancio di Sostenibilità è lo strumento di monitoraggio, rendicontazione e comunicazione sia del processo di gestione di un'organizzazione orientata alla "responsabilità", sia delle sue performance ambientali, sociali ed economiche</a:t>
            </a:r>
            <a:r>
              <a:rPr lang="it-IT" sz="2400" dirty="0" smtClean="0"/>
              <a:t>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sz="2400" b="1" dirty="0"/>
              <a:t>N</a:t>
            </a:r>
            <a:r>
              <a:rPr lang="it-IT" sz="2400" b="1" dirty="0" smtClean="0"/>
              <a:t>.B. </a:t>
            </a:r>
            <a:r>
              <a:rPr lang="it-IT" sz="2400" dirty="0" smtClean="0">
                <a:sym typeface="Wingdings" panose="05000000000000000000" pitchFamily="2" charset="2"/>
              </a:rPr>
              <a:t> </a:t>
            </a:r>
            <a:r>
              <a:rPr lang="it-IT" sz="2400" dirty="0" smtClean="0"/>
              <a:t>Tale </a:t>
            </a:r>
            <a:r>
              <a:rPr lang="it-IT" sz="2400" dirty="0"/>
              <a:t>bilancio si pone come obiettivo primario la rappresentazione dei valori (etica dell'organizzazione) e degli impatti, positivi e negativi, che l'attività dell'organizzazione produce sull'ambiente e sull'insieme degli </a:t>
            </a:r>
            <a:r>
              <a:rPr lang="it-IT" sz="2400" dirty="0" smtClean="0"/>
              <a:t>stakeholder;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sz="2400" b="1" dirty="0" smtClean="0"/>
              <a:t>N.B. </a:t>
            </a:r>
            <a:r>
              <a:rPr lang="it-IT" sz="2400" b="1" dirty="0" smtClean="0">
                <a:sym typeface="Wingdings" panose="05000000000000000000" pitchFamily="2" charset="2"/>
              </a:rPr>
              <a:t></a:t>
            </a:r>
            <a:r>
              <a:rPr lang="it-IT" sz="2400" b="1" dirty="0" smtClean="0"/>
              <a:t> </a:t>
            </a:r>
            <a:r>
              <a:rPr lang="it-IT" sz="2400" dirty="0"/>
              <a:t>Il Bilancio di Sostenibilità consente inoltre di rappresentare gli </a:t>
            </a:r>
            <a:r>
              <a:rPr lang="it-IT" sz="2400" dirty="0" err="1" smtClean="0"/>
              <a:t>asset</a:t>
            </a:r>
            <a:r>
              <a:rPr lang="it-IT" sz="2400" dirty="0" smtClean="0"/>
              <a:t> intangibili </a:t>
            </a:r>
            <a:r>
              <a:rPr lang="it-IT" sz="2400" dirty="0"/>
              <a:t>dell'organizzazione.</a:t>
            </a:r>
            <a:endParaRPr lang="it-IT" sz="2400" dirty="0" smtClean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14423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35360" y="188641"/>
            <a:ext cx="11425269" cy="1584176"/>
          </a:xfrm>
        </p:spPr>
        <p:txBody>
          <a:bodyPr/>
          <a:lstStyle/>
          <a:p>
            <a:r>
              <a:rPr lang="it-IT" sz="4000" dirty="0" smtClean="0"/>
              <a:t>Lo sviluppo sostenibile e la responsabilità sociale</a:t>
            </a:r>
            <a:endParaRPr lang="it-IT" sz="40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Rettangolo arrotondato 1"/>
          <p:cNvSpPr/>
          <p:nvPr/>
        </p:nvSpPr>
        <p:spPr>
          <a:xfrm>
            <a:off x="431371" y="1628800"/>
            <a:ext cx="11233248" cy="72008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1600" dirty="0">
                <a:solidFill>
                  <a:prstClr val="white"/>
                </a:solidFill>
              </a:rPr>
              <a:t>Le definizioni di responsabilità sociale d'impresa (RSI) susseguitesi nel tempo sono accomunate dai riferimenti all'integrazione degli aspetti etico-sociali nell'agire economico: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30660" y="2636912"/>
            <a:ext cx="1113723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 smtClean="0">
                <a:solidFill>
                  <a:prstClr val="white"/>
                </a:solidFill>
              </a:rPr>
              <a:t>Teoria Stakeholder (azionisti/soci) Milton Friedman 1962</a:t>
            </a:r>
            <a:endParaRPr lang="it-IT" dirty="0">
              <a:solidFill>
                <a:prstClr val="white"/>
              </a:solidFill>
            </a:endParaRPr>
          </a:p>
        </p:txBody>
      </p:sp>
      <p:sp>
        <p:nvSpPr>
          <p:cNvPr id="8" name="Rettangolo arrotondato 7"/>
          <p:cNvSpPr/>
          <p:nvPr/>
        </p:nvSpPr>
        <p:spPr>
          <a:xfrm>
            <a:off x="423840" y="3861048"/>
            <a:ext cx="1113723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 smtClean="0">
                <a:solidFill>
                  <a:prstClr val="white"/>
                </a:solidFill>
              </a:rPr>
              <a:t>Teoria Stakeholder (Gruppo che </a:t>
            </a:r>
            <a:r>
              <a:rPr lang="it-IT" dirty="0" err="1" smtClean="0">
                <a:solidFill>
                  <a:prstClr val="white"/>
                </a:solidFill>
              </a:rPr>
              <a:t>puo'</a:t>
            </a:r>
            <a:r>
              <a:rPr lang="it-IT" dirty="0" smtClean="0">
                <a:solidFill>
                  <a:prstClr val="white"/>
                </a:solidFill>
              </a:rPr>
              <a:t> influenzare e/o essere influenzato dal raggiungimento obiettivi aziendali – Robert Freeman 1984</a:t>
            </a:r>
            <a:endParaRPr lang="it-IT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5218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35360" y="188641"/>
            <a:ext cx="11425269" cy="1584176"/>
          </a:xfrm>
        </p:spPr>
        <p:txBody>
          <a:bodyPr/>
          <a:lstStyle/>
          <a:p>
            <a:r>
              <a:rPr lang="it-IT" sz="4000" dirty="0" smtClean="0"/>
              <a:t>Interagire con gli Stakeholder</a:t>
            </a:r>
            <a:endParaRPr lang="it-IT" sz="40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619530"/>
              </p:ext>
            </p:extLst>
          </p:nvPr>
        </p:nvGraphicFramePr>
        <p:xfrm>
          <a:off x="719404" y="1397000"/>
          <a:ext cx="10849205" cy="499655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168352"/>
                <a:gridCol w="7680853"/>
              </a:tblGrid>
              <a:tr h="578036">
                <a:tc>
                  <a:txBody>
                    <a:bodyPr/>
                    <a:lstStyle/>
                    <a:p>
                      <a:r>
                        <a:rPr lang="it-IT" dirty="0" smtClean="0"/>
                        <a:t>Gruppo di Stakeholder</a:t>
                      </a:r>
                      <a:endParaRPr lang="it-IT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Esempi di canali di coinvolgimento</a:t>
                      </a:r>
                      <a:endParaRPr lang="it-IT" dirty="0"/>
                    </a:p>
                  </a:txBody>
                  <a:tcPr marL="121920" marR="121920"/>
                </a:tc>
              </a:tr>
              <a:tr h="578036">
                <a:tc>
                  <a:txBody>
                    <a:bodyPr/>
                    <a:lstStyle/>
                    <a:p>
                      <a:r>
                        <a:rPr lang="it-IT" b="1" dirty="0" smtClean="0"/>
                        <a:t>Clienti</a:t>
                      </a:r>
                      <a:endParaRPr lang="it-IT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b="0" dirty="0" smtClean="0"/>
                        <a:t>Intranet aziendale, sondaggi online, servizio clienti, social network, fiere, workshop, rete di distribuzione.</a:t>
                      </a:r>
                      <a:endParaRPr lang="it-IT" b="0" dirty="0"/>
                    </a:p>
                  </a:txBody>
                  <a:tcPr marL="121920" marR="121920"/>
                </a:tc>
              </a:tr>
              <a:tr h="578036">
                <a:tc>
                  <a:txBody>
                    <a:bodyPr/>
                    <a:lstStyle/>
                    <a:p>
                      <a:r>
                        <a:rPr lang="it-IT" b="1" dirty="0" smtClean="0"/>
                        <a:t>Dipendenti</a:t>
                      </a:r>
                      <a:endParaRPr lang="it-IT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b="0" dirty="0" smtClean="0"/>
                        <a:t>Interviste, indagini sul clima interno, questionari interni, corsi di formazione, reclami anonimi.</a:t>
                      </a:r>
                      <a:endParaRPr lang="it-IT" b="0" dirty="0"/>
                    </a:p>
                  </a:txBody>
                  <a:tcPr marL="121920" marR="121920"/>
                </a:tc>
              </a:tr>
              <a:tr h="578036">
                <a:tc>
                  <a:txBody>
                    <a:bodyPr/>
                    <a:lstStyle/>
                    <a:p>
                      <a:r>
                        <a:rPr lang="it-IT" b="1" dirty="0" smtClean="0"/>
                        <a:t>Istituzioni e partner strategici</a:t>
                      </a:r>
                      <a:endParaRPr lang="it-IT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b="0" dirty="0" smtClean="0"/>
                        <a:t>Relazioni istituzionali, sito web aziendale, accordi a lungo termine, incontri commerciali.</a:t>
                      </a:r>
                      <a:endParaRPr lang="it-IT" b="0" dirty="0"/>
                    </a:p>
                  </a:txBody>
                  <a:tcPr marL="121920" marR="121920"/>
                </a:tc>
              </a:tr>
              <a:tr h="578036">
                <a:tc>
                  <a:txBody>
                    <a:bodyPr/>
                    <a:lstStyle/>
                    <a:p>
                      <a:r>
                        <a:rPr lang="it-IT" b="1" dirty="0" smtClean="0"/>
                        <a:t>Comunità locale</a:t>
                      </a:r>
                      <a:endParaRPr lang="it-IT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b="0" dirty="0" smtClean="0"/>
                        <a:t>Sviluppo di iniziative specifiche sul territorio, partecipazione attiva ad eventi di comunità, intranet aziendale.</a:t>
                      </a:r>
                      <a:endParaRPr lang="it-IT" b="0" dirty="0"/>
                    </a:p>
                  </a:txBody>
                  <a:tcPr marL="121920" marR="121920"/>
                </a:tc>
              </a:tr>
              <a:tr h="578036">
                <a:tc>
                  <a:txBody>
                    <a:bodyPr/>
                    <a:lstStyle/>
                    <a:p>
                      <a:r>
                        <a:rPr lang="it-IT" b="1" dirty="0" smtClean="0"/>
                        <a:t>Organizzazioni non governative</a:t>
                      </a:r>
                      <a:endParaRPr lang="it-IT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t-IT" b="0" dirty="0" smtClean="0"/>
                        <a:t>Contatto diretto e momenti di ascolto, eventi.</a:t>
                      </a:r>
                      <a:endParaRPr lang="it-IT" b="0" dirty="0"/>
                    </a:p>
                  </a:txBody>
                  <a:tcPr marL="121920" marR="121920"/>
                </a:tc>
              </a:tr>
              <a:tr h="578036">
                <a:tc>
                  <a:txBody>
                    <a:bodyPr/>
                    <a:lstStyle/>
                    <a:p>
                      <a:r>
                        <a:rPr lang="it-IT" b="1" dirty="0" smtClean="0"/>
                        <a:t>Azionisti</a:t>
                      </a:r>
                      <a:endParaRPr lang="it-IT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b="0" dirty="0" smtClean="0"/>
                        <a:t>Conferenze e riunioni dedicate, intranet aziendale, approvazione bilanci.</a:t>
                      </a:r>
                      <a:endParaRPr lang="it-IT" b="0" dirty="0"/>
                    </a:p>
                  </a:txBody>
                  <a:tcPr marL="121920" marR="121920"/>
                </a:tc>
              </a:tr>
              <a:tr h="578036">
                <a:tc>
                  <a:txBody>
                    <a:bodyPr/>
                    <a:lstStyle/>
                    <a:p>
                      <a:r>
                        <a:rPr lang="it-IT" b="1" dirty="0" smtClean="0"/>
                        <a:t>Fornitori</a:t>
                      </a:r>
                      <a:endParaRPr lang="it-IT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t-IT" b="0" dirty="0" smtClean="0"/>
                        <a:t>Incontri dedicati, sondaggi online.</a:t>
                      </a:r>
                      <a:endParaRPr lang="it-IT" b="0" dirty="0"/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39037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35360" y="188641"/>
            <a:ext cx="11425269" cy="1440159"/>
          </a:xfrm>
        </p:spPr>
        <p:txBody>
          <a:bodyPr/>
          <a:lstStyle/>
          <a:p>
            <a:r>
              <a:rPr lang="it-IT" sz="3000" dirty="0" smtClean="0"/>
              <a:t>Adeguata gestione flussi informativi per coinvolgere Stakeholder</a:t>
            </a:r>
            <a:endParaRPr lang="it-IT" sz="30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32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Rettangolo arrotondato 1"/>
          <p:cNvSpPr/>
          <p:nvPr/>
        </p:nvSpPr>
        <p:spPr>
          <a:xfrm>
            <a:off x="326083" y="6370240"/>
            <a:ext cx="11233248" cy="36004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1600" dirty="0" smtClean="0">
                <a:solidFill>
                  <a:prstClr val="white"/>
                </a:solidFill>
              </a:rPr>
              <a:t>N.B.: </a:t>
            </a:r>
            <a:r>
              <a:rPr lang="it-IT" sz="1600" dirty="0" smtClean="0">
                <a:solidFill>
                  <a:prstClr val="white"/>
                </a:solidFill>
                <a:sym typeface="Wingdings" panose="05000000000000000000" pitchFamily="2" charset="2"/>
              </a:rPr>
              <a:t> Fonte: Linee guida Quaderno OIBR n. 8</a:t>
            </a:r>
            <a:endParaRPr lang="it-IT" sz="1600" dirty="0">
              <a:solidFill>
                <a:prstClr val="white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89" y="1916832"/>
            <a:ext cx="11521280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75089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35360" y="188641"/>
            <a:ext cx="11425269" cy="1584176"/>
          </a:xfrm>
        </p:spPr>
        <p:txBody>
          <a:bodyPr/>
          <a:lstStyle/>
          <a:p>
            <a:r>
              <a:rPr lang="it-IT" sz="4000" dirty="0" smtClean="0"/>
              <a:t>Elementi di valutazione RSI: vantaggi</a:t>
            </a:r>
            <a:endParaRPr lang="it-IT" sz="40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Rettangolo arrotondato 1"/>
          <p:cNvSpPr/>
          <p:nvPr/>
        </p:nvSpPr>
        <p:spPr>
          <a:xfrm>
            <a:off x="431371" y="1628800"/>
            <a:ext cx="11233248" cy="72008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1600" dirty="0" smtClean="0">
                <a:solidFill>
                  <a:prstClr val="white"/>
                </a:solidFill>
              </a:rPr>
              <a:t>I vantaggi che la RSI può apportare alla gestione aziendale sono individuabili nei seguenti:</a:t>
            </a:r>
            <a:endParaRPr lang="it-IT" sz="1600" dirty="0">
              <a:solidFill>
                <a:prstClr val="white"/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430660" y="2636912"/>
            <a:ext cx="1113723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>
                <a:solidFill>
                  <a:prstClr val="white"/>
                </a:solidFill>
              </a:rPr>
              <a:t>garantire una maggiore coesione con le parti interessate: risorse umane, controparti commerciali, collettività, pubblica amministrazione;</a:t>
            </a:r>
          </a:p>
        </p:txBody>
      </p:sp>
      <p:sp>
        <p:nvSpPr>
          <p:cNvPr id="7" name="Rettangolo arrotondato 6"/>
          <p:cNvSpPr/>
          <p:nvPr/>
        </p:nvSpPr>
        <p:spPr>
          <a:xfrm>
            <a:off x="430660" y="5085184"/>
            <a:ext cx="1113723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>
                <a:solidFill>
                  <a:prstClr val="white"/>
                </a:solidFill>
              </a:rPr>
              <a:t>concorre a creare e rafforzare la reputazione dell'impresa, proteggendola anche da possibili azioni di boicottaggio;</a:t>
            </a:r>
          </a:p>
        </p:txBody>
      </p:sp>
      <p:sp>
        <p:nvSpPr>
          <p:cNvPr id="8" name="Rettangolo arrotondato 7"/>
          <p:cNvSpPr/>
          <p:nvPr/>
        </p:nvSpPr>
        <p:spPr>
          <a:xfrm>
            <a:off x="423840" y="3861048"/>
            <a:ext cx="1113723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>
                <a:solidFill>
                  <a:prstClr val="white"/>
                </a:solidFill>
              </a:rPr>
              <a:t>creare nuove opportunità di mercato, contribuendo ad aumentare il valore per i soci;</a:t>
            </a:r>
          </a:p>
        </p:txBody>
      </p:sp>
    </p:spTree>
    <p:extLst>
      <p:ext uri="{BB962C8B-B14F-4D97-AF65-F5344CB8AC3E}">
        <p14:creationId xmlns:p14="http://schemas.microsoft.com/office/powerpoint/2010/main" val="10909691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35360" y="188641"/>
            <a:ext cx="11425269" cy="1584176"/>
          </a:xfrm>
        </p:spPr>
        <p:txBody>
          <a:bodyPr/>
          <a:lstStyle/>
          <a:p>
            <a:r>
              <a:rPr lang="it-IT" sz="4000" dirty="0" smtClean="0"/>
              <a:t>Elementi di valutazione RSI: vantaggi</a:t>
            </a:r>
            <a:endParaRPr lang="it-IT" sz="40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34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Rettangolo arrotondato 1"/>
          <p:cNvSpPr/>
          <p:nvPr/>
        </p:nvSpPr>
        <p:spPr>
          <a:xfrm>
            <a:off x="431371" y="1628800"/>
            <a:ext cx="11233248" cy="72008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1600" dirty="0" smtClean="0">
                <a:solidFill>
                  <a:prstClr val="white"/>
                </a:solidFill>
              </a:rPr>
              <a:t>I vantaggi che la RSI può apportare alla gestione aziendale sono individuabili nei seguenti:</a:t>
            </a:r>
            <a:endParaRPr lang="it-IT" sz="1600" dirty="0">
              <a:solidFill>
                <a:prstClr val="white"/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430660" y="2636912"/>
            <a:ext cx="1113723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>
                <a:solidFill>
                  <a:prstClr val="white"/>
                </a:solidFill>
              </a:rPr>
              <a:t>contribuire ad una migliorata e maggiore efficienza nella gestione delle risorse naturali;</a:t>
            </a:r>
          </a:p>
        </p:txBody>
      </p:sp>
      <p:sp>
        <p:nvSpPr>
          <p:cNvPr id="7" name="Rettangolo arrotondato 6"/>
          <p:cNvSpPr/>
          <p:nvPr/>
        </p:nvSpPr>
        <p:spPr>
          <a:xfrm>
            <a:off x="430660" y="5085184"/>
            <a:ext cx="1113723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>
                <a:solidFill>
                  <a:prstClr val="white"/>
                </a:solidFill>
              </a:rPr>
              <a:t>creare le premesse per conseguire anche agevolazioni di natura fiscale, vedi ad esempio l'adozione di piani di welfare aziendale che consentono di usufruire dei benefici fiscali previsti dal </a:t>
            </a:r>
            <a:r>
              <a:rPr lang="it-IT" dirty="0" err="1">
                <a:solidFill>
                  <a:prstClr val="white"/>
                </a:solidFill>
              </a:rPr>
              <a:t>Tuir</a:t>
            </a:r>
            <a:r>
              <a:rPr lang="it-IT" dirty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8" name="Rettangolo arrotondato 7"/>
          <p:cNvSpPr/>
          <p:nvPr/>
        </p:nvSpPr>
        <p:spPr>
          <a:xfrm>
            <a:off x="423840" y="3861048"/>
            <a:ext cx="1113723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>
                <a:solidFill>
                  <a:prstClr val="white"/>
                </a:solidFill>
              </a:rPr>
              <a:t>favorire e stimolare un ambiente di lavoro più sicuro e motivante;</a:t>
            </a:r>
          </a:p>
        </p:txBody>
      </p:sp>
    </p:spTree>
    <p:extLst>
      <p:ext uri="{BB962C8B-B14F-4D97-AF65-F5344CB8AC3E}">
        <p14:creationId xmlns:p14="http://schemas.microsoft.com/office/powerpoint/2010/main" val="11168741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35360" y="188641"/>
            <a:ext cx="11425269" cy="1584176"/>
          </a:xfrm>
        </p:spPr>
        <p:txBody>
          <a:bodyPr/>
          <a:lstStyle/>
          <a:p>
            <a:r>
              <a:rPr lang="it-IT" sz="4000" dirty="0" smtClean="0"/>
              <a:t>Elementi di valutazione RSI: costi</a:t>
            </a:r>
            <a:endParaRPr lang="it-IT" sz="40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35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Rettangolo arrotondato 1"/>
          <p:cNvSpPr/>
          <p:nvPr/>
        </p:nvSpPr>
        <p:spPr>
          <a:xfrm>
            <a:off x="431371" y="1628800"/>
            <a:ext cx="11233248" cy="864096"/>
          </a:xfrm>
          <a:prstGeom prst="roundRect">
            <a:avLst/>
          </a:prstGeo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1600" b="1" dirty="0">
                <a:solidFill>
                  <a:prstClr val="black"/>
                </a:solidFill>
              </a:rPr>
              <a:t>Condotte socialmente responsabili comportano comunque dei costi, il cui ammontare è connesso ai conseguenti processi decisionali attuati, e la loro previsione dipende dagli obiettivi perseguiti</a:t>
            </a:r>
            <a:r>
              <a:rPr lang="it-IT" sz="1600" b="1" dirty="0" smtClean="0">
                <a:solidFill>
                  <a:prstClr val="black"/>
                </a:solidFill>
              </a:rPr>
              <a:t>. Tali </a:t>
            </a:r>
            <a:r>
              <a:rPr lang="it-IT" sz="1600" b="1" dirty="0">
                <a:solidFill>
                  <a:prstClr val="black"/>
                </a:solidFill>
              </a:rPr>
              <a:t>costi sono individuabili: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30660" y="2636912"/>
            <a:ext cx="11137237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>
                <a:solidFill>
                  <a:prstClr val="white"/>
                </a:solidFill>
              </a:rPr>
              <a:t>nei maggiori ammortamenti riconducibili a investimenti finalizzati a soddisfare le attese sociali e ambientali;</a:t>
            </a:r>
          </a:p>
        </p:txBody>
      </p:sp>
      <p:sp>
        <p:nvSpPr>
          <p:cNvPr id="7" name="Rettangolo arrotondato 6"/>
          <p:cNvSpPr/>
          <p:nvPr/>
        </p:nvSpPr>
        <p:spPr>
          <a:xfrm>
            <a:off x="430660" y="4417818"/>
            <a:ext cx="11137237" cy="5953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>
                <a:solidFill>
                  <a:prstClr val="white"/>
                </a:solidFill>
              </a:rPr>
              <a:t>nell'impiego di risorse aziendali per cause sociali; nella rinuncia ad alternative strategiche non accettabili sul piano etico.</a:t>
            </a:r>
          </a:p>
        </p:txBody>
      </p:sp>
      <p:sp>
        <p:nvSpPr>
          <p:cNvPr id="8" name="Rettangolo arrotondato 7"/>
          <p:cNvSpPr/>
          <p:nvPr/>
        </p:nvSpPr>
        <p:spPr>
          <a:xfrm>
            <a:off x="457140" y="3573016"/>
            <a:ext cx="11137237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>
                <a:solidFill>
                  <a:prstClr val="white"/>
                </a:solidFill>
              </a:rPr>
              <a:t>nei costi per soddisfare al meglio le attese degli stakeholder;</a:t>
            </a:r>
          </a:p>
        </p:txBody>
      </p:sp>
      <p:sp>
        <p:nvSpPr>
          <p:cNvPr id="9" name="Rettangolo arrotondato 8"/>
          <p:cNvSpPr/>
          <p:nvPr/>
        </p:nvSpPr>
        <p:spPr>
          <a:xfrm>
            <a:off x="409132" y="5157192"/>
            <a:ext cx="11233248" cy="100811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1600" dirty="0" smtClean="0">
                <a:solidFill>
                  <a:prstClr val="white"/>
                </a:solidFill>
              </a:rPr>
              <a:t>N.B.: </a:t>
            </a:r>
            <a:r>
              <a:rPr lang="it-IT" sz="1600" dirty="0" smtClean="0">
                <a:solidFill>
                  <a:prstClr val="white"/>
                </a:solidFill>
                <a:sym typeface="Wingdings" panose="05000000000000000000" pitchFamily="2" charset="2"/>
              </a:rPr>
              <a:t> </a:t>
            </a:r>
            <a:r>
              <a:rPr lang="it-IT" sz="1600" dirty="0" smtClean="0">
                <a:solidFill>
                  <a:prstClr val="white"/>
                </a:solidFill>
              </a:rPr>
              <a:t>Gli </a:t>
            </a:r>
            <a:r>
              <a:rPr lang="it-IT" sz="1600" dirty="0">
                <a:solidFill>
                  <a:prstClr val="white"/>
                </a:solidFill>
              </a:rPr>
              <a:t>oneri sostenuti dall'azienda in osservanza delle normative antinfortunistica e/o ambientale non rientrano nella categoria dei costi riconducibili alla RSI. Tuttavia, il rigoroso rispetto di tali norme, oltre che per non incorrere nelle previste sanzioni, è anche fattore qualificante per definire socialmente responsabile l'impresa.</a:t>
            </a:r>
          </a:p>
        </p:txBody>
      </p:sp>
    </p:spTree>
    <p:extLst>
      <p:ext uri="{BB962C8B-B14F-4D97-AF65-F5344CB8AC3E}">
        <p14:creationId xmlns:p14="http://schemas.microsoft.com/office/powerpoint/2010/main" val="36755361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1103470" y="404665"/>
            <a:ext cx="9567135" cy="1368152"/>
          </a:xfrm>
        </p:spPr>
        <p:txBody>
          <a:bodyPr/>
          <a:lstStyle/>
          <a:p>
            <a:r>
              <a:rPr lang="it-IT" sz="3600" dirty="0" smtClean="0"/>
              <a:t>BILANCIO DI SOSTENIBILITA':ESG</a:t>
            </a:r>
            <a:endParaRPr lang="it-IT" sz="3600" dirty="0"/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3691004349"/>
              </p:ext>
            </p:extLst>
          </p:nvPr>
        </p:nvGraphicFramePr>
        <p:xfrm>
          <a:off x="623392" y="1772816"/>
          <a:ext cx="1094521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36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290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35360" y="188641"/>
            <a:ext cx="11425269" cy="1584176"/>
          </a:xfrm>
        </p:spPr>
        <p:txBody>
          <a:bodyPr/>
          <a:lstStyle/>
          <a:p>
            <a:r>
              <a:rPr lang="it-IT" sz="4000" dirty="0" smtClean="0"/>
              <a:t>Elementi di valutazione RSI: contenuti</a:t>
            </a:r>
            <a:endParaRPr lang="it-IT" sz="40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37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430660" y="2132856"/>
            <a:ext cx="11137237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b="1" dirty="0">
                <a:solidFill>
                  <a:prstClr val="white"/>
                </a:solidFill>
              </a:rPr>
              <a:t>Strategia e profilo:</a:t>
            </a:r>
            <a:r>
              <a:rPr lang="it-IT" dirty="0">
                <a:solidFill>
                  <a:prstClr val="white"/>
                </a:solidFill>
              </a:rPr>
              <a:t> definizione del contesto generale per comprendere le performance dell'organizzazione; in specie, strategia e analisi, profilo aziendale, parametri del bilancio di sostenibilità, </a:t>
            </a:r>
            <a:r>
              <a:rPr lang="it-IT" dirty="0" err="1">
                <a:solidFill>
                  <a:prstClr val="white"/>
                </a:solidFill>
              </a:rPr>
              <a:t>governance</a:t>
            </a:r>
            <a:r>
              <a:rPr lang="it-IT" dirty="0">
                <a:solidFill>
                  <a:prstClr val="white"/>
                </a:solidFill>
              </a:rPr>
              <a:t>, impegni e coinvolgimento degli stakeholder.</a:t>
            </a:r>
          </a:p>
        </p:txBody>
      </p:sp>
      <p:sp>
        <p:nvSpPr>
          <p:cNvPr id="7" name="Rettangolo arrotondato 6"/>
          <p:cNvSpPr/>
          <p:nvPr/>
        </p:nvSpPr>
        <p:spPr>
          <a:xfrm>
            <a:off x="409132" y="4509120"/>
            <a:ext cx="11137237" cy="8113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b="1" dirty="0">
                <a:solidFill>
                  <a:prstClr val="white"/>
                </a:solidFill>
              </a:rPr>
              <a:t>Indicatori di performance:</a:t>
            </a:r>
            <a:r>
              <a:rPr lang="it-IT" dirty="0">
                <a:solidFill>
                  <a:prstClr val="white"/>
                </a:solidFill>
              </a:rPr>
              <a:t> informazioni comparative economiche, ambientali e sociali, di natura sia qualitativa che quantitativa.</a:t>
            </a:r>
          </a:p>
        </p:txBody>
      </p:sp>
      <p:sp>
        <p:nvSpPr>
          <p:cNvPr id="8" name="Rettangolo arrotondato 7"/>
          <p:cNvSpPr/>
          <p:nvPr/>
        </p:nvSpPr>
        <p:spPr>
          <a:xfrm>
            <a:off x="409132" y="3543672"/>
            <a:ext cx="11137237" cy="8214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b="1" dirty="0">
                <a:solidFill>
                  <a:prstClr val="white"/>
                </a:solidFill>
              </a:rPr>
              <a:t>Modalità di gestione:</a:t>
            </a:r>
            <a:r>
              <a:rPr lang="it-IT" dirty="0">
                <a:solidFill>
                  <a:prstClr val="white"/>
                </a:solidFill>
              </a:rPr>
              <a:t> l'organizzazione deve illustrare come affronta una determinata serie di argomenti, per consentire la valutazione delle performance in uno specifico ambito.</a:t>
            </a:r>
          </a:p>
        </p:txBody>
      </p:sp>
    </p:spTree>
    <p:extLst>
      <p:ext uri="{BB962C8B-B14F-4D97-AF65-F5344CB8AC3E}">
        <p14:creationId xmlns:p14="http://schemas.microsoft.com/office/powerpoint/2010/main" val="42320255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27381" y="548707"/>
            <a:ext cx="11277600" cy="1222375"/>
          </a:xfrm>
        </p:spPr>
        <p:txBody>
          <a:bodyPr>
            <a:normAutofit/>
          </a:bodyPr>
          <a:lstStyle/>
          <a:p>
            <a:pPr algn="just"/>
            <a:r>
              <a:rPr lang="it-IT" u="sng" dirty="0" smtClean="0"/>
              <a:t>BILANCIO DI SOSTENIBILITA' "ESG"*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27381" y="1916832"/>
            <a:ext cx="11277600" cy="3240360"/>
          </a:xfrm>
        </p:spPr>
        <p:txBody>
          <a:bodyPr>
            <a:norm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u="sng" dirty="0" smtClean="0"/>
              <a:t>Il Bilancio di sostenibilità ESG</a:t>
            </a:r>
            <a:r>
              <a:rPr lang="it-IT" dirty="0" smtClean="0"/>
              <a:t> è un documento che, a differenza del bilancio d'esercizio (che fornisce una rappresentazione economico, patrimoniale e finanziaria della società) è rivolto a chiunque vi abbia interesse e contiene le valutazioni in merito all'impatto economico, ambientale e sociale della società, ed è principalmente rivolto agli "stakeholder";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u="sng" dirty="0" smtClean="0"/>
              <a:t>Il Libro Verde della Commissione UE</a:t>
            </a:r>
            <a:r>
              <a:rPr lang="it-IT" dirty="0" smtClean="0"/>
              <a:t> </a:t>
            </a:r>
            <a:r>
              <a:rPr lang="it-IT" dirty="0" smtClean="0">
                <a:sym typeface="Wingdings" panose="05000000000000000000" pitchFamily="2" charset="2"/>
              </a:rPr>
              <a:t> il bilancio di sostenibilità costituisce l'integrazione volontaria dalle preoccupazioni sociali ed economiche delle imprese nelle loro operazioni commerciali e nei loro rapporti con le parti interessate;</a:t>
            </a:r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38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335361" y="5445224"/>
            <a:ext cx="11329259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dirty="0" smtClean="0">
                <a:solidFill>
                  <a:prstClr val="white"/>
                </a:solidFill>
              </a:rPr>
              <a:t>N.B.: </a:t>
            </a:r>
            <a:r>
              <a:rPr lang="it-IT" dirty="0" smtClean="0">
                <a:solidFill>
                  <a:prstClr val="white"/>
                </a:solidFill>
                <a:sym typeface="Wingdings" panose="05000000000000000000" pitchFamily="2" charset="2"/>
              </a:rPr>
              <a:t> </a:t>
            </a:r>
            <a:r>
              <a:rPr lang="it-IT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ESG</a:t>
            </a:r>
          </a:p>
          <a:p>
            <a:pPr algn="just" defTabSz="914400"/>
            <a:r>
              <a:rPr lang="it-IT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E  </a:t>
            </a:r>
            <a:r>
              <a:rPr lang="it-IT" b="1" dirty="0" err="1" smtClean="0">
                <a:solidFill>
                  <a:prstClr val="white"/>
                </a:solidFill>
                <a:sym typeface="Wingdings" panose="05000000000000000000" pitchFamily="2" charset="2"/>
              </a:rPr>
              <a:t>Environmental</a:t>
            </a:r>
            <a:r>
              <a:rPr lang="it-IT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 (Lotta al cambiamento climatico)</a:t>
            </a:r>
          </a:p>
          <a:p>
            <a:pPr algn="just" defTabSz="914400"/>
            <a:r>
              <a:rPr lang="it-IT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S  Social (Attività aziendali che hanno impatto sociale)</a:t>
            </a:r>
          </a:p>
          <a:p>
            <a:pPr algn="just" defTabSz="914400"/>
            <a:r>
              <a:rPr lang="it-IT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G  </a:t>
            </a:r>
            <a:r>
              <a:rPr lang="it-IT" b="1" dirty="0" err="1" smtClean="0">
                <a:solidFill>
                  <a:prstClr val="white"/>
                </a:solidFill>
                <a:sym typeface="Wingdings" panose="05000000000000000000" pitchFamily="2" charset="2"/>
              </a:rPr>
              <a:t>Governance</a:t>
            </a:r>
            <a:r>
              <a:rPr lang="it-IT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 (Responsabilità di </a:t>
            </a:r>
            <a:r>
              <a:rPr lang="it-IT" b="1" dirty="0" err="1" smtClean="0">
                <a:solidFill>
                  <a:prstClr val="white"/>
                </a:solidFill>
                <a:sym typeface="Wingdings" panose="05000000000000000000" pitchFamily="2" charset="2"/>
              </a:rPr>
              <a:t>Governance</a:t>
            </a:r>
            <a:r>
              <a:rPr lang="it-IT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 Aziendale)</a:t>
            </a:r>
            <a:endParaRPr lang="it-IT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7732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39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08" y="904510"/>
            <a:ext cx="8534400" cy="5258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3826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F1E39AA-7BF1-44AC-3589-3AFF87D06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1"/>
            <a:ext cx="8596668" cy="808139"/>
          </a:xfrm>
        </p:spPr>
        <p:txBody>
          <a:bodyPr>
            <a:normAutofit/>
          </a:bodyPr>
          <a:lstStyle/>
          <a:p>
            <a:pPr algn="ctr"/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BILANCIO DI SOSTENIBILITA' QUINDI:</a:t>
            </a:r>
            <a:endPara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DFDE2D2-8ADB-11CC-691E-9B43DCC35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111" y="1570895"/>
            <a:ext cx="9986903" cy="4595447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it-IT" sz="2800" b="1" dirty="0" smtClean="0"/>
              <a:t>Descrive </a:t>
            </a:r>
            <a:r>
              <a:rPr lang="it-IT" sz="2800" dirty="0" smtClean="0"/>
              <a:t>e quantifica gli impatti economici sociali ed ambientali;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sz="2800" b="1" dirty="0" smtClean="0"/>
              <a:t>Illustra </a:t>
            </a:r>
            <a:r>
              <a:rPr lang="it-IT" sz="2800" dirty="0" smtClean="0"/>
              <a:t>i valori della propria attività e propria </a:t>
            </a:r>
            <a:r>
              <a:rPr lang="it-IT" sz="2800" dirty="0" err="1" smtClean="0"/>
              <a:t>governance</a:t>
            </a:r>
            <a:r>
              <a:rPr lang="it-IT" sz="2800" dirty="0" smtClean="0"/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sz="2800" b="1" dirty="0" smtClean="0"/>
              <a:t>Evidenzia </a:t>
            </a:r>
            <a:r>
              <a:rPr lang="it-IT" sz="2800" dirty="0" smtClean="0"/>
              <a:t>come la propria attività contribuisce al raggiungimento degli obiettivi di sviluppo sostenibile;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sz="2800" b="1" dirty="0" smtClean="0"/>
              <a:t>Individua </a:t>
            </a:r>
            <a:r>
              <a:rPr lang="it-IT" sz="2800" dirty="0" smtClean="0"/>
              <a:t>cambiamenti ed obiettivi ritenuti necessari  per migliorare le performance aziendali in tema di sostenibilità;</a:t>
            </a:r>
            <a:r>
              <a:rPr lang="it-IT" sz="2400" b="1" dirty="0" smtClean="0"/>
              <a:t>  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4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6955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40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38" y="1359877"/>
            <a:ext cx="8710247" cy="46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27106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27381" y="548697"/>
            <a:ext cx="11277600" cy="1222375"/>
          </a:xfrm>
        </p:spPr>
        <p:txBody>
          <a:bodyPr>
            <a:normAutofit fontScale="90000"/>
          </a:bodyPr>
          <a:lstStyle/>
          <a:p>
            <a:r>
              <a:rPr lang="it-IT" u="sng" dirty="0" smtClean="0"/>
              <a:t>BILANCIO DI SOSTENIBILITA': </a:t>
            </a:r>
            <a:br>
              <a:rPr lang="it-IT" u="sng" dirty="0" smtClean="0"/>
            </a:br>
            <a:r>
              <a:rPr lang="it-IT" u="sng" dirty="0" smtClean="0"/>
              <a:t>"</a:t>
            </a:r>
            <a:r>
              <a:rPr lang="it-IT" dirty="0"/>
              <a:t>Perché gli operatori finanziari sono favorevoli ai criteri ESG?</a:t>
            </a:r>
            <a:r>
              <a:rPr lang="it-IT" u="sng" dirty="0" smtClean="0"/>
              <a:t>"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27381" y="1916832"/>
            <a:ext cx="11277600" cy="4536504"/>
          </a:xfrm>
        </p:spPr>
        <p:txBody>
          <a:bodyPr>
            <a:normAutofit/>
          </a:bodyPr>
          <a:lstStyle/>
          <a:p>
            <a:pPr algn="just"/>
            <a:r>
              <a:rPr lang="it-IT" dirty="0" smtClean="0"/>
              <a:t>Perché</a:t>
            </a:r>
            <a:r>
              <a:rPr lang="it-IT" dirty="0"/>
              <a:t>, secondo la Commissione Europea, un approccio strategico attento ai temi </a:t>
            </a:r>
            <a:r>
              <a:rPr lang="it-IT" dirty="0" smtClean="0"/>
              <a:t>ambientali</a:t>
            </a:r>
            <a:r>
              <a:rPr lang="it-IT" dirty="0"/>
              <a:t>, sociali e di </a:t>
            </a:r>
            <a:r>
              <a:rPr lang="it-IT" dirty="0" err="1"/>
              <a:t>governance</a:t>
            </a:r>
            <a:r>
              <a:rPr lang="it-IT" dirty="0"/>
              <a:t> può portare benefici in termini </a:t>
            </a:r>
            <a:r>
              <a:rPr lang="it-IT" dirty="0" smtClean="0"/>
              <a:t>di: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gestione </a:t>
            </a:r>
            <a:r>
              <a:rPr lang="it-IT" dirty="0"/>
              <a:t>del </a:t>
            </a:r>
            <a:r>
              <a:rPr lang="it-IT" dirty="0" smtClean="0"/>
              <a:t>rischio;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riduzione </a:t>
            </a:r>
            <a:r>
              <a:rPr lang="it-IT" dirty="0"/>
              <a:t>dei costi</a:t>
            </a:r>
            <a:r>
              <a:rPr lang="it-IT" dirty="0" smtClean="0"/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accesso </a:t>
            </a:r>
            <a:r>
              <a:rPr lang="it-IT" dirty="0"/>
              <a:t>al </a:t>
            </a:r>
            <a:r>
              <a:rPr lang="it-IT" dirty="0" smtClean="0"/>
              <a:t>capitale;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relazioni </a:t>
            </a:r>
            <a:r>
              <a:rPr lang="it-IT" dirty="0"/>
              <a:t>con i </a:t>
            </a:r>
            <a:r>
              <a:rPr lang="it-IT" dirty="0" smtClean="0"/>
              <a:t>clienti;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gestione </a:t>
            </a:r>
            <a:r>
              <a:rPr lang="it-IT" dirty="0"/>
              <a:t>delle risorse umane e capacità innovativa.</a:t>
            </a:r>
          </a:p>
          <a:p>
            <a:pPr algn="just"/>
            <a:endParaRPr lang="it-IT" dirty="0" smtClean="0"/>
          </a:p>
          <a:p>
            <a:pPr algn="just"/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41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159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27381" y="188657"/>
            <a:ext cx="11277600" cy="1222375"/>
          </a:xfrm>
        </p:spPr>
        <p:txBody>
          <a:bodyPr>
            <a:normAutofit fontScale="90000"/>
          </a:bodyPr>
          <a:lstStyle/>
          <a:p>
            <a:r>
              <a:rPr lang="it-IT" u="sng" dirty="0" smtClean="0"/>
              <a:t>PIANIFICAZIONE </a:t>
            </a:r>
            <a:r>
              <a:rPr lang="it-IT" u="sng" dirty="0" smtClean="0">
                <a:sym typeface="Wingdings" panose="05000000000000000000" pitchFamily="2" charset="2"/>
              </a:rPr>
              <a:t></a:t>
            </a:r>
            <a:r>
              <a:rPr lang="it-IT" dirty="0" smtClean="0">
                <a:sym typeface="Wingdings" panose="05000000000000000000" pitchFamily="2" charset="2"/>
              </a:rPr>
              <a:t> PASSAGGIO DA "CONTINUITA' AZIENDALE" A "SOSTENIBILITA' AZIENDALE"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27381" y="1916832"/>
            <a:ext cx="11277600" cy="4536504"/>
          </a:xfrm>
        </p:spPr>
        <p:txBody>
          <a:bodyPr>
            <a:normAutofit/>
          </a:bodyPr>
          <a:lstStyle/>
          <a:p>
            <a:pPr algn="just"/>
            <a:endParaRPr lang="it-IT" dirty="0" smtClean="0"/>
          </a:p>
          <a:p>
            <a:pPr algn="just"/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42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1680632245"/>
              </p:ext>
            </p:extLst>
          </p:nvPr>
        </p:nvGraphicFramePr>
        <p:xfrm>
          <a:off x="165456" y="1745106"/>
          <a:ext cx="11809312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94434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27381" y="548697"/>
            <a:ext cx="11277600" cy="1222375"/>
          </a:xfrm>
        </p:spPr>
        <p:txBody>
          <a:bodyPr>
            <a:normAutofit fontScale="90000"/>
          </a:bodyPr>
          <a:lstStyle/>
          <a:p>
            <a:r>
              <a:rPr lang="it-IT" u="sng" dirty="0" smtClean="0"/>
              <a:t>BILANCIO DI SOSTENIBILITA' </a:t>
            </a:r>
            <a:r>
              <a:rPr lang="it-IT" u="sng" dirty="0" err="1" smtClean="0"/>
              <a:t>esg</a:t>
            </a:r>
            <a:r>
              <a:rPr lang="it-IT" u="sng" dirty="0" smtClean="0"/>
              <a:t>: </a:t>
            </a:r>
            <a:br>
              <a:rPr lang="it-IT" u="sng" dirty="0" smtClean="0"/>
            </a:br>
            <a:r>
              <a:rPr lang="it-IT" u="sng" dirty="0" smtClean="0"/>
              <a:t>vantaggi per l'azienda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27381" y="1916832"/>
            <a:ext cx="11277600" cy="4536504"/>
          </a:xfrm>
        </p:spPr>
        <p:txBody>
          <a:bodyPr>
            <a:normAutofit/>
          </a:bodyPr>
          <a:lstStyle/>
          <a:p>
            <a:pPr algn="just"/>
            <a:r>
              <a:rPr lang="it-IT" dirty="0" smtClean="0"/>
              <a:t>Vantaggi </a:t>
            </a:r>
            <a:r>
              <a:rPr lang="it-IT" dirty="0"/>
              <a:t>per le aziende che redigono il bilancio di sostenibilità </a:t>
            </a:r>
            <a:r>
              <a:rPr lang="it-IT" dirty="0" smtClean="0"/>
              <a:t>riguardano: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err="1" smtClean="0"/>
              <a:t>risk</a:t>
            </a:r>
            <a:r>
              <a:rPr lang="it-IT" dirty="0" smtClean="0"/>
              <a:t> </a:t>
            </a:r>
            <a:r>
              <a:rPr lang="it-IT" dirty="0" err="1"/>
              <a:t>assessment</a:t>
            </a:r>
            <a:r>
              <a:rPr lang="it-IT" dirty="0"/>
              <a:t> e mitigazione dei rischi (finanziari e non finanziari</a:t>
            </a:r>
            <a:r>
              <a:rPr lang="it-IT" dirty="0" smtClean="0"/>
              <a:t>);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miglior </a:t>
            </a:r>
            <a:r>
              <a:rPr lang="it-IT" dirty="0"/>
              <a:t>accesso al mercato del credito e alle risorse </a:t>
            </a:r>
            <a:r>
              <a:rPr lang="it-IT" dirty="0" smtClean="0"/>
              <a:t>finanziarie;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migliore </a:t>
            </a:r>
            <a:r>
              <a:rPr lang="it-IT" dirty="0"/>
              <a:t>capacità di attrarre e fidelizzare risorse e talenti con le giuste </a:t>
            </a:r>
            <a:r>
              <a:rPr lang="it-IT" dirty="0" smtClean="0"/>
              <a:t>competenze;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sviluppo </a:t>
            </a:r>
            <a:r>
              <a:rPr lang="it-IT" dirty="0"/>
              <a:t>di una filiera sostenibile (sia con i propri fornitori che con i clienti</a:t>
            </a:r>
            <a:r>
              <a:rPr lang="it-IT" dirty="0" smtClean="0"/>
              <a:t>);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punteggi </a:t>
            </a:r>
            <a:r>
              <a:rPr lang="it-IT" dirty="0"/>
              <a:t>premiali per l'accesso ai bandi e </a:t>
            </a:r>
            <a:r>
              <a:rPr lang="it-IT" dirty="0" smtClean="0"/>
              <a:t>finanziamenti;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miglioramento </a:t>
            </a:r>
            <a:r>
              <a:rPr lang="it-IT" dirty="0"/>
              <a:t>dell'immagine e della brand </a:t>
            </a:r>
            <a:r>
              <a:rPr lang="it-IT" dirty="0" err="1" smtClean="0"/>
              <a:t>reputation</a:t>
            </a:r>
            <a:endParaRPr lang="it-IT" dirty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fidelizzazione </a:t>
            </a:r>
            <a:r>
              <a:rPr lang="it-IT" dirty="0"/>
              <a:t>dei propri stakeholder;</a:t>
            </a:r>
            <a:endParaRPr lang="it-IT" dirty="0" smtClean="0"/>
          </a:p>
          <a:p>
            <a:pPr algn="just"/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43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8584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27381" y="548697"/>
            <a:ext cx="11277600" cy="1222375"/>
          </a:xfrm>
        </p:spPr>
        <p:txBody>
          <a:bodyPr>
            <a:normAutofit fontScale="90000"/>
          </a:bodyPr>
          <a:lstStyle/>
          <a:p>
            <a:r>
              <a:rPr lang="it-IT" u="sng" dirty="0" smtClean="0"/>
              <a:t>BILANCIO DI SOSTENIBILITA' </a:t>
            </a:r>
            <a:r>
              <a:rPr lang="it-IT" u="sng" dirty="0" err="1" smtClean="0"/>
              <a:t>esg</a:t>
            </a:r>
            <a:r>
              <a:rPr lang="it-IT" u="sng" dirty="0" smtClean="0"/>
              <a:t>: </a:t>
            </a:r>
            <a:br>
              <a:rPr lang="it-IT" u="sng" dirty="0" smtClean="0"/>
            </a:br>
            <a:r>
              <a:rPr lang="it-IT" u="sng" dirty="0" smtClean="0"/>
              <a:t>INFORMAZIONI E CONTENUTI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27381" y="1340768"/>
            <a:ext cx="11277600" cy="4536504"/>
          </a:xfrm>
        </p:spPr>
        <p:txBody>
          <a:bodyPr>
            <a:norm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/>
              <a:t>I</a:t>
            </a:r>
            <a:r>
              <a:rPr lang="it-IT" dirty="0" smtClean="0"/>
              <a:t>nformazioni </a:t>
            </a:r>
            <a:r>
              <a:rPr lang="it-IT" dirty="0"/>
              <a:t>relative all'utilizzo di risorse energetiche, distinguendo fra quelle prodotte da fonti rinnovabili e non rinnovabili, e all'impiego di </a:t>
            </a:r>
            <a:r>
              <a:rPr lang="it-IT" dirty="0" smtClean="0"/>
              <a:t>risorse Idriche;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informazioni </a:t>
            </a:r>
            <a:r>
              <a:rPr lang="it-IT" dirty="0"/>
              <a:t>relative alle emissioni di gas ad effetto serra e inquinanti in </a:t>
            </a:r>
            <a:r>
              <a:rPr lang="it-IT" dirty="0" smtClean="0"/>
              <a:t>atmosfera;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it-IT" dirty="0" smtClean="0"/>
              <a:t>la </a:t>
            </a:r>
            <a:r>
              <a:rPr lang="it-IT" dirty="0"/>
              <a:t>rendicontazione degli aspetti sociali e attinenti alla gestione del personale, incluse le azioni poste in essere per garantire la parità di genere, le misure volte ad attuare le convenzioni di organizzazioni </a:t>
            </a:r>
            <a:r>
              <a:rPr lang="it-IT" dirty="0" smtClean="0"/>
              <a:t>internazionali;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44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3369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1103470" y="404665"/>
            <a:ext cx="9567135" cy="1368152"/>
          </a:xfrm>
        </p:spPr>
        <p:txBody>
          <a:bodyPr/>
          <a:lstStyle/>
          <a:p>
            <a:r>
              <a:rPr lang="it-IT" sz="2800" dirty="0" smtClean="0"/>
              <a:t>SCHEMA DI REDAZIONE BILANCIO:ESG</a:t>
            </a:r>
            <a:endParaRPr lang="it-IT" sz="2800" dirty="0"/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45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431371" y="1772816"/>
            <a:ext cx="11233248" cy="44644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 defTabSz="914400">
              <a:buFont typeface="Wingdings" panose="05000000000000000000" pitchFamily="2" charset="2"/>
              <a:buChar char="Ø"/>
            </a:pPr>
            <a:r>
              <a:rPr lang="it-IT" sz="1600" b="1" dirty="0">
                <a:solidFill>
                  <a:prstClr val="white"/>
                </a:solidFill>
              </a:rPr>
              <a:t>Spiegare i valori fondanti dell'azienda, i principi che ispirano l'operato dei suoi manager, la sua </a:t>
            </a:r>
            <a:r>
              <a:rPr lang="it-IT" sz="1600" b="1" dirty="0" err="1" smtClean="0">
                <a:solidFill>
                  <a:prstClr val="white"/>
                </a:solidFill>
              </a:rPr>
              <a:t>mission</a:t>
            </a:r>
            <a:r>
              <a:rPr lang="it-IT" sz="1600" b="1" dirty="0" smtClean="0">
                <a:solidFill>
                  <a:prstClr val="white"/>
                </a:solidFill>
              </a:rPr>
              <a:t>.</a:t>
            </a:r>
          </a:p>
          <a:p>
            <a:pPr marL="285750" indent="-285750" algn="just" defTabSz="914400">
              <a:buFont typeface="Wingdings" panose="05000000000000000000" pitchFamily="2" charset="2"/>
              <a:buChar char="Ø"/>
            </a:pPr>
            <a:r>
              <a:rPr lang="it-IT" sz="1600" b="1" dirty="0" smtClean="0">
                <a:solidFill>
                  <a:prstClr val="white"/>
                </a:solidFill>
              </a:rPr>
              <a:t>Inquadrare </a:t>
            </a:r>
            <a:r>
              <a:rPr lang="it-IT" sz="1600" b="1" dirty="0">
                <a:solidFill>
                  <a:prstClr val="white"/>
                </a:solidFill>
              </a:rPr>
              <a:t>le aspettative degli stakeholder (in primis soci, finanziatori e clienti</a:t>
            </a:r>
            <a:r>
              <a:rPr lang="it-IT" sz="1600" b="1" dirty="0" smtClean="0">
                <a:solidFill>
                  <a:prstClr val="white"/>
                </a:solidFill>
              </a:rPr>
              <a:t>).</a:t>
            </a:r>
          </a:p>
          <a:p>
            <a:pPr marL="285750" indent="-285750" algn="just" defTabSz="914400">
              <a:buFont typeface="Wingdings" panose="05000000000000000000" pitchFamily="2" charset="2"/>
              <a:buChar char="Ø"/>
            </a:pPr>
            <a:r>
              <a:rPr lang="it-IT" sz="1600" b="1" dirty="0" smtClean="0">
                <a:solidFill>
                  <a:prstClr val="white"/>
                </a:solidFill>
              </a:rPr>
              <a:t>Identificare </a:t>
            </a:r>
            <a:r>
              <a:rPr lang="it-IT" sz="1600" b="1" dirty="0">
                <a:solidFill>
                  <a:prstClr val="white"/>
                </a:solidFill>
              </a:rPr>
              <a:t>strumenti e dati idonei a supportare il top management nella definizione delle strategie sociali e </a:t>
            </a:r>
            <a:r>
              <a:rPr lang="it-IT" sz="1600" b="1" dirty="0" smtClean="0">
                <a:solidFill>
                  <a:prstClr val="white"/>
                </a:solidFill>
              </a:rPr>
              <a:t>ambientali.</a:t>
            </a:r>
          </a:p>
          <a:p>
            <a:pPr marL="285750" indent="-285750" algn="just" defTabSz="914400">
              <a:buFont typeface="Wingdings" panose="05000000000000000000" pitchFamily="2" charset="2"/>
              <a:buChar char="Ø"/>
            </a:pPr>
            <a:r>
              <a:rPr lang="it-IT" sz="1600" b="1" dirty="0" smtClean="0">
                <a:solidFill>
                  <a:prstClr val="white"/>
                </a:solidFill>
              </a:rPr>
              <a:t>Indicare </a:t>
            </a:r>
            <a:r>
              <a:rPr lang="it-IT" sz="1600" b="1" dirty="0">
                <a:solidFill>
                  <a:prstClr val="white"/>
                </a:solidFill>
              </a:rPr>
              <a:t>le prestazioni ottenute sotto il profilo socio-ambientale</a:t>
            </a:r>
            <a:r>
              <a:rPr lang="it-IT" sz="1600" b="1" dirty="0" smtClean="0">
                <a:solidFill>
                  <a:prstClr val="white"/>
                </a:solidFill>
              </a:rPr>
              <a:t>.•</a:t>
            </a:r>
          </a:p>
          <a:p>
            <a:pPr marL="285750" indent="-285750" algn="just" defTabSz="914400">
              <a:buFont typeface="Wingdings" panose="05000000000000000000" pitchFamily="2" charset="2"/>
              <a:buChar char="Ø"/>
            </a:pPr>
            <a:r>
              <a:rPr lang="it-IT" sz="1600" b="1" dirty="0" smtClean="0">
                <a:solidFill>
                  <a:prstClr val="white"/>
                </a:solidFill>
              </a:rPr>
              <a:t>Quantificare </a:t>
            </a:r>
            <a:r>
              <a:rPr lang="it-IT" sz="1600" b="1" dirty="0">
                <a:solidFill>
                  <a:prstClr val="white"/>
                </a:solidFill>
              </a:rPr>
              <a:t>il contributo sociale e ambientale netto dell'azienda nei confronti dei diversi portatori di </a:t>
            </a:r>
            <a:r>
              <a:rPr lang="it-IT" sz="1600" b="1" dirty="0" smtClean="0">
                <a:solidFill>
                  <a:prstClr val="white"/>
                </a:solidFill>
              </a:rPr>
              <a:t>interesse.</a:t>
            </a:r>
          </a:p>
          <a:p>
            <a:pPr marL="285750" indent="-285750" algn="just" defTabSz="914400">
              <a:buFont typeface="Wingdings" panose="05000000000000000000" pitchFamily="2" charset="2"/>
              <a:buChar char="Ø"/>
            </a:pPr>
            <a:r>
              <a:rPr lang="it-IT" sz="1600" b="1" dirty="0" smtClean="0">
                <a:solidFill>
                  <a:prstClr val="white"/>
                </a:solidFill>
              </a:rPr>
              <a:t>Verificare </a:t>
            </a:r>
            <a:r>
              <a:rPr lang="it-IT" sz="1600" b="1" dirty="0">
                <a:solidFill>
                  <a:prstClr val="white"/>
                </a:solidFill>
              </a:rPr>
              <a:t>la coerenza tra obiettivi fissati e risultati ottenuti e valutare i </a:t>
            </a:r>
            <a:r>
              <a:rPr lang="it-IT" sz="1600" b="1" dirty="0" smtClean="0">
                <a:solidFill>
                  <a:prstClr val="white"/>
                </a:solidFill>
              </a:rPr>
              <a:t>gap.</a:t>
            </a:r>
          </a:p>
          <a:p>
            <a:pPr marL="285750" indent="-285750" algn="just" defTabSz="914400">
              <a:buFont typeface="Wingdings" panose="05000000000000000000" pitchFamily="2" charset="2"/>
              <a:buChar char="Ø"/>
            </a:pPr>
            <a:r>
              <a:rPr lang="it-IT" sz="1600" b="1" dirty="0" smtClean="0">
                <a:solidFill>
                  <a:prstClr val="white"/>
                </a:solidFill>
              </a:rPr>
              <a:t>Indicare </a:t>
            </a:r>
            <a:r>
              <a:rPr lang="it-IT" sz="1600" b="1" dirty="0">
                <a:solidFill>
                  <a:prstClr val="white"/>
                </a:solidFill>
              </a:rPr>
              <a:t>gli obiettivi di miglioramento nel lasso temporale </a:t>
            </a:r>
            <a:r>
              <a:rPr lang="it-IT" sz="1600" b="1" dirty="0" smtClean="0">
                <a:solidFill>
                  <a:prstClr val="white"/>
                </a:solidFill>
              </a:rPr>
              <a:t>identificato.</a:t>
            </a:r>
          </a:p>
          <a:p>
            <a:pPr algn="just" defTabSz="914400"/>
            <a:r>
              <a:rPr lang="it-IT" sz="1600" b="1" dirty="0">
                <a:solidFill>
                  <a:prstClr val="white"/>
                </a:solidFill>
              </a:rPr>
              <a:t>N</a:t>
            </a:r>
            <a:r>
              <a:rPr lang="it-IT" sz="1600" b="1" dirty="0" smtClean="0">
                <a:solidFill>
                  <a:prstClr val="white"/>
                </a:solidFill>
              </a:rPr>
              <a:t>.B.: </a:t>
            </a:r>
            <a:r>
              <a:rPr lang="it-IT" sz="16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 </a:t>
            </a:r>
            <a:r>
              <a:rPr lang="it-IT" sz="1600" b="1" dirty="0" smtClean="0">
                <a:solidFill>
                  <a:prstClr val="white"/>
                </a:solidFill>
              </a:rPr>
              <a:t>Le </a:t>
            </a:r>
            <a:r>
              <a:rPr lang="it-IT" sz="1600" b="1" dirty="0">
                <a:solidFill>
                  <a:prstClr val="white"/>
                </a:solidFill>
              </a:rPr>
              <a:t>aziende possono anche riferirsi ad alcuni </a:t>
            </a:r>
            <a:r>
              <a:rPr lang="it-IT" sz="1600" b="1" dirty="0" err="1">
                <a:solidFill>
                  <a:prstClr val="white"/>
                </a:solidFill>
              </a:rPr>
              <a:t>framework</a:t>
            </a:r>
            <a:r>
              <a:rPr lang="it-IT" sz="1600" b="1" dirty="0">
                <a:solidFill>
                  <a:prstClr val="white"/>
                </a:solidFill>
              </a:rPr>
              <a:t> internazionali e il più diffuso è il GRI (Global Reporting </a:t>
            </a:r>
            <a:r>
              <a:rPr lang="it-IT" sz="1600" b="1" dirty="0" err="1">
                <a:solidFill>
                  <a:prstClr val="white"/>
                </a:solidFill>
              </a:rPr>
              <a:t>Initiative</a:t>
            </a:r>
            <a:r>
              <a:rPr lang="it-IT" sz="1600" b="1" dirty="0">
                <a:solidFill>
                  <a:prstClr val="white"/>
                </a:solidFill>
              </a:rPr>
              <a:t>). L'ente ha pubblicato 36 linee guida da seguire nella stesura dei bilanci di sostenibilità, in modo che siano il più possibile</a:t>
            </a:r>
            <a:endParaRPr lang="it-IT" sz="1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5446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1103454" y="404665"/>
            <a:ext cx="9567135" cy="1368152"/>
          </a:xfrm>
        </p:spPr>
        <p:txBody>
          <a:bodyPr/>
          <a:lstStyle/>
          <a:p>
            <a:r>
              <a:rPr lang="it-IT" sz="1800" dirty="0" smtClean="0"/>
              <a:t>GLI EFFETTI DELLA VARIABILE AMBIENTALE SULLO STATO PATRIMONIALE E SUL CONTO ECONOMICO DI UN'AZIENDA</a:t>
            </a:r>
            <a:endParaRPr lang="it-IT" sz="1800" dirty="0"/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46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022106"/>
              </p:ext>
            </p:extLst>
          </p:nvPr>
        </p:nvGraphicFramePr>
        <p:xfrm>
          <a:off x="623398" y="1772819"/>
          <a:ext cx="10849206" cy="412023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424603"/>
                <a:gridCol w="5424603"/>
              </a:tblGrid>
              <a:tr h="538062">
                <a:tc>
                  <a:txBody>
                    <a:bodyPr/>
                    <a:lstStyle/>
                    <a:p>
                      <a:r>
                        <a:rPr lang="it-IT" dirty="0" smtClean="0"/>
                        <a:t>ATTIVO</a:t>
                      </a:r>
                      <a:endParaRPr lang="it-IT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PASSIVO</a:t>
                      </a:r>
                      <a:endParaRPr lang="it-IT" dirty="0"/>
                    </a:p>
                  </a:txBody>
                  <a:tcPr marL="121920" marR="121920"/>
                </a:tc>
              </a:tr>
              <a:tr h="928711">
                <a:tc>
                  <a:txBody>
                    <a:bodyPr/>
                    <a:lstStyle/>
                    <a:p>
                      <a:r>
                        <a:rPr lang="it-IT" b="1" dirty="0" smtClean="0"/>
                        <a:t>Rivalutazione dei terreni bonificati</a:t>
                      </a:r>
                      <a:endParaRPr lang="it-IT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dirty="0" smtClean="0"/>
                        <a:t>Fondo rischi per passività ambientali nascoste</a:t>
                      </a:r>
                      <a:endParaRPr lang="it-IT" dirty="0"/>
                    </a:p>
                  </a:txBody>
                  <a:tcPr marL="121920" marR="121920"/>
                </a:tc>
              </a:tr>
              <a:tr h="928711">
                <a:tc>
                  <a:txBody>
                    <a:bodyPr/>
                    <a:lstStyle/>
                    <a:p>
                      <a:r>
                        <a:rPr lang="it-IT" b="1" dirty="0" smtClean="0"/>
                        <a:t>Eliminazione di impianti obsoleti</a:t>
                      </a:r>
                      <a:endParaRPr lang="it-IT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dirty="0" smtClean="0"/>
                        <a:t>Fondo ripristini (spese sicure di ripristino,</a:t>
                      </a:r>
                      <a:r>
                        <a:rPr lang="it-IT" baseline="0" dirty="0" smtClean="0"/>
                        <a:t> in ottemperanza alla legislazione vigente, per danni </a:t>
                      </a:r>
                      <a:r>
                        <a:rPr lang="it-IT" baseline="0" dirty="0" err="1" smtClean="0"/>
                        <a:t>provacati</a:t>
                      </a:r>
                      <a:r>
                        <a:rPr lang="it-IT" baseline="0" dirty="0" smtClean="0"/>
                        <a:t> dall'inquinamento)</a:t>
                      </a:r>
                      <a:endParaRPr lang="it-IT" dirty="0"/>
                    </a:p>
                  </a:txBody>
                  <a:tcPr marL="121920" marR="121920"/>
                </a:tc>
              </a:tr>
              <a:tr h="1724748">
                <a:tc>
                  <a:txBody>
                    <a:bodyPr/>
                    <a:lstStyle/>
                    <a:p>
                      <a:r>
                        <a:rPr lang="it-IT" b="1" dirty="0" smtClean="0"/>
                        <a:t>Acquisizione di nuovi impianti in seguito a legislazioni ambientali più</a:t>
                      </a:r>
                      <a:r>
                        <a:rPr lang="it-IT" b="1" baseline="0" dirty="0" smtClean="0"/>
                        <a:t> stringenti</a:t>
                      </a:r>
                      <a:endParaRPr lang="it-IT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dirty="0" smtClean="0"/>
                        <a:t>Valore delle azioni dell'impresa (capacità di produrre reddito in futuro)</a:t>
                      </a:r>
                      <a:endParaRPr lang="it-IT" dirty="0"/>
                    </a:p>
                  </a:txBody>
                  <a:tcPr marL="121920" marR="121920"/>
                </a:tc>
              </a:tr>
            </a:tbl>
          </a:graphicData>
        </a:graphic>
      </p:graphicFrame>
      <p:sp>
        <p:nvSpPr>
          <p:cNvPr id="6" name="Rettangolo arrotondato 5"/>
          <p:cNvSpPr/>
          <p:nvPr/>
        </p:nvSpPr>
        <p:spPr>
          <a:xfrm>
            <a:off x="623393" y="1196752"/>
            <a:ext cx="4416491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 smtClean="0">
                <a:solidFill>
                  <a:prstClr val="white"/>
                </a:solidFill>
              </a:rPr>
              <a:t>STATO PATRIMONIALE</a:t>
            </a:r>
            <a:endParaRPr lang="it-IT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5291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1103454" y="404665"/>
            <a:ext cx="9567135" cy="1368152"/>
          </a:xfrm>
        </p:spPr>
        <p:txBody>
          <a:bodyPr/>
          <a:lstStyle/>
          <a:p>
            <a:r>
              <a:rPr lang="it-IT" sz="1800" dirty="0" smtClean="0"/>
              <a:t>GLI EFFETTI DELLA VARIABILE AMBIENTALE SULLO STATO PATRIMONIALE E SUL CONTO ECONOMICO DI UN'AZIENDA</a:t>
            </a:r>
            <a:endParaRPr lang="it-IT" sz="1800" dirty="0"/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47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099461"/>
              </p:ext>
            </p:extLst>
          </p:nvPr>
        </p:nvGraphicFramePr>
        <p:xfrm>
          <a:off x="651543" y="1384770"/>
          <a:ext cx="11109095" cy="447586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18936"/>
                <a:gridCol w="7490159"/>
              </a:tblGrid>
              <a:tr h="299382">
                <a:tc>
                  <a:txBody>
                    <a:bodyPr/>
                    <a:lstStyle/>
                    <a:p>
                      <a:r>
                        <a:rPr lang="it-IT" dirty="0" smtClean="0"/>
                        <a:t>RICAVI</a:t>
                      </a:r>
                      <a:endParaRPr lang="it-IT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COSTI</a:t>
                      </a:r>
                      <a:endParaRPr lang="it-IT" dirty="0"/>
                    </a:p>
                  </a:txBody>
                  <a:tcPr marL="121920" marR="121920"/>
                </a:tc>
              </a:tr>
              <a:tr h="706523">
                <a:tc>
                  <a:txBody>
                    <a:bodyPr/>
                    <a:lstStyle/>
                    <a:p>
                      <a:pPr algn="just"/>
                      <a:r>
                        <a:rPr lang="it-IT" sz="1400" b="1" dirty="0" smtClean="0"/>
                        <a:t>Crescita</a:t>
                      </a:r>
                      <a:r>
                        <a:rPr lang="it-IT" sz="1400" b="1" baseline="0" dirty="0" smtClean="0"/>
                        <a:t> del fatturato in seguito all'adozione di tecnologie e prodotti "verdi"</a:t>
                      </a:r>
                      <a:endParaRPr lang="it-IT" sz="14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1400" dirty="0" smtClean="0"/>
                        <a:t>Spese</a:t>
                      </a:r>
                      <a:r>
                        <a:rPr lang="it-IT" sz="1400" baseline="0" dirty="0" smtClean="0"/>
                        <a:t> di controllo e riduzione di emissioni di inquinanti</a:t>
                      </a:r>
                      <a:endParaRPr lang="it-IT" sz="1400" dirty="0"/>
                    </a:p>
                  </a:txBody>
                  <a:tcPr marL="121920" marR="121920"/>
                </a:tc>
              </a:tr>
              <a:tr h="868014">
                <a:tc>
                  <a:txBody>
                    <a:bodyPr/>
                    <a:lstStyle/>
                    <a:p>
                      <a:pPr algn="just"/>
                      <a:r>
                        <a:rPr lang="it-IT" sz="1400" b="1" dirty="0" smtClean="0"/>
                        <a:t>Ridimensionamento</a:t>
                      </a:r>
                      <a:r>
                        <a:rPr lang="it-IT" sz="1400" b="1" baseline="0" dirty="0" smtClean="0"/>
                        <a:t> del mercato in presenza di una politica "conservativa" su tecnologie e prodotti</a:t>
                      </a:r>
                      <a:endParaRPr lang="it-IT" sz="14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1400" dirty="0" smtClean="0"/>
                        <a:t>Tasse</a:t>
                      </a:r>
                      <a:r>
                        <a:rPr lang="it-IT" sz="1400" baseline="0" dirty="0" smtClean="0"/>
                        <a:t> su produzione di inquinanti e smaltimento rifiuti</a:t>
                      </a:r>
                      <a:endParaRPr lang="it-IT" sz="1400" dirty="0"/>
                    </a:p>
                  </a:txBody>
                  <a:tcPr marL="121920" marR="121920"/>
                </a:tc>
              </a:tr>
              <a:tr h="948044">
                <a:tc>
                  <a:txBody>
                    <a:bodyPr/>
                    <a:lstStyle/>
                    <a:p>
                      <a:pPr algn="just"/>
                      <a:r>
                        <a:rPr lang="it-IT" sz="1400" b="1" dirty="0" smtClean="0"/>
                        <a:t>Ridimensionamento</a:t>
                      </a:r>
                      <a:r>
                        <a:rPr lang="it-IT" sz="1400" b="1" baseline="0" dirty="0" smtClean="0"/>
                        <a:t> del mercato in seguito all'introduzione di tasse su prodotti ad elevato impatto ambientale</a:t>
                      </a:r>
                      <a:endParaRPr lang="it-IT" sz="14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1400" dirty="0" smtClean="0"/>
                        <a:t>Assicurazioni</a:t>
                      </a:r>
                      <a:r>
                        <a:rPr lang="it-IT" sz="1400" baseline="0" dirty="0" smtClean="0"/>
                        <a:t> per rischi di catastrofi ambientali</a:t>
                      </a:r>
                      <a:endParaRPr lang="it-IT" sz="1400" dirty="0"/>
                    </a:p>
                  </a:txBody>
                  <a:tcPr marL="121920" marR="121920"/>
                </a:tc>
              </a:tr>
              <a:tr h="358069">
                <a:tc>
                  <a:txBody>
                    <a:bodyPr/>
                    <a:lstStyle/>
                    <a:p>
                      <a:endParaRPr lang="it-IT" sz="14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1400" dirty="0" smtClean="0"/>
                        <a:t>Multe per inosservanza di leggi ambientali</a:t>
                      </a:r>
                      <a:endParaRPr lang="it-IT" sz="1400" dirty="0"/>
                    </a:p>
                  </a:txBody>
                  <a:tcPr marL="121920" marR="121920"/>
                </a:tc>
              </a:tr>
              <a:tr h="462846">
                <a:tc>
                  <a:txBody>
                    <a:bodyPr/>
                    <a:lstStyle/>
                    <a:p>
                      <a:endParaRPr lang="it-IT" sz="14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1400" dirty="0" smtClean="0"/>
                        <a:t>Processi giudiziari per controversie inerenti a tematiche ambientali</a:t>
                      </a:r>
                      <a:endParaRPr lang="it-IT" sz="1400" dirty="0"/>
                    </a:p>
                  </a:txBody>
                  <a:tcPr marL="121920" marR="121920"/>
                </a:tc>
              </a:tr>
              <a:tr h="383541">
                <a:tc>
                  <a:txBody>
                    <a:bodyPr/>
                    <a:lstStyle/>
                    <a:p>
                      <a:endParaRPr lang="it-IT" sz="14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1400" dirty="0" smtClean="0"/>
                        <a:t>Licenze e autorizzazioni per lo svolgimento di attività inquinanti</a:t>
                      </a:r>
                      <a:endParaRPr lang="it-IT" sz="1400" dirty="0"/>
                    </a:p>
                  </a:txBody>
                  <a:tcPr marL="121920" marR="121920"/>
                </a:tc>
              </a:tr>
              <a:tr h="358069">
                <a:tc>
                  <a:txBody>
                    <a:bodyPr/>
                    <a:lstStyle/>
                    <a:p>
                      <a:endParaRPr lang="it-IT" sz="14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1400" dirty="0" smtClean="0"/>
                        <a:t>Ricerca e sviluppo di tecnologie e prodotti verdi</a:t>
                      </a:r>
                      <a:endParaRPr lang="it-IT" sz="1400" dirty="0"/>
                    </a:p>
                  </a:txBody>
                  <a:tcPr marL="121920" marR="121920"/>
                </a:tc>
              </a:tr>
            </a:tbl>
          </a:graphicData>
        </a:graphic>
      </p:graphicFrame>
      <p:sp>
        <p:nvSpPr>
          <p:cNvPr id="5" name="Rettangolo arrotondato 4"/>
          <p:cNvSpPr/>
          <p:nvPr/>
        </p:nvSpPr>
        <p:spPr>
          <a:xfrm>
            <a:off x="651543" y="1146595"/>
            <a:ext cx="3908295" cy="2520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 smtClean="0">
                <a:solidFill>
                  <a:prstClr val="white"/>
                </a:solidFill>
              </a:rPr>
              <a:t>CONTO ECONOMICO</a:t>
            </a:r>
            <a:endParaRPr lang="it-IT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7710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48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08" y="306780"/>
            <a:ext cx="10240109" cy="589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arrotondato 1"/>
          <p:cNvSpPr/>
          <p:nvPr/>
        </p:nvSpPr>
        <p:spPr>
          <a:xfrm>
            <a:off x="609599" y="5843954"/>
            <a:ext cx="5451231" cy="228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62512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49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46" y="61923"/>
            <a:ext cx="11255863" cy="6474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arrotondato 3"/>
          <p:cNvSpPr/>
          <p:nvPr/>
        </p:nvSpPr>
        <p:spPr>
          <a:xfrm>
            <a:off x="609599" y="6307772"/>
            <a:ext cx="5720863" cy="228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4490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27381" y="548727"/>
            <a:ext cx="11277600" cy="1222375"/>
          </a:xfrm>
        </p:spPr>
        <p:txBody>
          <a:bodyPr>
            <a:normAutofit fontScale="90000"/>
          </a:bodyPr>
          <a:lstStyle/>
          <a:p>
            <a:r>
              <a:rPr lang="it-IT" u="sng" dirty="0" smtClean="0"/>
              <a:t>BILANCIO DI SOSTENIBILITA' ESG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NORMATIVE DI RIFERIMENTO CE/UE</a:t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27381" y="1916832"/>
            <a:ext cx="11277600" cy="3240360"/>
          </a:xfrm>
        </p:spPr>
        <p:txBody>
          <a:bodyPr>
            <a:normAutofit fontScale="77500" lnSpcReduction="20000"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dirty="0" smtClean="0"/>
              <a:t>Direttiva CE </a:t>
            </a:r>
            <a:r>
              <a:rPr lang="it-IT" dirty="0" smtClean="0">
                <a:sym typeface="Wingdings" panose="05000000000000000000" pitchFamily="2" charset="2"/>
              </a:rPr>
              <a:t> 2003/51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dirty="0" smtClean="0">
                <a:sym typeface="Wingdings" panose="05000000000000000000" pitchFamily="2" charset="2"/>
              </a:rPr>
              <a:t>Direttiva CE  2004/109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dirty="0" smtClean="0">
                <a:sym typeface="Wingdings" panose="05000000000000000000" pitchFamily="2" charset="2"/>
              </a:rPr>
              <a:t>Direttiva UE  2006/43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dirty="0" smtClean="0">
                <a:sym typeface="Wingdings" panose="05000000000000000000" pitchFamily="2" charset="2"/>
              </a:rPr>
              <a:t>Direttiva UE  2013/34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dirty="0" smtClean="0">
                <a:sym typeface="Wingdings" panose="05000000000000000000" pitchFamily="2" charset="2"/>
              </a:rPr>
              <a:t>Direttiva UE  2014/95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dirty="0" smtClean="0">
                <a:sym typeface="Wingdings" panose="05000000000000000000" pitchFamily="2" charset="2"/>
              </a:rPr>
              <a:t>Direttiva UE  2019/878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dirty="0" smtClean="0">
                <a:sym typeface="Wingdings" panose="05000000000000000000" pitchFamily="2" charset="2"/>
              </a:rPr>
              <a:t>Direttiva UE  2022/2464 CSRD (</a:t>
            </a:r>
            <a:r>
              <a:rPr lang="it-IT" dirty="0" err="1" smtClean="0">
                <a:sym typeface="Wingdings" panose="05000000000000000000" pitchFamily="2" charset="2"/>
              </a:rPr>
              <a:t>Gazz</a:t>
            </a:r>
            <a:r>
              <a:rPr lang="it-IT" dirty="0" smtClean="0">
                <a:sym typeface="Wingdings" panose="05000000000000000000" pitchFamily="2" charset="2"/>
              </a:rPr>
              <a:t>. </a:t>
            </a:r>
            <a:r>
              <a:rPr lang="it-IT" dirty="0" err="1" smtClean="0">
                <a:sym typeface="Wingdings" panose="05000000000000000000" pitchFamily="2" charset="2"/>
              </a:rPr>
              <a:t>Uff.le</a:t>
            </a:r>
            <a:r>
              <a:rPr lang="it-IT" dirty="0" smtClean="0">
                <a:sym typeface="Wingdings" panose="05000000000000000000" pitchFamily="2" charset="2"/>
              </a:rPr>
              <a:t> del 16/12/2022 – in vigore dal 05 febbraio 2023 – da recepire entro il prossimo 06 luglio 2024)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dirty="0" smtClean="0">
                <a:sym typeface="Wingdings" panose="05000000000000000000" pitchFamily="2" charset="2"/>
              </a:rPr>
              <a:t>Regolamento UE  2018/1999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dirty="0" smtClean="0">
                <a:sym typeface="Wingdings" panose="05000000000000000000" pitchFamily="2" charset="2"/>
              </a:rPr>
              <a:t>Regolamento UE  2019/2088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dirty="0" smtClean="0">
                <a:sym typeface="Wingdings" panose="05000000000000000000" pitchFamily="2" charset="2"/>
              </a:rPr>
              <a:t>Regolamento UE  2020/852</a:t>
            </a:r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5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1007435" y="5564088"/>
            <a:ext cx="10657184" cy="1105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1600" dirty="0" smtClean="0">
                <a:solidFill>
                  <a:prstClr val="white"/>
                </a:solidFill>
              </a:rPr>
              <a:t>N.B.: </a:t>
            </a:r>
            <a:r>
              <a:rPr lang="it-IT" sz="1600" dirty="0" smtClean="0">
                <a:solidFill>
                  <a:prstClr val="white"/>
                </a:solidFill>
                <a:sym typeface="Wingdings" panose="05000000000000000000" pitchFamily="2" charset="2"/>
              </a:rPr>
              <a:t> </a:t>
            </a:r>
            <a:r>
              <a:rPr lang="it-IT" sz="16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PROIEZIONI UE: La trasformazione del business in chiave sostenibile "dovrebbe generare" a livello mondiale opportunità economiche per un valore stimato di 12 trilioni di dollari e creare 380 mln di posti di lavoro, di questi ultimi più del 50% nei paesi in via di sviluppo</a:t>
            </a:r>
            <a:endParaRPr lang="it-IT" sz="16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0396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50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22" y="601175"/>
            <a:ext cx="11090031" cy="6002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6266228"/>
            <a:ext cx="5737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537557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51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9" y="633779"/>
            <a:ext cx="9753600" cy="58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9" y="6043490"/>
            <a:ext cx="5737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564935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52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83" y="231530"/>
            <a:ext cx="11314479" cy="6408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6219336"/>
            <a:ext cx="5737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14171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53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96" y="582228"/>
            <a:ext cx="10728325" cy="627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68285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54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92" y="748451"/>
            <a:ext cx="9753600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219755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55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77" y="355601"/>
            <a:ext cx="10622817" cy="613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352876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35360" y="188641"/>
            <a:ext cx="11425269" cy="1584176"/>
          </a:xfrm>
        </p:spPr>
        <p:txBody>
          <a:bodyPr/>
          <a:lstStyle/>
          <a:p>
            <a:r>
              <a:rPr lang="it-IT" sz="4000" dirty="0" smtClean="0"/>
              <a:t>Bilancio di sostenibilità ESG: Indicatori</a:t>
            </a:r>
            <a:endParaRPr lang="it-IT" sz="40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56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430660" y="2132856"/>
            <a:ext cx="11137237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dirty="0" smtClean="0">
                <a:solidFill>
                  <a:prstClr val="white"/>
                </a:solidFill>
              </a:rPr>
              <a:t>Performance economica</a:t>
            </a:r>
            <a:endParaRPr lang="it-IT" dirty="0">
              <a:solidFill>
                <a:prstClr val="white"/>
              </a:solidFill>
            </a:endParaRPr>
          </a:p>
        </p:txBody>
      </p:sp>
      <p:sp>
        <p:nvSpPr>
          <p:cNvPr id="7" name="Rettangolo arrotondato 6"/>
          <p:cNvSpPr/>
          <p:nvPr/>
        </p:nvSpPr>
        <p:spPr>
          <a:xfrm>
            <a:off x="409132" y="4509120"/>
            <a:ext cx="11137237" cy="8113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dirty="0" smtClean="0">
                <a:solidFill>
                  <a:prstClr val="white"/>
                </a:solidFill>
              </a:rPr>
              <a:t>Performance sociale.</a:t>
            </a:r>
            <a:endParaRPr lang="it-IT" dirty="0">
              <a:solidFill>
                <a:prstClr val="white"/>
              </a:solidFill>
            </a:endParaRPr>
          </a:p>
        </p:txBody>
      </p:sp>
      <p:sp>
        <p:nvSpPr>
          <p:cNvPr id="8" name="Rettangolo arrotondato 7"/>
          <p:cNvSpPr/>
          <p:nvPr/>
        </p:nvSpPr>
        <p:spPr>
          <a:xfrm>
            <a:off x="409132" y="3543672"/>
            <a:ext cx="11137237" cy="8214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dirty="0" smtClean="0">
                <a:solidFill>
                  <a:prstClr val="white"/>
                </a:solidFill>
              </a:rPr>
              <a:t>Performance ambientale</a:t>
            </a:r>
            <a:endParaRPr lang="it-IT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05291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1103451" y="404665"/>
            <a:ext cx="9567135" cy="1368152"/>
          </a:xfrm>
        </p:spPr>
        <p:txBody>
          <a:bodyPr/>
          <a:lstStyle/>
          <a:p>
            <a:r>
              <a:rPr lang="it-IT" sz="3600" dirty="0" smtClean="0"/>
              <a:t>INDICATORI: PERFORMANCE ECONOMICA</a:t>
            </a:r>
            <a:endParaRPr lang="it-IT" sz="3600" dirty="0"/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57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431371" y="1916832"/>
            <a:ext cx="11233248" cy="388843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2200" b="1" dirty="0">
                <a:solidFill>
                  <a:prstClr val="white"/>
                </a:solidFill>
              </a:rPr>
              <a:t>La dimensione economica della sostenibilità attiene agli impatti sulle condizioni economiche degli stakeholder e sui sistemi economici locale, nazionale e globale. </a:t>
            </a:r>
            <a:endParaRPr lang="it-IT" sz="2200" b="1" dirty="0" smtClean="0">
              <a:solidFill>
                <a:prstClr val="white"/>
              </a:solidFill>
            </a:endParaRPr>
          </a:p>
          <a:p>
            <a:pPr algn="just" defTabSz="914400"/>
            <a:r>
              <a:rPr lang="it-IT" sz="2200" b="1" dirty="0" smtClean="0">
                <a:solidFill>
                  <a:prstClr val="white"/>
                </a:solidFill>
              </a:rPr>
              <a:t>Di </a:t>
            </a:r>
            <a:r>
              <a:rPr lang="it-IT" sz="2200" b="1" dirty="0">
                <a:solidFill>
                  <a:prstClr val="white"/>
                </a:solidFill>
              </a:rPr>
              <a:t>norma le informazioni economiche sono già comprese nei bilanci, che comunque non forniscono elementi circa il contributo dell'organizzazione alla sostenibilità di un sistema economico più ampio.</a:t>
            </a:r>
            <a:endParaRPr lang="it-IT" sz="2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54312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35360" y="188641"/>
            <a:ext cx="11425269" cy="1584176"/>
          </a:xfrm>
        </p:spPr>
        <p:txBody>
          <a:bodyPr/>
          <a:lstStyle/>
          <a:p>
            <a:r>
              <a:rPr lang="it-IT" sz="3200" dirty="0" smtClean="0"/>
              <a:t>Bilancio di sostenibilità ESG: Indicatori performance economica</a:t>
            </a:r>
            <a:endParaRPr lang="it-IT" sz="32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58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430660" y="2132856"/>
            <a:ext cx="11137237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b="1" dirty="0">
                <a:solidFill>
                  <a:prstClr val="white"/>
                </a:solidFill>
              </a:rPr>
              <a:t>Performance economica:</a:t>
            </a:r>
            <a:r>
              <a:rPr lang="it-IT" dirty="0">
                <a:solidFill>
                  <a:prstClr val="white"/>
                </a:solidFill>
              </a:rPr>
              <a:t> valore economico generato e distribuito; implicazioni finanziarie e altri rischi e opportunità per le attività dell'organizzazione causate da cambiamenti climatici; copertura degli obblighi assunti in sede di definizione di piani di welfare aziendale o similari.</a:t>
            </a:r>
          </a:p>
        </p:txBody>
      </p:sp>
      <p:sp>
        <p:nvSpPr>
          <p:cNvPr id="7" name="Rettangolo arrotondato 6"/>
          <p:cNvSpPr/>
          <p:nvPr/>
        </p:nvSpPr>
        <p:spPr>
          <a:xfrm>
            <a:off x="407864" y="5157201"/>
            <a:ext cx="11137237" cy="10344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b="1" dirty="0">
                <a:solidFill>
                  <a:prstClr val="white"/>
                </a:solidFill>
              </a:rPr>
              <a:t>Impatti economici indiretti:</a:t>
            </a:r>
            <a:r>
              <a:rPr lang="it-IT" dirty="0">
                <a:solidFill>
                  <a:prstClr val="white"/>
                </a:solidFill>
              </a:rPr>
              <a:t> sviluppo e impatto di investimenti in infrastrutture e servizi forniti principalmente per "pubblica utilità"; donazioni ed esternalità in genere; attività pro bono.</a:t>
            </a:r>
          </a:p>
        </p:txBody>
      </p:sp>
      <p:sp>
        <p:nvSpPr>
          <p:cNvPr id="8" name="Rettangolo arrotondato 7"/>
          <p:cNvSpPr/>
          <p:nvPr/>
        </p:nvSpPr>
        <p:spPr>
          <a:xfrm>
            <a:off x="446672" y="3501008"/>
            <a:ext cx="11137237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b="1" dirty="0">
                <a:solidFill>
                  <a:prstClr val="white"/>
                </a:solidFill>
              </a:rPr>
              <a:t>Presenza sul mercato:</a:t>
            </a:r>
            <a:r>
              <a:rPr lang="it-IT" dirty="0">
                <a:solidFill>
                  <a:prstClr val="white"/>
                </a:solidFill>
              </a:rPr>
              <a:t> politiche, pratiche e percentuale di spesa concentrata su fornitori locali; procedure di assunzione di persone residenti dove è svolta l'attività, percentuale di dirigenti e quadri assunti nella comunità locale; rapporto tra la retribuzione standard dei neoassunti e la retribuzione minima locale.</a:t>
            </a:r>
          </a:p>
        </p:txBody>
      </p:sp>
    </p:spTree>
    <p:extLst>
      <p:ext uri="{BB962C8B-B14F-4D97-AF65-F5344CB8AC3E}">
        <p14:creationId xmlns:p14="http://schemas.microsoft.com/office/powerpoint/2010/main" val="133719245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35360" y="188641"/>
            <a:ext cx="11425269" cy="1584176"/>
          </a:xfrm>
        </p:spPr>
        <p:txBody>
          <a:bodyPr/>
          <a:lstStyle/>
          <a:p>
            <a:r>
              <a:rPr lang="it-IT" sz="4000" dirty="0" smtClean="0"/>
              <a:t>Bilancio di sostenibilità ESG: </a:t>
            </a:r>
            <a:br>
              <a:rPr lang="it-IT" sz="4000" dirty="0" smtClean="0"/>
            </a:br>
            <a:r>
              <a:rPr lang="it-IT" sz="4000" dirty="0" smtClean="0"/>
              <a:t>Performance ambientale</a:t>
            </a:r>
            <a:endParaRPr lang="it-IT" sz="40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59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404692" y="1628800"/>
            <a:ext cx="11137237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b="1" dirty="0">
                <a:solidFill>
                  <a:prstClr val="white"/>
                </a:solidFill>
              </a:rPr>
              <a:t>Esprimono l'impatto delle attività aziendali sui sistemi naturali viventi e non viventi, inclusi ecosistema, terreni, aria e acqua. Oltre alle informazioni riguardanti le procedure relative a monitoraggio ed azioni preventive e correttive, incluse quelle concernenti la catena di forniture, sono fornite informazioni in merito a:</a:t>
            </a:r>
            <a:endParaRPr lang="it-IT" dirty="0">
              <a:solidFill>
                <a:prstClr val="white"/>
              </a:solidFill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344985"/>
              </p:ext>
            </p:extLst>
          </p:nvPr>
        </p:nvGraphicFramePr>
        <p:xfrm>
          <a:off x="527388" y="3284984"/>
          <a:ext cx="11014545" cy="2808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14545"/>
              </a:tblGrid>
              <a:tr h="515092">
                <a:tc>
                  <a:txBody>
                    <a:bodyPr/>
                    <a:lstStyle/>
                    <a:p>
                      <a:r>
                        <a:rPr lang="it-IT" dirty="0" smtClean="0"/>
                        <a:t>PRINCIPALI SUCCESSI E CARENZE</a:t>
                      </a:r>
                      <a:endParaRPr lang="it-IT" dirty="0"/>
                    </a:p>
                  </a:txBody>
                  <a:tcPr marL="121920" marR="121920"/>
                </a:tc>
              </a:tr>
              <a:tr h="515092">
                <a:tc>
                  <a:txBody>
                    <a:bodyPr/>
                    <a:lstStyle/>
                    <a:p>
                      <a:r>
                        <a:rPr lang="it-IT" dirty="0" smtClean="0"/>
                        <a:t>RISCHI E OPPORTUNITA'</a:t>
                      </a:r>
                      <a:r>
                        <a:rPr lang="it-IT" baseline="0" dirty="0" smtClean="0"/>
                        <a:t> AMBIENTALI PER L'ORGANIZZAZIONE</a:t>
                      </a:r>
                      <a:endParaRPr lang="it-IT" dirty="0"/>
                    </a:p>
                  </a:txBody>
                  <a:tcPr marL="121920" marR="121920"/>
                </a:tc>
              </a:tr>
              <a:tr h="889064">
                <a:tc>
                  <a:txBody>
                    <a:bodyPr/>
                    <a:lstStyle/>
                    <a:p>
                      <a:r>
                        <a:rPr lang="it-IT" dirty="0" smtClean="0"/>
                        <a:t>CAMBIAMENTI APPORTATI NEL PERIODO CONSIDERATO NEI SISTEMI E NELLE STRUTTURE PER MIGLIORARE LE PERFORMANCE</a:t>
                      </a:r>
                      <a:endParaRPr lang="it-IT" dirty="0"/>
                    </a:p>
                  </a:txBody>
                  <a:tcPr marL="121920" marR="121920"/>
                </a:tc>
              </a:tr>
              <a:tr h="889064">
                <a:tc>
                  <a:txBody>
                    <a:bodyPr/>
                    <a:lstStyle/>
                    <a:p>
                      <a:r>
                        <a:rPr lang="it-IT" dirty="0" smtClean="0"/>
                        <a:t>PRINCIPALI STRATEGIE E PROCEDURE PER L'ATTUAZIONE DI POLITICHE AMBIENTALI O PER RAGGIUNGERE GLI OBIETTIVI PREFISSATI</a:t>
                      </a:r>
                      <a:endParaRPr lang="it-IT" dirty="0"/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388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27381" y="548727"/>
            <a:ext cx="11277600" cy="1222375"/>
          </a:xfrm>
        </p:spPr>
        <p:txBody>
          <a:bodyPr>
            <a:normAutofit fontScale="90000"/>
          </a:bodyPr>
          <a:lstStyle/>
          <a:p>
            <a:r>
              <a:rPr lang="it-IT" u="sng" dirty="0" smtClean="0"/>
              <a:t>BILANCIO DI SOSTENIBILITA' E OBBLIGHI PER LE AZIENDE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27381" y="1266136"/>
            <a:ext cx="11277600" cy="273147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2800" dirty="0"/>
              <a:t>Secondo la direttiva "Corporate </a:t>
            </a:r>
            <a:r>
              <a:rPr lang="it-IT" sz="2800" dirty="0" err="1"/>
              <a:t>Sustainability</a:t>
            </a:r>
            <a:r>
              <a:rPr lang="it-IT" sz="2800" dirty="0"/>
              <a:t> Reporting" della </a:t>
            </a:r>
            <a:r>
              <a:rPr lang="it-IT" sz="2800" dirty="0" smtClean="0"/>
              <a:t>Commissione UE</a:t>
            </a:r>
            <a:r>
              <a:rPr lang="it-IT" sz="2800" dirty="0"/>
              <a:t>, pubblicata in Gazzetta Ufficiale il 16 dicembre 2022, a partire dal 2024, con scadenze differenziate per le diverse classi dimensionali, tutte le imprese di grandi dimensioni e le PMI quotate dovranno </a:t>
            </a:r>
            <a:r>
              <a:rPr lang="it-IT" sz="2800" dirty="0" smtClean="0"/>
              <a:t>"rendicontare </a:t>
            </a:r>
            <a:r>
              <a:rPr lang="it-IT" sz="2800" dirty="0"/>
              <a:t>le informazioni di </a:t>
            </a:r>
            <a:r>
              <a:rPr lang="it-IT" sz="2800" dirty="0" smtClean="0"/>
              <a:t>sostenibilità" </a:t>
            </a:r>
            <a:r>
              <a:rPr lang="it-IT" sz="2800" dirty="0"/>
              <a:t>secondo nuovi criteri e contenuti.</a:t>
            </a:r>
            <a:endParaRPr lang="it-IT" sz="2800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6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1007435" y="5564088"/>
            <a:ext cx="10657184" cy="1105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2800" dirty="0" smtClean="0">
                <a:solidFill>
                  <a:prstClr val="white"/>
                </a:solidFill>
              </a:rPr>
              <a:t>N.B.: </a:t>
            </a:r>
            <a:r>
              <a:rPr lang="it-IT" sz="2800" dirty="0" smtClean="0">
                <a:solidFill>
                  <a:prstClr val="white"/>
                </a:solidFill>
                <a:sym typeface="Wingdings" panose="05000000000000000000" pitchFamily="2" charset="2"/>
              </a:rPr>
              <a:t> </a:t>
            </a:r>
            <a:r>
              <a:rPr lang="it-IT" sz="28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IN VIGORE DAL 05 GENNAIO 2023</a:t>
            </a:r>
            <a:endParaRPr lang="it-IT" sz="2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24269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35360" y="188641"/>
            <a:ext cx="11425269" cy="1584176"/>
          </a:xfrm>
        </p:spPr>
        <p:txBody>
          <a:bodyPr/>
          <a:lstStyle/>
          <a:p>
            <a:r>
              <a:rPr lang="it-IT" sz="4000" dirty="0" smtClean="0"/>
              <a:t>Bilancio di sostenibilità ESG: </a:t>
            </a:r>
            <a:br>
              <a:rPr lang="it-IT" sz="4000" dirty="0" smtClean="0"/>
            </a:br>
            <a:r>
              <a:rPr lang="it-IT" sz="4000" dirty="0" smtClean="0"/>
              <a:t>Performance sociale</a:t>
            </a:r>
            <a:endParaRPr lang="it-IT" sz="40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60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416820" y="1916832"/>
            <a:ext cx="11137237" cy="34563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2400" b="1" dirty="0">
                <a:solidFill>
                  <a:prstClr val="white"/>
                </a:solidFill>
              </a:rPr>
              <a:t>La dimensione sociale è rappresentativa degli effetti generati dall'organizzazione sui sistemi sociali in cui </a:t>
            </a:r>
            <a:r>
              <a:rPr lang="it-IT" sz="2400" b="1" dirty="0" smtClean="0">
                <a:solidFill>
                  <a:prstClr val="white"/>
                </a:solidFill>
              </a:rPr>
              <a:t> opera.</a:t>
            </a:r>
          </a:p>
          <a:p>
            <a:pPr algn="just" defTabSz="914400"/>
            <a:r>
              <a:rPr lang="it-IT" sz="2400" b="1" dirty="0" smtClean="0">
                <a:solidFill>
                  <a:prstClr val="white"/>
                </a:solidFill>
              </a:rPr>
              <a:t>I </a:t>
            </a:r>
            <a:r>
              <a:rPr lang="it-IT" sz="2400" b="1" dirty="0">
                <a:solidFill>
                  <a:prstClr val="white"/>
                </a:solidFill>
              </a:rPr>
              <a:t>relativi indicatori identificano i principali aspetti delle prestazioni riguardanti pratiche e condizioni di lavoro, diritti umani, società e responsabilità di prodotto, ciascuno </a:t>
            </a:r>
            <a:r>
              <a:rPr lang="it-IT" sz="2400" b="1" dirty="0" smtClean="0">
                <a:solidFill>
                  <a:prstClr val="white"/>
                </a:solidFill>
              </a:rPr>
              <a:t>articolato secondo </a:t>
            </a:r>
            <a:r>
              <a:rPr lang="it-IT" sz="2400" b="1" dirty="0">
                <a:solidFill>
                  <a:prstClr val="white"/>
                </a:solidFill>
              </a:rPr>
              <a:t>prospettive diverse.</a:t>
            </a:r>
            <a:endParaRPr lang="it-IT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71860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B3E1CCFB-5D89-A944-2717-792F1EEF88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AC0B348F-7510-7F8D-F4AD-C915E98FA4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="" xmlns:a16="http://schemas.microsoft.com/office/drawing/2014/main" id="{03448C5F-2E87-D216-67A6-89A652C30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437" y="2078671"/>
            <a:ext cx="7172587" cy="43591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  <a:softEdge rad="635000"/>
          </a:effectLst>
        </p:spPr>
      </p:pic>
      <p:sp>
        <p:nvSpPr>
          <p:cNvPr id="6" name="CasellaDiTesto 5">
            <a:extLst>
              <a:ext uri="{FF2B5EF4-FFF2-40B4-BE49-F238E27FC236}">
                <a16:creationId xmlns="" xmlns:a16="http://schemas.microsoft.com/office/drawing/2014/main" id="{1C75F279-AA1C-37BF-9437-EAD1011AAD55}"/>
              </a:ext>
            </a:extLst>
          </p:cNvPr>
          <p:cNvSpPr txBox="1"/>
          <p:nvPr/>
        </p:nvSpPr>
        <p:spPr>
          <a:xfrm>
            <a:off x="2021749" y="788617"/>
            <a:ext cx="64259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FATTORI ESG</a:t>
            </a:r>
          </a:p>
          <a:p>
            <a:pPr algn="ctr"/>
            <a:r>
              <a:rPr lang="it-IT" sz="3200" b="1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RELAZIONE SULLA GESTIONE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61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64346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F1E39AA-7BF1-44AC-3589-3AFF87D06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1"/>
            <a:ext cx="8596668" cy="808139"/>
          </a:xfrm>
        </p:spPr>
        <p:txBody>
          <a:bodyPr/>
          <a:lstStyle/>
          <a:p>
            <a:pPr algn="ctr"/>
            <a:r>
              <a:rPr lang="it-IT" dirty="0"/>
              <a:t>Il «GREEN DEAL» europeo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ADFDE2D2-8ADB-11CC-691E-9B43DCC35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3836" y="2197917"/>
            <a:ext cx="8961616" cy="4430676"/>
          </a:xfrm>
        </p:spPr>
        <p:txBody>
          <a:bodyPr/>
          <a:lstStyle/>
          <a:p>
            <a:r>
              <a:rPr lang="it-IT" dirty="0"/>
              <a:t>Comunicazione Commissione del 11.12.2019</a:t>
            </a:r>
          </a:p>
          <a:p>
            <a:pPr marL="0" indent="0">
              <a:buNone/>
            </a:pPr>
            <a:r>
              <a:rPr lang="it-IT" dirty="0"/>
              <a:t>Riesame della </a:t>
            </a:r>
            <a:r>
              <a:rPr lang="it-IT" b="1" dirty="0"/>
              <a:t>Direttiva (UE) 2013/34 </a:t>
            </a:r>
            <a:r>
              <a:rPr lang="it-IT" dirty="0"/>
              <a:t>sulle informazioni di carattere non finanziario</a:t>
            </a:r>
          </a:p>
          <a:p>
            <a:pPr marL="0" indent="0">
              <a:buNone/>
            </a:pPr>
            <a:r>
              <a:rPr lang="it-IT" dirty="0"/>
              <a:t>Obiettivi:</a:t>
            </a:r>
          </a:p>
          <a:p>
            <a:pPr marL="0" indent="0">
              <a:buNone/>
            </a:pPr>
            <a:r>
              <a:rPr lang="it-IT" dirty="0"/>
              <a:t>- no emissioni di gas a effetto serra entro il 2050;</a:t>
            </a:r>
          </a:p>
          <a:p>
            <a:pPr marL="0" indent="0">
              <a:buNone/>
            </a:pPr>
            <a:r>
              <a:rPr lang="it-IT" dirty="0"/>
              <a:t>- protezione del «capitale naturale» dell’Unione;</a:t>
            </a:r>
          </a:p>
          <a:p>
            <a:pPr marL="0" indent="0">
              <a:buNone/>
            </a:pPr>
            <a:r>
              <a:rPr lang="it-IT" dirty="0"/>
              <a:t>- evitare rischi di natura ambientale;</a:t>
            </a:r>
          </a:p>
          <a:p>
            <a:pPr marL="0" indent="0">
              <a:buNone/>
            </a:pPr>
            <a:r>
              <a:rPr lang="it-IT" dirty="0"/>
              <a:t>- transizione </a:t>
            </a:r>
            <a:r>
              <a:rPr lang="it-IT" b="1" dirty="0"/>
              <a:t>socialmente giusta </a:t>
            </a:r>
            <a:r>
              <a:rPr lang="it-IT" dirty="0"/>
              <a:t>verso un sistema economico sostenibile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[concezione </a:t>
            </a:r>
            <a:r>
              <a:rPr lang="it-IT" b="1" dirty="0">
                <a:solidFill>
                  <a:schemeClr val="accent1"/>
                </a:solidFill>
              </a:rPr>
              <a:t>«olistica»</a:t>
            </a:r>
            <a:r>
              <a:rPr lang="it-IT" dirty="0"/>
              <a:t> di sistema / cultura di </a:t>
            </a:r>
            <a:r>
              <a:rPr lang="it-IT" i="1" dirty="0"/>
              <a:t>governance</a:t>
            </a:r>
            <a:r>
              <a:rPr lang="it-IT" dirty="0"/>
              <a:t> / informazione </a:t>
            </a:r>
            <a:r>
              <a:rPr lang="it-IT" i="1" dirty="0"/>
              <a:t>in-out</a:t>
            </a:r>
            <a:r>
              <a:rPr lang="it-IT" dirty="0"/>
              <a:t>]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62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65845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3EFAAF3E-81A5-ED4D-948F-9CD2E30FB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b="1" dirty="0"/>
              <a:t>DIRETTIVA (UE) 2022/2464 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del 14.12.2022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8D7E493B-A256-DC5D-BC52-A79E862D3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3895" y="2367633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ultimo intervento modificativo alla Direttiva (UE) 2013/34</a:t>
            </a:r>
          </a:p>
          <a:p>
            <a:pPr marL="0" indent="0">
              <a:buNone/>
            </a:pPr>
            <a:r>
              <a:rPr lang="it-IT" dirty="0"/>
              <a:t>in termini di:</a:t>
            </a:r>
          </a:p>
          <a:p>
            <a:r>
              <a:rPr lang="it-IT" dirty="0"/>
              <a:t>ampliamento dei soggetti interessati;</a:t>
            </a:r>
          </a:p>
          <a:p>
            <a:r>
              <a:rPr lang="it-IT" dirty="0"/>
              <a:t>contenuti della comunicazione sulla sostenibilità;</a:t>
            </a:r>
          </a:p>
          <a:p>
            <a:r>
              <a:rPr lang="it-IT" dirty="0"/>
              <a:t>collocazione informativa nella </a:t>
            </a:r>
            <a:r>
              <a:rPr lang="it-IT" b="1" u="sng" dirty="0">
                <a:solidFill>
                  <a:schemeClr val="accent1"/>
                </a:solidFill>
              </a:rPr>
              <a:t>relazione sulla gestione</a:t>
            </a:r>
            <a:r>
              <a:rPr lang="it-IT" dirty="0"/>
              <a:t>;</a:t>
            </a:r>
          </a:p>
          <a:p>
            <a:r>
              <a:rPr lang="it-IT" dirty="0"/>
              <a:t>principio di </a:t>
            </a:r>
            <a:r>
              <a:rPr lang="it-IT" b="1" dirty="0"/>
              <a:t>doppia materialità </a:t>
            </a:r>
            <a:r>
              <a:rPr lang="it-IT" dirty="0"/>
              <a:t>(</a:t>
            </a:r>
            <a:r>
              <a:rPr lang="it-IT" i="1" dirty="0" err="1"/>
              <a:t>outside</a:t>
            </a:r>
            <a:r>
              <a:rPr lang="it-IT" i="1" dirty="0"/>
              <a:t>-inside</a:t>
            </a:r>
            <a:r>
              <a:rPr lang="it-IT" dirty="0"/>
              <a:t> / </a:t>
            </a:r>
            <a:r>
              <a:rPr lang="it-IT" i="1" dirty="0"/>
              <a:t>inside-out</a:t>
            </a:r>
            <a:r>
              <a:rPr lang="it-IT" dirty="0"/>
              <a:t>);</a:t>
            </a:r>
          </a:p>
          <a:p>
            <a:r>
              <a:rPr lang="it-IT" dirty="0"/>
              <a:t>standard di rendicontazione;</a:t>
            </a:r>
          </a:p>
          <a:p>
            <a:r>
              <a:rPr lang="it-IT" dirty="0"/>
              <a:t>formato elettronico unico di comunicazione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63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13043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EE54B567-28CB-FB0F-2659-23703EA98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2"/>
            <a:ext cx="8596668" cy="682305"/>
          </a:xfrm>
        </p:spPr>
        <p:txBody>
          <a:bodyPr/>
          <a:lstStyle/>
          <a:p>
            <a:pPr algn="ctr"/>
            <a:r>
              <a:rPr lang="it-IT" dirty="0"/>
              <a:t>«QUESTIONI DI SOSTENIBILITA’»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3A36B5AD-88E8-F50F-D5FC-C4309C8C90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617" y="1476462"/>
            <a:ext cx="9655728" cy="5125674"/>
          </a:xfrm>
        </p:spPr>
        <p:txBody>
          <a:bodyPr>
            <a:normAutofit fontScale="92500"/>
          </a:bodyPr>
          <a:lstStyle/>
          <a:p>
            <a:r>
              <a:rPr lang="it-IT" sz="2800" b="1" dirty="0">
                <a:solidFill>
                  <a:schemeClr val="accent1"/>
                </a:solidFill>
              </a:rPr>
              <a:t>art. 2, p. 17), Direttiva (UE) 2013/34 </a:t>
            </a:r>
          </a:p>
          <a:p>
            <a:pPr marL="0" indent="0">
              <a:buNone/>
            </a:pPr>
            <a:r>
              <a:rPr lang="it-IT" sz="2800" b="1" dirty="0">
                <a:solidFill>
                  <a:schemeClr val="accent1"/>
                </a:solidFill>
              </a:rPr>
              <a:t>   come modificato da Direttiva (UE) 2022/2464</a:t>
            </a:r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r>
              <a:rPr lang="it-IT" sz="2800" b="1" dirty="0"/>
              <a:t>«fattori ambientali </a:t>
            </a:r>
            <a:r>
              <a:rPr lang="it-IT" sz="2800" b="1" dirty="0">
                <a:solidFill>
                  <a:schemeClr val="accent1"/>
                </a:solidFill>
              </a:rPr>
              <a:t>(E)</a:t>
            </a:r>
            <a:r>
              <a:rPr lang="it-IT" sz="2800" b="1" dirty="0"/>
              <a:t>, sociali </a:t>
            </a:r>
            <a:r>
              <a:rPr lang="it-IT" sz="2800" b="1" dirty="0">
                <a:solidFill>
                  <a:schemeClr val="accent1"/>
                </a:solidFill>
              </a:rPr>
              <a:t>(S)</a:t>
            </a:r>
            <a:r>
              <a:rPr lang="it-IT" sz="2800" b="1" dirty="0"/>
              <a:t>, relativi ai diritti umani e di governance </a:t>
            </a:r>
            <a:r>
              <a:rPr lang="it-IT" sz="2800" b="1" dirty="0">
                <a:solidFill>
                  <a:schemeClr val="accent1"/>
                </a:solidFill>
              </a:rPr>
              <a:t>(G)</a:t>
            </a:r>
            <a:r>
              <a:rPr lang="it-IT" sz="2800" b="1" dirty="0"/>
              <a:t>, compresi i fattori di sostenibilità definiti all’art. 2, p. 24, del Regolamento (UE) 2019/2088»  </a:t>
            </a:r>
          </a:p>
          <a:p>
            <a:pPr marL="0" indent="0">
              <a:buNone/>
            </a:pPr>
            <a:r>
              <a:rPr lang="it-IT" b="1" dirty="0"/>
              <a:t>							  </a:t>
            </a:r>
            <a:r>
              <a:rPr lang="it-IT" dirty="0"/>
              <a:t>[problematiche ambientali, sociali e concernenti il 									  personale, il rispetto dei diritti umani e le questioni 								  	  relative alla lotta alla corruzione attiva e passiva]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La «Rendicontazione di sostenibilità», da inserire in apposita sezione della «Relazione di Gestione» altro non contiene se non le informazioni relative alle questioni di sostenibilità </a:t>
            </a:r>
          </a:p>
          <a:p>
            <a:pPr marL="0" indent="0">
              <a:buNone/>
            </a:pPr>
            <a:r>
              <a:rPr lang="it-IT" dirty="0"/>
              <a:t> </a:t>
            </a:r>
            <a:endParaRPr lang="it-IT" b="1" dirty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64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832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87F0BF5-14B8-87AB-209A-53985089B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2"/>
            <a:ext cx="8596668" cy="732639"/>
          </a:xfrm>
        </p:spPr>
        <p:txBody>
          <a:bodyPr/>
          <a:lstStyle/>
          <a:p>
            <a:pPr algn="ctr"/>
            <a:r>
              <a:rPr lang="it-IT" dirty="0"/>
              <a:t>Normativa nazionale</a:t>
            </a:r>
          </a:p>
        </p:txBody>
      </p:sp>
      <p:sp>
        <p:nvSpPr>
          <p:cNvPr id="4" name="Callout: freccia in giù 3">
            <a:extLst>
              <a:ext uri="{FF2B5EF4-FFF2-40B4-BE49-F238E27FC236}">
                <a16:creationId xmlns="" xmlns:a16="http://schemas.microsoft.com/office/drawing/2014/main" id="{7488BD5D-79E2-32CF-E67E-7E04B8DD676E}"/>
              </a:ext>
            </a:extLst>
          </p:cNvPr>
          <p:cNvSpPr/>
          <p:nvPr/>
        </p:nvSpPr>
        <p:spPr>
          <a:xfrm>
            <a:off x="677335" y="3288484"/>
            <a:ext cx="8718336" cy="1635854"/>
          </a:xfrm>
          <a:prstGeom prst="downArrow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358A75E9-8338-3CD4-BE81-DC87345DBF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5" y="1342239"/>
            <a:ext cx="9062284" cy="510050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it-IT" dirty="0"/>
              <a:t>Recepimento della Direttiva (UE) 2013/34 relativa ai bilanci di esercizio e consolidati</a:t>
            </a:r>
          </a:p>
          <a:p>
            <a:pPr marL="0" indent="0" algn="ctr">
              <a:buNone/>
            </a:pPr>
            <a:r>
              <a:rPr lang="it-IT" dirty="0"/>
              <a:t>nel testo da modificato dalla Direttiva (UE) 2014/95</a:t>
            </a:r>
          </a:p>
          <a:p>
            <a:pPr marL="0" indent="0" algn="ctr">
              <a:buNone/>
            </a:pPr>
            <a:r>
              <a:rPr lang="it-IT" dirty="0"/>
              <a:t>dal </a:t>
            </a:r>
            <a:r>
              <a:rPr lang="it-IT" b="1" dirty="0"/>
              <a:t>D. Lgs. n. 254/2016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Ambito di applicazione: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(a) </a:t>
            </a:r>
            <a:r>
              <a:rPr lang="it-IT" b="1" dirty="0"/>
              <a:t>Enti di interesse pubblico </a:t>
            </a:r>
            <a:r>
              <a:rPr lang="it-IT" dirty="0"/>
              <a:t>ex art. 16, co. 1, D. Lgs. n. 39/2010</a:t>
            </a:r>
          </a:p>
          <a:p>
            <a:pPr marL="0" indent="0">
              <a:buNone/>
            </a:pPr>
            <a:r>
              <a:rPr lang="it-IT" sz="1600" dirty="0"/>
              <a:t>[società quotate sui mercati regolamentati; banche; imprese di assicurazione e di riassicurazione]</a:t>
            </a:r>
          </a:p>
          <a:p>
            <a:pPr marL="0" indent="0">
              <a:buNone/>
            </a:pPr>
            <a:r>
              <a:rPr lang="it-IT" dirty="0"/>
              <a:t>(b) </a:t>
            </a:r>
            <a:r>
              <a:rPr lang="it-IT" b="1" dirty="0"/>
              <a:t>Gruppi di grandi dimensioni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dirty="0"/>
              <a:t>con:	almeno 500 dipendenti</a:t>
            </a:r>
          </a:p>
          <a:p>
            <a:pPr marL="0" indent="0" algn="ctr">
              <a:buNone/>
            </a:pPr>
            <a:r>
              <a:rPr lang="it-IT" dirty="0"/>
              <a:t>	stato patrimoniale &gt; 20 milioni di Euro o</a:t>
            </a:r>
          </a:p>
          <a:p>
            <a:pPr marL="0" indent="0" algn="ctr">
              <a:buNone/>
            </a:pPr>
            <a:r>
              <a:rPr lang="it-IT" dirty="0"/>
              <a:t>	ricavi netti da vendite &gt; 40 milioni di Euro </a:t>
            </a:r>
          </a:p>
          <a:p>
            <a:pPr marL="0" indent="0">
              <a:buNone/>
            </a:pPr>
            <a:r>
              <a:rPr lang="it-IT" dirty="0"/>
              <a:t>  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65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73015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576B29E-6E03-DDF1-51EB-02F694BCB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5"/>
            <a:ext cx="8596668" cy="1160477"/>
          </a:xfrm>
        </p:spPr>
        <p:txBody>
          <a:bodyPr>
            <a:normAutofit/>
          </a:bodyPr>
          <a:lstStyle/>
          <a:p>
            <a:pPr algn="ctr"/>
            <a:r>
              <a:rPr lang="it-IT" sz="2700" b="1" dirty="0"/>
              <a:t>Dichiarazione (individuale o consolidata)</a:t>
            </a:r>
            <a:br>
              <a:rPr lang="it-IT" sz="2700" b="1" dirty="0"/>
            </a:br>
            <a:r>
              <a:rPr lang="it-IT" sz="2700" b="1" dirty="0"/>
              <a:t>di carattere non finanziario ex D. Lgs. n. 254/2016</a:t>
            </a:r>
            <a:r>
              <a:rPr lang="it-IT" dirty="0"/>
              <a:t>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2F5C6B40-31F8-D656-9615-DAD4B1BF25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5" y="1770081"/>
            <a:ext cx="8596668" cy="468105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dirty="0"/>
              <a:t>descrizione di:	</a:t>
            </a:r>
            <a:r>
              <a:rPr lang="it-IT" b="1" dirty="0"/>
              <a:t>modello aziendale di gestione</a:t>
            </a:r>
          </a:p>
          <a:p>
            <a:pPr marL="0" indent="0">
              <a:buNone/>
            </a:pPr>
            <a:r>
              <a:rPr lang="it-IT" b="1" dirty="0"/>
              <a:t>				politiche praticate dall’impresa</a:t>
            </a:r>
          </a:p>
          <a:p>
            <a:pPr marL="0" indent="0">
              <a:buNone/>
            </a:pPr>
            <a:r>
              <a:rPr lang="it-IT" b="1" dirty="0"/>
              <a:t>				rischi connessi all’attività</a:t>
            </a:r>
          </a:p>
          <a:p>
            <a:pPr marL="0" indent="0">
              <a:buNone/>
            </a:pPr>
            <a:endParaRPr lang="it-IT" sz="1600" dirty="0"/>
          </a:p>
          <a:p>
            <a:pPr marL="0" indent="0">
              <a:buNone/>
            </a:pPr>
            <a:r>
              <a:rPr lang="it-IT" sz="1600" dirty="0"/>
              <a:t>con </a:t>
            </a:r>
            <a:r>
              <a:rPr lang="it-IT" sz="1600" u="sng" dirty="0"/>
              <a:t>informazioni</a:t>
            </a:r>
            <a:r>
              <a:rPr lang="it-IT" sz="1600" dirty="0"/>
              <a:t> relative a:</a:t>
            </a:r>
          </a:p>
          <a:p>
            <a:pPr>
              <a:buAutoNum type="alphaLcParenBoth"/>
            </a:pPr>
            <a:r>
              <a:rPr lang="it-IT" sz="1600" dirty="0"/>
              <a:t>utilizzo di risorse energetiche (rinnovabili e non);</a:t>
            </a:r>
          </a:p>
          <a:p>
            <a:pPr>
              <a:buAutoNum type="alphaLcParenBoth"/>
            </a:pPr>
            <a:r>
              <a:rPr lang="it-IT" sz="1600" dirty="0"/>
              <a:t>emissioni inquinanti in atmosfera;</a:t>
            </a:r>
          </a:p>
          <a:p>
            <a:pPr>
              <a:buAutoNum type="alphaLcParenBoth"/>
            </a:pPr>
            <a:r>
              <a:rPr lang="it-IT" sz="1600" dirty="0"/>
              <a:t>impatto a medio termine sull’ambiente;</a:t>
            </a:r>
          </a:p>
          <a:p>
            <a:pPr>
              <a:buAutoNum type="alphaLcParenBoth"/>
            </a:pPr>
            <a:r>
              <a:rPr lang="it-IT" sz="1600" dirty="0"/>
              <a:t>aspetti sociali relativi alla gestione del personale;</a:t>
            </a:r>
          </a:p>
          <a:p>
            <a:pPr>
              <a:buAutoNum type="alphaLcParenBoth"/>
            </a:pPr>
            <a:r>
              <a:rPr lang="it-IT" sz="1600" dirty="0"/>
              <a:t>rispetto diritti umani / impedimento discriminazioni;</a:t>
            </a:r>
          </a:p>
          <a:p>
            <a:pPr>
              <a:buAutoNum type="alphaLcParenBoth"/>
            </a:pPr>
            <a:r>
              <a:rPr lang="it-IT" sz="1600" dirty="0"/>
              <a:t>lotta alla corruzione attiva e passiva </a:t>
            </a:r>
          </a:p>
          <a:p>
            <a:pPr marL="0" indent="0" algn="ctr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dirty="0"/>
              <a:t>[a cura degli amministratori -&gt; controllo del revisore legale]</a:t>
            </a:r>
          </a:p>
          <a:p>
            <a:pPr>
              <a:buAutoNum type="alphaLcParenBoth"/>
            </a:pPr>
            <a:endParaRPr lang="it-IT" dirty="0"/>
          </a:p>
        </p:txBody>
      </p:sp>
      <p:sp>
        <p:nvSpPr>
          <p:cNvPr id="4" name="Parentesi graffa chiusa 3">
            <a:extLst>
              <a:ext uri="{FF2B5EF4-FFF2-40B4-BE49-F238E27FC236}">
                <a16:creationId xmlns="" xmlns:a16="http://schemas.microsoft.com/office/drawing/2014/main" id="{77B3F15E-138B-24D4-C881-52F081C20477}"/>
              </a:ext>
            </a:extLst>
          </p:cNvPr>
          <p:cNvSpPr/>
          <p:nvPr/>
        </p:nvSpPr>
        <p:spPr>
          <a:xfrm>
            <a:off x="5982753" y="3204595"/>
            <a:ext cx="226503" cy="25754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black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="" xmlns:a16="http://schemas.microsoft.com/office/drawing/2014/main" id="{6E87F744-842B-8DBC-108C-4AC5650B65EF}"/>
              </a:ext>
            </a:extLst>
          </p:cNvPr>
          <p:cNvSpPr txBox="1"/>
          <p:nvPr/>
        </p:nvSpPr>
        <p:spPr>
          <a:xfrm>
            <a:off x="5641596" y="2973897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>
              <a:solidFill>
                <a:prstClr val="black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="" xmlns:a16="http://schemas.microsoft.com/office/drawing/2014/main" id="{F74F7EFC-D8A2-B435-0D63-DA4148623088}"/>
              </a:ext>
            </a:extLst>
          </p:cNvPr>
          <p:cNvSpPr txBox="1"/>
          <p:nvPr/>
        </p:nvSpPr>
        <p:spPr>
          <a:xfrm>
            <a:off x="6356741" y="3888303"/>
            <a:ext cx="30724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>
                <a:solidFill>
                  <a:prstClr val="black"/>
                </a:solidFill>
              </a:rPr>
              <a:t>Relazione</a:t>
            </a:r>
            <a:r>
              <a:rPr lang="it-IT" sz="1400" dirty="0">
                <a:solidFill>
                  <a:prstClr val="black"/>
                </a:solidFill>
              </a:rPr>
              <a:t> contenuta:</a:t>
            </a:r>
          </a:p>
          <a:p>
            <a:r>
              <a:rPr lang="it-IT" sz="1400" dirty="0">
                <a:solidFill>
                  <a:prstClr val="black"/>
                </a:solidFill>
              </a:rPr>
              <a:t>- nella </a:t>
            </a:r>
            <a:r>
              <a:rPr lang="it-IT" sz="1400" b="1" u="sng" dirty="0">
                <a:solidFill>
                  <a:srgbClr val="90C226"/>
                </a:solidFill>
              </a:rPr>
              <a:t>relazione sulla gestione</a:t>
            </a:r>
            <a:r>
              <a:rPr lang="it-IT" sz="1400" dirty="0">
                <a:solidFill>
                  <a:prstClr val="black"/>
                </a:solidFill>
              </a:rPr>
              <a:t> che correda il bilancio (art. 2428 c.c.) o</a:t>
            </a:r>
          </a:p>
          <a:p>
            <a:r>
              <a:rPr lang="it-IT" sz="1400" dirty="0">
                <a:solidFill>
                  <a:prstClr val="black"/>
                </a:solidFill>
              </a:rPr>
              <a:t>- relazione distinta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66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98228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21C020A-019E-1432-FB37-71283E944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833306"/>
          </a:xfrm>
        </p:spPr>
        <p:txBody>
          <a:bodyPr/>
          <a:lstStyle/>
          <a:p>
            <a:pPr algn="ctr"/>
            <a:r>
              <a:rPr lang="it-IT" dirty="0"/>
              <a:t>Dichiarazione volontaria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4E361E3C-98D1-F9DC-37DC-725999BF4F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6" y="1677799"/>
            <a:ext cx="8860949" cy="4363564"/>
          </a:xfrm>
        </p:spPr>
        <p:txBody>
          <a:bodyPr/>
          <a:lstStyle/>
          <a:p>
            <a:pPr marL="0" indent="0" algn="ctr">
              <a:buNone/>
            </a:pPr>
            <a:r>
              <a:rPr lang="it-IT" dirty="0"/>
              <a:t>Per soggetti diversi rispetto a quelli obbligatoriamente tenuti</a:t>
            </a:r>
          </a:p>
          <a:p>
            <a:pPr marL="0" indent="0" algn="ctr">
              <a:buNone/>
            </a:pPr>
            <a:r>
              <a:rPr lang="it-IT" dirty="0"/>
              <a:t>ai sensi del D. Lgs. n. 254/2016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Se la </a:t>
            </a:r>
            <a:r>
              <a:rPr lang="it-IT" b="1" dirty="0"/>
              <a:t>Relazione</a:t>
            </a:r>
            <a:r>
              <a:rPr lang="it-IT" dirty="0"/>
              <a:t> è conforme alle previsioni del Decreto</a:t>
            </a:r>
          </a:p>
          <a:p>
            <a:pPr marL="0" indent="0">
              <a:buNone/>
            </a:pPr>
            <a:r>
              <a:rPr lang="it-IT" dirty="0"/>
              <a:t>è ammessa la dicitura di </a:t>
            </a:r>
            <a:r>
              <a:rPr lang="it-IT" b="1" dirty="0">
                <a:solidFill>
                  <a:schemeClr val="accent2"/>
                </a:solidFill>
              </a:rPr>
              <a:t>«conformità»</a:t>
            </a:r>
            <a:r>
              <a:rPr lang="it-IT" dirty="0"/>
              <a:t> alle previsioni di legge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In tal caso, non serve il controllo del revisore </a:t>
            </a:r>
            <a:r>
              <a:rPr lang="it-IT" u="sng" dirty="0"/>
              <a:t>SE</a:t>
            </a:r>
            <a:r>
              <a:rPr lang="it-IT" dirty="0"/>
              <a:t> (2 su 3):</a:t>
            </a:r>
          </a:p>
          <a:p>
            <a:r>
              <a:rPr lang="it-IT" dirty="0"/>
              <a:t>numero di dipendenti &lt; 250;</a:t>
            </a:r>
          </a:p>
          <a:p>
            <a:r>
              <a:rPr lang="it-IT" dirty="0"/>
              <a:t>totale stato patrimoniale &lt; 20 milioni di Euro;</a:t>
            </a:r>
          </a:p>
          <a:p>
            <a:r>
              <a:rPr lang="it-IT" dirty="0"/>
              <a:t>totale ricavi netti da vendite/prestazioni &lt; 40 milioni di Euro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67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28427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E3B77152-E76A-3C33-5E78-5E898D8EE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640360"/>
          </a:xfrm>
        </p:spPr>
        <p:txBody>
          <a:bodyPr/>
          <a:lstStyle/>
          <a:p>
            <a:pPr algn="ctr"/>
            <a:r>
              <a:rPr lang="it-IT" dirty="0"/>
              <a:t>Sanzioni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916032AF-7744-8344-EABC-0EC4440382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6" y="1249960"/>
            <a:ext cx="8970005" cy="5251508"/>
          </a:xfrm>
        </p:spPr>
        <p:txBody>
          <a:bodyPr>
            <a:normAutofit fontScale="92500" lnSpcReduction="20000"/>
          </a:bodyPr>
          <a:lstStyle/>
          <a:p>
            <a:r>
              <a:rPr lang="it-IT" dirty="0"/>
              <a:t>omesso deposito della Dichiarazione al RR.II.</a:t>
            </a:r>
          </a:p>
          <a:p>
            <a:r>
              <a:rPr lang="it-IT" dirty="0"/>
              <a:t>Dichiarazione depositata, ma redatta in modo non conforme</a:t>
            </a:r>
          </a:p>
          <a:p>
            <a:pPr marL="0" indent="0" algn="ctr">
              <a:buNone/>
            </a:pPr>
            <a:r>
              <a:rPr lang="it-IT" dirty="0"/>
              <a:t>[sanzione amministrativa pecuniaria </a:t>
            </a:r>
            <a:r>
              <a:rPr lang="it-IT" b="1" dirty="0"/>
              <a:t>da Euro 20.000,00 a Euro 100.000,00</a:t>
            </a:r>
            <a:r>
              <a:rPr lang="it-IT" dirty="0"/>
              <a:t>]</a:t>
            </a:r>
          </a:p>
          <a:p>
            <a:pPr marL="0" indent="0">
              <a:buNone/>
            </a:pPr>
            <a:endParaRPr lang="it-IT" dirty="0"/>
          </a:p>
          <a:p>
            <a:r>
              <a:rPr lang="it-IT" dirty="0"/>
              <a:t>Dichiarazione depositata, ma contenente falsità / omissioni rilevanti</a:t>
            </a:r>
          </a:p>
          <a:p>
            <a:pPr marL="0" indent="0" algn="ctr">
              <a:buNone/>
            </a:pPr>
            <a:r>
              <a:rPr lang="it-IT" dirty="0"/>
              <a:t>[sanzione amministrativa pecuniaria </a:t>
            </a:r>
            <a:r>
              <a:rPr lang="it-IT" b="1" dirty="0"/>
              <a:t>da Euro 50.000,00 a Euro 150.000,00</a:t>
            </a:r>
            <a:r>
              <a:rPr lang="it-IT" dirty="0"/>
              <a:t>]</a:t>
            </a:r>
          </a:p>
          <a:p>
            <a:pPr marL="0" indent="0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dirty="0"/>
              <a:t>Responsabilità diretta in capo agli </a:t>
            </a:r>
            <a:r>
              <a:rPr lang="it-I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amministratori</a:t>
            </a:r>
          </a:p>
          <a:p>
            <a:pPr marL="0" indent="0" algn="ctr">
              <a:buNone/>
            </a:pPr>
            <a:r>
              <a:rPr lang="it-IT" dirty="0"/>
              <a:t>e ai componenti </a:t>
            </a:r>
            <a:r>
              <a:rPr lang="it-I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dell’organo di controllo</a:t>
            </a:r>
          </a:p>
          <a:p>
            <a:pPr marL="0" indent="0" algn="ctr">
              <a:buNone/>
            </a:pP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it-IT" dirty="0"/>
              <a:t>Responsabilità anche per il caso di </a:t>
            </a:r>
            <a:r>
              <a:rPr lang="it-IT" b="1" dirty="0">
                <a:solidFill>
                  <a:schemeClr val="accent2"/>
                </a:solidFill>
              </a:rPr>
              <a:t>Dichiarazione volontaria</a:t>
            </a:r>
          </a:p>
          <a:p>
            <a:pPr algn="just"/>
            <a:r>
              <a:rPr lang="it-IT" dirty="0"/>
              <a:t>Dichiarazione non conforme -&gt; da Euro 10.000,00 a Euro 50.000,00</a:t>
            </a:r>
          </a:p>
          <a:p>
            <a:pPr algn="just"/>
            <a:r>
              <a:rPr lang="it-IT" dirty="0"/>
              <a:t>Dichiarazione falsa / omissioni -&gt; da Euro 25.000,00 a Euro 75.000,00</a:t>
            </a:r>
          </a:p>
          <a:p>
            <a:pPr algn="just"/>
            <a:endParaRPr lang="it-IT" dirty="0"/>
          </a:p>
          <a:p>
            <a:pPr marL="0" indent="0" algn="ctr">
              <a:buNone/>
            </a:pPr>
            <a:r>
              <a:rPr lang="it-IT" dirty="0"/>
              <a:t>[accertamento e irrogazione sanzioni da parte di CONSOB]</a:t>
            </a:r>
          </a:p>
          <a:p>
            <a:pPr marL="0" indent="0">
              <a:buNone/>
            </a:pPr>
            <a:endParaRPr lang="it-IT" dirty="0"/>
          </a:p>
          <a:p>
            <a:pPr>
              <a:buFont typeface="Arial" panose="020B0604020202020204" pitchFamily="34" charset="0"/>
              <a:buChar char="•"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5" name="Immagine 4">
            <a:extLst>
              <a:ext uri="{FF2B5EF4-FFF2-40B4-BE49-F238E27FC236}">
                <a16:creationId xmlns="" xmlns:a16="http://schemas.microsoft.com/office/drawing/2014/main" id="{5C226E72-27DB-571A-5DA4-4DBB4E06BD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097" y="4337108"/>
            <a:ext cx="1577131" cy="1458286"/>
          </a:xfrm>
          <a:prstGeom prst="rect">
            <a:avLst/>
          </a:prstGeom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68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44061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FD2CAD84-FA91-0CA9-3188-E619440DE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034642"/>
          </a:xfrm>
        </p:spPr>
        <p:txBody>
          <a:bodyPr/>
          <a:lstStyle/>
          <a:p>
            <a:pPr algn="ctr"/>
            <a:r>
              <a:rPr lang="it-IT" b="1" dirty="0"/>
              <a:t>RENDICONTAZIONE DI SOSTENIBILITA’</a:t>
            </a:r>
            <a:br>
              <a:rPr lang="it-IT" b="1" dirty="0"/>
            </a:br>
            <a:r>
              <a:rPr lang="it-IT" sz="2000" b="1" dirty="0"/>
              <a:t>(art. 19-bis, Direttiva UE 2013/34)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C2FCEFD6-D16F-A019-ACB3-B8A4191FAE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5" y="1711355"/>
            <a:ext cx="8596668" cy="484883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it-IT" sz="2100" dirty="0"/>
              <a:t>[informazioni necessarie alla comprensione dell’impatto dell’impresa sulle questioni di sostenibilità / e di quest’ultime sull’andamento dell’impresa]</a:t>
            </a:r>
          </a:p>
          <a:p>
            <a:pPr marL="0" indent="0" algn="ctr">
              <a:buNone/>
            </a:pPr>
            <a:r>
              <a:rPr lang="it-IT" sz="2100" dirty="0"/>
              <a:t>Riferita a: imprese di grandi dimensioni e piccole/medie imprese (no micro)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che siano:	- s.r.l., s.a.s., s.p.a.</a:t>
            </a:r>
          </a:p>
          <a:p>
            <a:pPr marL="0" indent="0">
              <a:buNone/>
            </a:pPr>
            <a:r>
              <a:rPr lang="it-IT" dirty="0"/>
              <a:t>			- s.n.c., s.a.s. (con società di capitali come socio </a:t>
            </a:r>
            <a:r>
              <a:rPr lang="it-IT" dirty="0" err="1"/>
              <a:t>illimit</a:t>
            </a:r>
            <a:r>
              <a:rPr lang="it-IT" dirty="0"/>
              <a:t>. resp.)</a:t>
            </a:r>
          </a:p>
          <a:p>
            <a:pPr marL="0" indent="0" algn="ctr">
              <a:buNone/>
            </a:pPr>
            <a:r>
              <a:rPr lang="it-IT" dirty="0"/>
              <a:t>i cui valori mobiliari sono ammessi alla negoziazione in un mercato regolamentato (quotate) </a:t>
            </a:r>
          </a:p>
          <a:p>
            <a:pPr marL="0" indent="0">
              <a:buNone/>
            </a:pPr>
            <a:r>
              <a:rPr lang="it-IT" dirty="0"/>
              <a:t>			 </a:t>
            </a:r>
          </a:p>
        </p:txBody>
      </p:sp>
      <p:graphicFrame>
        <p:nvGraphicFramePr>
          <p:cNvPr id="4" name="Tabella 3">
            <a:extLst>
              <a:ext uri="{FF2B5EF4-FFF2-40B4-BE49-F238E27FC236}">
                <a16:creationId xmlns="" xmlns:a16="http://schemas.microsoft.com/office/drawing/2014/main" id="{DF2D73C3-7F3C-49DA-05E1-3226A3D86E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334669"/>
              </p:ext>
            </p:extLst>
          </p:nvPr>
        </p:nvGraphicFramePr>
        <p:xfrm>
          <a:off x="2088861" y="2705489"/>
          <a:ext cx="5368684" cy="22356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6484">
                  <a:extLst>
                    <a:ext uri="{9D8B030D-6E8A-4147-A177-3AD203B41FA5}">
                      <a16:colId xmlns="" xmlns:a16="http://schemas.microsoft.com/office/drawing/2014/main" val="3000657055"/>
                    </a:ext>
                  </a:extLst>
                </a:gridCol>
                <a:gridCol w="1372127">
                  <a:extLst>
                    <a:ext uri="{9D8B030D-6E8A-4147-A177-3AD203B41FA5}">
                      <a16:colId xmlns="" xmlns:a16="http://schemas.microsoft.com/office/drawing/2014/main" val="427929160"/>
                    </a:ext>
                  </a:extLst>
                </a:gridCol>
                <a:gridCol w="1424692">
                  <a:extLst>
                    <a:ext uri="{9D8B030D-6E8A-4147-A177-3AD203B41FA5}">
                      <a16:colId xmlns="" xmlns:a16="http://schemas.microsoft.com/office/drawing/2014/main" val="2012265157"/>
                    </a:ext>
                  </a:extLst>
                </a:gridCol>
                <a:gridCol w="1095381">
                  <a:extLst>
                    <a:ext uri="{9D8B030D-6E8A-4147-A177-3AD203B41FA5}">
                      <a16:colId xmlns="" xmlns:a16="http://schemas.microsoft.com/office/drawing/2014/main" val="13259116"/>
                    </a:ext>
                  </a:extLst>
                </a:gridCol>
              </a:tblGrid>
              <a:tr h="1003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000" kern="100" dirty="0">
                          <a:effectLst/>
                        </a:rPr>
                        <a:t>Art. 3 Direttiva (UE) 2013/34</a:t>
                      </a:r>
                      <a:endParaRPr lang="it-IT" sz="1100" kern="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000" kern="100" dirty="0">
                          <a:effectLst/>
                        </a:rPr>
                        <a:t>(almeno 2 limiti su3)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Totale stato patrimoniale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Ricavi netti vendite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n. medio dipendenti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375541752"/>
                  </a:ext>
                </a:extLst>
              </a:tr>
              <a:tr h="3079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Microimprese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&lt; € 350.000,00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&lt; € 700.000,00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&lt; 10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419695598"/>
                  </a:ext>
                </a:extLst>
              </a:tr>
              <a:tr h="3079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Piccole imprese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&lt; € 4 milioni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 dirty="0">
                          <a:effectLst/>
                        </a:rPr>
                        <a:t>&lt; € 8 milioni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&lt; 50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26590768"/>
                  </a:ext>
                </a:extLst>
              </a:tr>
              <a:tr h="3079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Medie imprese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&lt; € 20 milioni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&lt; € 40 milioni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&lt; 250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88188850"/>
                  </a:ext>
                </a:extLst>
              </a:tr>
              <a:tr h="3079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Grandi imprese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&gt; € 20 milioni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>
                          <a:effectLst/>
                        </a:rPr>
                        <a:t>&gt; € 40 milioni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kern="100" dirty="0">
                          <a:effectLst/>
                        </a:rPr>
                        <a:t>&gt; 250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887112720"/>
                  </a:ext>
                </a:extLst>
              </a:tr>
            </a:tbl>
          </a:graphicData>
        </a:graphic>
      </p:graphicFrame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69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877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244109"/>
              </p:ext>
            </p:extLst>
          </p:nvPr>
        </p:nvGraphicFramePr>
        <p:xfrm>
          <a:off x="189033" y="738678"/>
          <a:ext cx="11428536" cy="238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4268"/>
                <a:gridCol w="5714268"/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Dal 2025</a:t>
                      </a:r>
                    </a:p>
                    <a:p>
                      <a:r>
                        <a:rPr lang="it-IT" sz="2400" dirty="0" smtClean="0"/>
                        <a:t>(anno fiscale 2024)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Imprese</a:t>
                      </a:r>
                      <a:r>
                        <a:rPr lang="it-IT" baseline="0" dirty="0" smtClean="0"/>
                        <a:t> di grandi dimensioni che abbiano avuto in media durante l'esercizio finanziario un numero di dipendenti maggiore di 500 e che alla data di chiusura del bilancio, abbiano superato almeno uno dei seguenti limiti dimensionali: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it-IT" baseline="0" dirty="0" smtClean="0"/>
                        <a:t>20 mln di € di Stato Patrimoniale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it-IT" baseline="0" dirty="0" smtClean="0"/>
                        <a:t>40 mln di € di ricavi netti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/>
              <a:t>7</a:t>
            </a:fld>
            <a:endParaRPr lang="it-IT"/>
          </a:p>
        </p:txBody>
      </p:sp>
      <p:graphicFrame>
        <p:nvGraphicFramePr>
          <p:cNvPr id="7" name="Segnaposto contenut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6749005"/>
              </p:ext>
            </p:extLst>
          </p:nvPr>
        </p:nvGraphicFramePr>
        <p:xfrm>
          <a:off x="247647" y="3294309"/>
          <a:ext cx="11428536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4268"/>
                <a:gridCol w="5714268"/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Dal 2026</a:t>
                      </a:r>
                    </a:p>
                    <a:p>
                      <a:r>
                        <a:rPr lang="it-IT" sz="2400" dirty="0" smtClean="0"/>
                        <a:t>(anno fiscale 2025)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Le grandi imprese non quotate che, alla data di chiusura del bilancio, anche su base consolidata, abbiamo superato almeno due dei seguenti criteri dimensionali:•&gt; 250 dipendenti• 20 milioni di euro di stato patrimoniale• 40 milioni di euro di ricavi netti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ttangolo arrotondato 7"/>
          <p:cNvSpPr/>
          <p:nvPr/>
        </p:nvSpPr>
        <p:spPr>
          <a:xfrm>
            <a:off x="187572" y="5603631"/>
            <a:ext cx="11418277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/>
              <a:t>N.B.: </a:t>
            </a:r>
            <a:r>
              <a:rPr lang="it-IT" b="1" dirty="0" smtClean="0">
                <a:sym typeface="Wingdings" panose="05000000000000000000" pitchFamily="2" charset="2"/>
              </a:rPr>
              <a:t></a:t>
            </a:r>
            <a:r>
              <a:rPr lang="it-IT" dirty="0" smtClean="0">
                <a:sym typeface="Wingdings" panose="05000000000000000000" pitchFamily="2" charset="2"/>
              </a:rPr>
              <a:t> Possono attivare il bilancio </a:t>
            </a:r>
            <a:r>
              <a:rPr lang="it-IT" dirty="0" smtClean="0">
                <a:sym typeface="Wingdings" panose="05000000000000000000" pitchFamily="2" charset="2"/>
              </a:rPr>
              <a:t>sostenibilità </a:t>
            </a:r>
            <a:r>
              <a:rPr lang="it-IT" dirty="0" smtClean="0">
                <a:sym typeface="Wingdings" panose="05000000000000000000" pitchFamily="2" charset="2"/>
              </a:rPr>
              <a:t>anche tutte le imprese non previste dall'obbligo della normativa "de quo"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5322001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33B9D236-6DA9-7B47-3DEC-289CB45EB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171" y="609600"/>
            <a:ext cx="9487948" cy="72425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2000" b="1" dirty="0"/>
              <a:t>RENDICONTAZIONE DI SOSTENIBILITA’ – COLLOCAZIONE NELLA RELAZIONE DI GESTIONE</a:t>
            </a:r>
            <a:br>
              <a:rPr lang="it-IT" sz="2000" b="1" dirty="0"/>
            </a:br>
            <a:r>
              <a:rPr lang="it-IT" sz="2000" b="1" dirty="0"/>
              <a:t>(art. 19-bis, Direttiva UE 2013/34)</a:t>
            </a:r>
            <a:endParaRPr lang="it-IT" sz="20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5CD9E1C-1F96-FED4-0F68-A5692C89D9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5" y="1451296"/>
            <a:ext cx="8852560" cy="51927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1600" dirty="0"/>
              <a:t>[contenuti chiaramente identificabili in </a:t>
            </a:r>
            <a:r>
              <a:rPr lang="it-IT" sz="1600" b="1" dirty="0">
                <a:solidFill>
                  <a:schemeClr val="accent1"/>
                </a:solidFill>
              </a:rPr>
              <a:t>APPOSITA SEZIONE </a:t>
            </a:r>
            <a:r>
              <a:rPr lang="it-IT" sz="1600" dirty="0"/>
              <a:t>nella </a:t>
            </a:r>
            <a:r>
              <a:rPr lang="it-IT" sz="1600" b="1" dirty="0">
                <a:solidFill>
                  <a:schemeClr val="accent1"/>
                </a:solidFill>
              </a:rPr>
              <a:t>RELAZIONE DI GESTIONE</a:t>
            </a:r>
            <a:r>
              <a:rPr lang="it-IT" sz="1600" dirty="0"/>
              <a:t>]</a:t>
            </a:r>
          </a:p>
          <a:p>
            <a:pPr marL="0" indent="0" algn="just">
              <a:buNone/>
            </a:pPr>
            <a:endParaRPr lang="it-IT" sz="1600" dirty="0"/>
          </a:p>
          <a:p>
            <a:pPr marL="0" indent="0" algn="just">
              <a:buNone/>
            </a:pPr>
            <a:r>
              <a:rPr lang="it-IT" sz="1600" b="1" dirty="0"/>
              <a:t>art. 2428 c.c. (Relazione sulla gestione)</a:t>
            </a:r>
          </a:p>
          <a:p>
            <a:pPr marL="0" indent="0" algn="just">
              <a:buNone/>
            </a:pPr>
            <a:r>
              <a:rPr lang="it-IT" sz="1600" dirty="0"/>
              <a:t>- relazione degli amministratori a corredo del bilancio;</a:t>
            </a:r>
          </a:p>
          <a:p>
            <a:pPr marL="0" indent="0" algn="just">
              <a:buNone/>
            </a:pPr>
            <a:r>
              <a:rPr lang="it-IT" sz="1600" dirty="0"/>
              <a:t>- analisi FEDELE, EQUILIBRATA ed ESAURIENTE:</a:t>
            </a:r>
          </a:p>
          <a:p>
            <a:pPr algn="just">
              <a:buAutoNum type="alphaLcParenBoth"/>
            </a:pPr>
            <a:r>
              <a:rPr lang="it-IT" sz="1600" dirty="0"/>
              <a:t>della situazione della società;</a:t>
            </a:r>
          </a:p>
          <a:p>
            <a:pPr algn="just">
              <a:buAutoNum type="alphaLcParenBoth"/>
            </a:pPr>
            <a:r>
              <a:rPr lang="it-IT" sz="1600" dirty="0"/>
              <a:t> dell’andamento e del risultato di gestione (costi, ricavi, investimenti);</a:t>
            </a:r>
          </a:p>
          <a:p>
            <a:pPr algn="just">
              <a:buAutoNum type="alphaLcParenBoth"/>
            </a:pPr>
            <a:r>
              <a:rPr lang="it-IT" sz="1600" dirty="0"/>
              <a:t> dei principali RISCHI ed INCERTEZZE cui la società è esposta</a:t>
            </a:r>
          </a:p>
          <a:p>
            <a:pPr marL="0" indent="0" algn="just">
              <a:buNone/>
            </a:pPr>
            <a:r>
              <a:rPr lang="it-IT" sz="1600" dirty="0"/>
              <a:t>- analisi coerente con l’entità e la complessità degli affari e contiene, nella misura necessaria alla comprensione:</a:t>
            </a:r>
          </a:p>
          <a:p>
            <a:pPr marL="0" indent="0" algn="just">
              <a:buNone/>
            </a:pPr>
            <a:r>
              <a:rPr lang="it-IT" sz="1600" dirty="0"/>
              <a:t>	gli indicatori di risultato finanziari e, se del caso</a:t>
            </a:r>
          </a:p>
          <a:p>
            <a:pPr marL="0" indent="0" algn="just">
              <a:buNone/>
            </a:pPr>
            <a:r>
              <a:rPr lang="it-IT" sz="1600" dirty="0"/>
              <a:t>	gli </a:t>
            </a:r>
            <a:r>
              <a:rPr lang="it-IT" sz="1600" b="1" dirty="0">
                <a:solidFill>
                  <a:schemeClr val="accent1"/>
                </a:solidFill>
              </a:rPr>
              <a:t>indicatori non finanziari </a:t>
            </a:r>
            <a:r>
              <a:rPr lang="it-IT" sz="1600" dirty="0"/>
              <a:t>COMPRESE LE INFORMAZIONI ATTINENTI ALL’AMBIENTE ED AL 	PERSONALE</a:t>
            </a:r>
          </a:p>
          <a:p>
            <a:pPr marL="0" indent="0" algn="ctr">
              <a:buNone/>
            </a:pPr>
            <a:endParaRPr lang="it-IT" sz="16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70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43195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C334A850-8FEF-EAEE-7BCA-01DD44C4A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229" y="609600"/>
            <a:ext cx="9748007" cy="1320800"/>
          </a:xfrm>
        </p:spPr>
        <p:txBody>
          <a:bodyPr/>
          <a:lstStyle/>
          <a:p>
            <a:pPr algn="ctr"/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RENDICONTAZIONE DI SOSTENIBILITA’ – COLLOCAZIONE NELLA RELAZIONE DI GESTIONE</a:t>
            </a:r>
            <a:b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</a:b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(art. 19-bis, Direttiva UE 2013/34)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93E35AE5-4CEA-FF50-B351-FDFBAECB50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5" y="1753300"/>
            <a:ext cx="8596668" cy="44951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b="1" dirty="0"/>
              <a:t>art. 19 Direttiva (UE) 2013/34 (Contenuto della Relazione sulla gestione)</a:t>
            </a:r>
          </a:p>
          <a:p>
            <a:pPr marL="0" indent="0">
              <a:buNone/>
            </a:pPr>
            <a:r>
              <a:rPr lang="it-IT" dirty="0"/>
              <a:t>- fedele resoconto di andamento e risultati dell’impresa;</a:t>
            </a:r>
          </a:p>
          <a:p>
            <a:pPr marL="0" indent="0">
              <a:buNone/>
            </a:pPr>
            <a:r>
              <a:rPr lang="it-IT" dirty="0"/>
              <a:t>- descrizione principali rischi ed incertezze;</a:t>
            </a:r>
          </a:p>
          <a:p>
            <a:pPr marL="0" indent="0">
              <a:buNone/>
            </a:pPr>
            <a:r>
              <a:rPr lang="it-IT" dirty="0"/>
              <a:t>- analisi equilibrata ed esauriente (indicatori di risultato finanziari e non)</a:t>
            </a:r>
          </a:p>
          <a:p>
            <a:pPr marL="0" indent="0">
              <a:buNone/>
            </a:pPr>
            <a:r>
              <a:rPr lang="it-IT" b="1" dirty="0"/>
              <a:t>modifica introdotta da Direttiva (UE) 2022/2464 (per le imprese obbligate)</a:t>
            </a:r>
          </a:p>
          <a:p>
            <a:pPr marL="0" indent="0">
              <a:buNone/>
            </a:pPr>
            <a:r>
              <a:rPr lang="it-IT" dirty="0"/>
              <a:t>- informazioni sulle «risorse immateriali essenziali» (= prive di consistenza fisica)</a:t>
            </a:r>
          </a:p>
          <a:p>
            <a:pPr marL="0" indent="0">
              <a:buNone/>
            </a:pPr>
            <a:r>
              <a:rPr lang="it-IT" dirty="0"/>
              <a:t>- spiegazione sul modo in cui il modello aziendale dipende da tali risorse e come tali risorse costituiscono una fonte di creazione del valore per l’impresa.  </a:t>
            </a:r>
          </a:p>
          <a:p>
            <a:pPr marL="0" indent="0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dirty="0"/>
              <a:t>[ai contenuti previsti dalla Direttiva (UE) 2013/34, si renderà necessario aggiungere una ulteriore sezione dedicata alla Rendicontazione di sostenibilità]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71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56878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8A7195E-F90A-2F22-C9F1-0E5F5F5CA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6"/>
            <a:ext cx="8596668" cy="1026253"/>
          </a:xfrm>
        </p:spPr>
        <p:txBody>
          <a:bodyPr>
            <a:normAutofit/>
          </a:bodyPr>
          <a:lstStyle/>
          <a:p>
            <a:pPr algn="ctr"/>
            <a:r>
              <a:rPr lang="it-IT" sz="2400" b="1" dirty="0"/>
              <a:t>INCIDENZA SUL BILANCIO DELLA RELAZIONE DI GESTIONE CON INFORMAZIONI CARENTI O NON VERITIERE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530B96B5-CABA-4FC0-AA3C-6A4041C7E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Tribunale di Milano, n. 10200/2022</a:t>
            </a:r>
          </a:p>
          <a:p>
            <a:pPr marL="0" indent="0">
              <a:buNone/>
            </a:pPr>
            <a:r>
              <a:rPr lang="it-IT" dirty="0"/>
              <a:t>- la Relazione di gestione non è oggetto di delibera assembleare (non costituisce parte del bilancio di esercizio, ma un suo «collegato»</a:t>
            </a:r>
          </a:p>
          <a:p>
            <a:pPr marL="0" indent="0">
              <a:buNone/>
            </a:pPr>
            <a:r>
              <a:rPr lang="it-IT" dirty="0"/>
              <a:t>- informazioni carenti o non veritiere non costituiscono presupposto di nullità della delibera di approvazione del bilancio (per illiceità dell’oggetto), ma possono condurre ad un suo </a:t>
            </a:r>
            <a:r>
              <a:rPr lang="it-IT" b="1" dirty="0"/>
              <a:t>annullamento</a:t>
            </a:r>
            <a:r>
              <a:rPr lang="it-IT" dirty="0"/>
              <a:t> (per vizio del procedimento di approvazione)</a:t>
            </a:r>
          </a:p>
          <a:p>
            <a:pPr marL="0" indent="0">
              <a:buNone/>
            </a:pPr>
            <a:r>
              <a:rPr lang="it-IT" dirty="0"/>
              <a:t>- eccezione: se si tratta di vizi informativi tali da non rendere comprensibile o da falsare il bilancio (nel caso di informazioni connesse a dati di bilancio). In tal caso comportano la </a:t>
            </a:r>
            <a:r>
              <a:rPr lang="it-IT" b="1" dirty="0"/>
              <a:t>nullità</a:t>
            </a:r>
            <a:r>
              <a:rPr lang="it-IT" dirty="0"/>
              <a:t> della delibera assembleare.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72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01113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D5A45698-BF40-85B2-8687-81E6E14AD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984308"/>
          </a:xfrm>
        </p:spPr>
        <p:txBody>
          <a:bodyPr>
            <a:normAutofit/>
          </a:bodyPr>
          <a:lstStyle/>
          <a:p>
            <a:pPr algn="ctr"/>
            <a:r>
              <a:rPr lang="it-IT" sz="2400" b="1" dirty="0"/>
              <a:t>RENDICONTAZIONE DI SOSTENIBILITA’ - CONTENUTI</a:t>
            </a:r>
            <a:br>
              <a:rPr lang="it-IT" sz="2400" b="1" dirty="0"/>
            </a:br>
            <a:r>
              <a:rPr lang="it-IT" sz="2400" b="1" dirty="0"/>
              <a:t>(art. 19-bis, Direttiva UE 2013/34)</a:t>
            </a:r>
            <a:endParaRPr lang="it-IT" sz="24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53643DA4-3FC6-8CD3-BED3-907B691A9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5" y="1845579"/>
            <a:ext cx="8596668" cy="473978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it-IT" b="1" dirty="0"/>
              <a:t>APPOSITA SEZIONE DELLA RELAZIONE SULLA GESTIONE</a:t>
            </a:r>
          </a:p>
          <a:p>
            <a:r>
              <a:rPr lang="it-IT" dirty="0"/>
              <a:t>Impatto dell’impresa sulle questioni di sostenibilità (</a:t>
            </a:r>
            <a:r>
              <a:rPr lang="it-IT" i="1" dirty="0"/>
              <a:t>inside – out</a:t>
            </a:r>
            <a:r>
              <a:rPr lang="it-IT" dirty="0"/>
              <a:t>)</a:t>
            </a:r>
          </a:p>
          <a:p>
            <a:r>
              <a:rPr lang="it-IT" dirty="0"/>
              <a:t>Influenza della sostenibilità sull’andamento dell’impresa (</a:t>
            </a:r>
            <a:r>
              <a:rPr lang="it-IT" i="1" dirty="0"/>
              <a:t>inside - </a:t>
            </a:r>
            <a:r>
              <a:rPr lang="it-IT" i="1" dirty="0" err="1"/>
              <a:t>outside</a:t>
            </a:r>
            <a:r>
              <a:rPr lang="it-IT" dirty="0"/>
              <a:t>)</a:t>
            </a:r>
          </a:p>
          <a:p>
            <a:pPr algn="just">
              <a:buAutoNum type="alphaLcParenBoth"/>
            </a:pPr>
            <a:endParaRPr lang="it-IT" sz="1800" dirty="0"/>
          </a:p>
          <a:p>
            <a:pPr algn="just">
              <a:buAutoNum type="alphaLcParenBoth"/>
            </a:pPr>
            <a:endParaRPr lang="it-IT" sz="1800" dirty="0"/>
          </a:p>
          <a:p>
            <a:pPr algn="just">
              <a:buAutoNum type="alphaLcParenBoth"/>
            </a:pPr>
            <a:r>
              <a:rPr lang="it-IT" sz="1800" dirty="0"/>
              <a:t>descrizione del modello e della strategia d’impresa;</a:t>
            </a:r>
          </a:p>
          <a:p>
            <a:pPr algn="just">
              <a:buAutoNum type="alphaLcParenBoth"/>
            </a:pPr>
            <a:r>
              <a:rPr lang="it-IT" sz="1800" dirty="0"/>
              <a:t>descrizione obiettivi connessi alle questioni di sostenibilità;</a:t>
            </a:r>
          </a:p>
          <a:p>
            <a:pPr algn="just">
              <a:buAutoNum type="alphaLcParenBoth"/>
            </a:pPr>
            <a:r>
              <a:rPr lang="it-IT" sz="1800" dirty="0"/>
              <a:t>competenze e capacità degli organi di amministrazione/controllo in punto di sostenibilità;</a:t>
            </a:r>
          </a:p>
          <a:p>
            <a:pPr algn="just">
              <a:buAutoNum type="alphaLcParenBoth"/>
            </a:pPr>
            <a:r>
              <a:rPr lang="it-IT" sz="1800" dirty="0"/>
              <a:t>politiche dell’impresa in punto di sostenibilità;</a:t>
            </a:r>
          </a:p>
          <a:p>
            <a:pPr algn="just">
              <a:buAutoNum type="alphaLcParenBoth"/>
            </a:pPr>
            <a:r>
              <a:rPr lang="it-IT" sz="1800" dirty="0"/>
              <a:t>sistemi di incentivi connessi alle questioni di sostenibilità;</a:t>
            </a:r>
          </a:p>
          <a:p>
            <a:pPr algn="just">
              <a:buAutoNum type="alphaLcParenBoth"/>
            </a:pPr>
            <a:r>
              <a:rPr lang="it-IT" sz="1800" dirty="0"/>
              <a:t>procedure di diligenza / impatti negativi (effettivi o potenziali) / azioni intraprese;</a:t>
            </a:r>
          </a:p>
          <a:p>
            <a:pPr algn="just">
              <a:buAutoNum type="alphaLcParenBoth"/>
            </a:pPr>
            <a:r>
              <a:rPr lang="it-IT" sz="1800" dirty="0"/>
              <a:t>rischi per l’impresa connessi alle questioni di sostenibilità;</a:t>
            </a:r>
          </a:p>
          <a:p>
            <a:pPr algn="just">
              <a:buAutoNum type="alphaLcParenBoth"/>
            </a:pPr>
            <a:r>
              <a:rPr lang="it-IT" sz="1800" dirty="0"/>
              <a:t>Indicatori pertinenti per la comunicazione delle informazioni. </a:t>
            </a:r>
          </a:p>
          <a:p>
            <a:pPr algn="just">
              <a:buAutoNum type="alphaLcParenBoth"/>
            </a:pPr>
            <a:endParaRPr lang="it-IT" sz="1800" dirty="0"/>
          </a:p>
          <a:p>
            <a:pPr marL="0" indent="0" algn="ctr">
              <a:buNone/>
            </a:pPr>
            <a:r>
              <a:rPr lang="it-IT" sz="1800" dirty="0"/>
              <a:t>[informativa appropriata anche ai rappresentanti dei lavoratori]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73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29909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884B36F5-38BD-5E9D-932A-9FA8AAB94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573248"/>
          </a:xfrm>
        </p:spPr>
        <p:txBody>
          <a:bodyPr>
            <a:normAutofit/>
          </a:bodyPr>
          <a:lstStyle/>
          <a:p>
            <a:pPr algn="ctr"/>
            <a:r>
              <a:rPr lang="it-IT" sz="2800" dirty="0"/>
              <a:t>PRINCIPI DI RENDICONTAZIONE DI SOSTENIBILITA’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24AB36B9-71AD-158D-ACAB-6D34551A7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5" y="1182849"/>
            <a:ext cx="8596668" cy="5612234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it-IT" dirty="0"/>
              <a:t>specificano le informazioni che le imprese sono tenute a comunicare, nonché la struttura per presentare tali informazioni (atti delegati della Commissione)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AMBITO GENERALE (art. 29-ter):</a:t>
            </a:r>
          </a:p>
          <a:p>
            <a:pPr marL="0" indent="0">
              <a:buNone/>
            </a:pPr>
            <a:r>
              <a:rPr lang="it-IT" dirty="0"/>
              <a:t>- </a:t>
            </a:r>
            <a:r>
              <a:rPr lang="it-IT" b="1" dirty="0"/>
              <a:t>informazioni su fattori ambientali (E)</a:t>
            </a:r>
          </a:p>
          <a:p>
            <a:r>
              <a:rPr lang="it-IT" sz="1400" dirty="0"/>
              <a:t>mitigazione cambiamenti climatici</a:t>
            </a:r>
          </a:p>
          <a:p>
            <a:r>
              <a:rPr lang="it-IT" sz="1400" dirty="0"/>
              <a:t>uso di risorse / inquinamento / economia circolare </a:t>
            </a:r>
          </a:p>
          <a:p>
            <a:pPr marL="0" indent="0">
              <a:buNone/>
            </a:pPr>
            <a:r>
              <a:rPr lang="it-IT" dirty="0"/>
              <a:t>- </a:t>
            </a:r>
            <a:r>
              <a:rPr lang="it-IT" b="1" dirty="0"/>
              <a:t>informazioni su fattori sociali e diritti umani (S)</a:t>
            </a:r>
          </a:p>
          <a:p>
            <a:r>
              <a:rPr lang="it-IT" sz="1400" dirty="0"/>
              <a:t>parità di trattamento / inclusione / misure anti violenza-molestie</a:t>
            </a:r>
          </a:p>
          <a:p>
            <a:r>
              <a:rPr lang="it-IT" sz="1400" dirty="0"/>
              <a:t>condizioni di lavoro / dialogo sociale / equilibrio vita professionale e privata</a:t>
            </a:r>
          </a:p>
          <a:p>
            <a:r>
              <a:rPr lang="it-IT" sz="1400" dirty="0"/>
              <a:t>rispetto dei diritti umani e delle libertà fondamentali</a:t>
            </a:r>
          </a:p>
          <a:p>
            <a:pPr marL="0" indent="0">
              <a:buNone/>
            </a:pPr>
            <a:r>
              <a:rPr lang="it-IT" dirty="0"/>
              <a:t>- </a:t>
            </a:r>
            <a:r>
              <a:rPr lang="it-IT" b="1" dirty="0"/>
              <a:t>informazioni sui fattori di governance (G)</a:t>
            </a:r>
          </a:p>
          <a:p>
            <a:r>
              <a:rPr lang="it-IT" sz="1500" dirty="0"/>
              <a:t>competenze/capacita organi di amministrazione/controllo in punto di sostenibilità</a:t>
            </a:r>
          </a:p>
          <a:p>
            <a:r>
              <a:rPr lang="it-IT" sz="1500" dirty="0"/>
              <a:t>sistemi interni di controllo e gestione del rischio d’impresa</a:t>
            </a:r>
          </a:p>
          <a:p>
            <a:r>
              <a:rPr lang="it-IT" sz="1500" dirty="0"/>
              <a:t>etica aziendale e cultura d’impresa</a:t>
            </a:r>
          </a:p>
          <a:p>
            <a:r>
              <a:rPr lang="it-IT" sz="1500" dirty="0"/>
              <a:t>gestione e qualità dei rapporti con clienti e fornitori</a:t>
            </a:r>
          </a:p>
          <a:p>
            <a:endParaRPr lang="it-IT" sz="1500" dirty="0"/>
          </a:p>
          <a:p>
            <a:pPr marL="0" indent="0" algn="ctr">
              <a:buNone/>
            </a:pPr>
            <a:r>
              <a:rPr lang="it-IT" sz="1500" dirty="0"/>
              <a:t>QUALITA’ DELLE INFORMAZIONI: comprensibili/pertinenti/verificabili/comparabili/fedeli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74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72804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563E2200-6D91-E90B-FE4E-D062E60C5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FORMATO ELETTRONICO UNICO</a:t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9F7D7013-BA73-B3EF-56C4-C4CA9A819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6" y="2160590"/>
            <a:ext cx="8793837" cy="3880773"/>
          </a:xfrm>
        </p:spPr>
        <p:txBody>
          <a:bodyPr/>
          <a:lstStyle/>
          <a:p>
            <a:pPr marL="0" indent="0" algn="ctr">
              <a:buNone/>
            </a:pPr>
            <a:r>
              <a:rPr lang="it-IT" dirty="0"/>
              <a:t>redazione della Relazione sulla gestione nel formato elettronico </a:t>
            </a:r>
          </a:p>
          <a:p>
            <a:pPr marL="0" indent="0" algn="ctr">
              <a:buNone/>
            </a:pPr>
            <a:r>
              <a:rPr lang="it-IT" dirty="0"/>
              <a:t>di cui all’art. 3 del Regolamento Delegato (UE) 2019/815 della Commissione</a:t>
            </a:r>
          </a:p>
          <a:p>
            <a:pPr marL="0" indent="0" algn="ctr">
              <a:buNone/>
            </a:pPr>
            <a:r>
              <a:rPr lang="it-IT" dirty="0"/>
              <a:t>«formato XHTML»</a:t>
            </a:r>
          </a:p>
          <a:p>
            <a:pPr marL="0" indent="0" algn="ctr">
              <a:buNone/>
            </a:pPr>
            <a:r>
              <a:rPr lang="it-IT" dirty="0"/>
              <a:t>con marcatura della Rendicontazione di sostenibilità con</a:t>
            </a:r>
          </a:p>
          <a:p>
            <a:pPr marL="0" indent="0" algn="ctr">
              <a:buNone/>
            </a:pPr>
            <a:r>
              <a:rPr lang="it-IT" dirty="0"/>
              <a:t>«linguaggio di markup XBRL»</a:t>
            </a:r>
          </a:p>
          <a:p>
            <a:pPr marL="0" indent="0" algn="ctr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dirty="0"/>
              <a:t>OBBLIGO GENERALE DI PUBBLICAZIONE:</a:t>
            </a:r>
          </a:p>
          <a:p>
            <a:pPr marL="0" indent="0" algn="ctr">
              <a:buNone/>
            </a:pPr>
            <a:r>
              <a:rPr lang="it-IT" dirty="0"/>
              <a:t>entro termine massimo di 12 mesi dalla data di chiusura del bilancio</a:t>
            </a:r>
          </a:p>
          <a:p>
            <a:pPr marL="0" indent="0" algn="ctr">
              <a:buNone/>
            </a:pPr>
            <a:r>
              <a:rPr lang="it-IT" dirty="0"/>
              <a:t>[possibile imposizione della pubblicazione della Relazione di gestione sul sito web]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75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13901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88C339B-B223-3139-B73B-743D88C7F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dirty="0"/>
              <a:t>REVISIONE E ATTESTAZIONE DI CONFORMITA’</a:t>
            </a:r>
            <a:br>
              <a:rPr lang="it-IT" dirty="0"/>
            </a:br>
            <a:r>
              <a:rPr lang="it-IT" dirty="0"/>
              <a:t>DELLA RENDICONTAZIONE DI SOSTENIBILITA’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55CF5F23-E981-8536-E54E-535FACFA8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5" y="2160595"/>
            <a:ext cx="8596668" cy="4087811"/>
          </a:xfrm>
        </p:spPr>
        <p:txBody>
          <a:bodyPr/>
          <a:lstStyle/>
          <a:p>
            <a:pPr marL="0" indent="0">
              <a:buNone/>
            </a:pPr>
            <a:endParaRPr lang="it-IT" sz="2400" dirty="0"/>
          </a:p>
          <a:p>
            <a:pPr marL="0" indent="0">
              <a:buNone/>
            </a:pPr>
            <a:r>
              <a:rPr lang="it-IT" sz="2400" dirty="0"/>
              <a:t>Bilanci sottoposti a revisione legale:</a:t>
            </a:r>
          </a:p>
          <a:p>
            <a:r>
              <a:rPr lang="it-IT" sz="2400" dirty="0"/>
              <a:t>(possibile) </a:t>
            </a:r>
            <a:r>
              <a:rPr lang="it-IT" sz="2400" b="1" dirty="0"/>
              <a:t>attestazione</a:t>
            </a:r>
            <a:r>
              <a:rPr lang="it-IT" sz="2400" dirty="0"/>
              <a:t> circa la conformità della Rendicontazione di sostenibilità con le prescrizioni della Direttiva e con i principi elaborati dalla Commissione</a:t>
            </a:r>
          </a:p>
          <a:p>
            <a:pPr lvl="1"/>
            <a:r>
              <a:rPr lang="it-IT" sz="1800" dirty="0"/>
              <a:t>anche da un prestatore indipendente di servizi (che abbia sostenuto adeguata formazione e che abbia superato un esame / accreditamento)</a:t>
            </a:r>
          </a:p>
          <a:p>
            <a:pPr marL="0" indent="0">
              <a:buNone/>
            </a:pPr>
            <a:r>
              <a:rPr lang="it-IT" dirty="0"/>
              <a:t>	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76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41988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2"/>
            <a:ext cx="8596668" cy="732639"/>
          </a:xfrm>
        </p:spPr>
        <p:txBody>
          <a:bodyPr/>
          <a:lstStyle/>
          <a:p>
            <a:pPr algn="ctr"/>
            <a:r>
              <a:rPr lang="it-IT" dirty="0"/>
              <a:t>TEMPI DI RECEPIMENTO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60A87331-AC8B-F730-19D5-7D0C4DEF3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6119" y="1971419"/>
            <a:ext cx="8596668" cy="4489399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Esercizi dal </a:t>
            </a:r>
            <a:r>
              <a:rPr lang="it-IT" b="1" dirty="0"/>
              <a:t>01.01.2024</a:t>
            </a:r>
            <a:r>
              <a:rPr lang="it-IT" dirty="0"/>
              <a:t> per:</a:t>
            </a:r>
          </a:p>
          <a:p>
            <a:r>
              <a:rPr lang="it-IT" dirty="0"/>
              <a:t>grandi imprese che siano enti di interesse pubblico</a:t>
            </a:r>
          </a:p>
          <a:p>
            <a:r>
              <a:rPr lang="it-IT" dirty="0"/>
              <a:t>Imprese madri di grandi gruppi &gt; 500 dipendenti</a:t>
            </a:r>
          </a:p>
          <a:p>
            <a:pPr marL="0" indent="0">
              <a:buNone/>
            </a:pPr>
            <a:r>
              <a:rPr lang="it-IT" dirty="0"/>
              <a:t>Esercizi dal </a:t>
            </a:r>
            <a:r>
              <a:rPr lang="it-IT" b="1" dirty="0"/>
              <a:t>01.01.2025</a:t>
            </a:r>
            <a:r>
              <a:rPr lang="it-IT" dirty="0"/>
              <a:t> per:</a:t>
            </a:r>
          </a:p>
          <a:p>
            <a:r>
              <a:rPr lang="it-IT" dirty="0"/>
              <a:t>grandi imprese</a:t>
            </a:r>
          </a:p>
          <a:p>
            <a:r>
              <a:rPr lang="it-IT" dirty="0"/>
              <a:t>imprese madri di grandi gruppi</a:t>
            </a:r>
          </a:p>
          <a:p>
            <a:pPr marL="0" indent="0">
              <a:buNone/>
            </a:pPr>
            <a:r>
              <a:rPr lang="it-IT" dirty="0"/>
              <a:t>Esercizi dal </a:t>
            </a:r>
            <a:r>
              <a:rPr lang="it-IT" b="1" dirty="0"/>
              <a:t>01.01.2026</a:t>
            </a:r>
            <a:r>
              <a:rPr lang="it-IT" dirty="0"/>
              <a:t> per:</a:t>
            </a:r>
          </a:p>
          <a:p>
            <a:r>
              <a:rPr lang="it-IT" dirty="0"/>
              <a:t>piccole/medie imprese (no micro) che siano enti di interesse pubblico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77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32625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78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668341"/>
            <a:ext cx="11704637" cy="552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263690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79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708031"/>
            <a:ext cx="11704637" cy="544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9783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27381" y="548725"/>
            <a:ext cx="11277600" cy="1222375"/>
          </a:xfrm>
        </p:spPr>
        <p:txBody>
          <a:bodyPr>
            <a:normAutofit fontScale="90000"/>
          </a:bodyPr>
          <a:lstStyle/>
          <a:p>
            <a:pPr algn="just"/>
            <a:r>
              <a:rPr lang="it-IT" u="sng" dirty="0" smtClean="0"/>
              <a:t>BILANCIO DI SOSTENIBILITA' "ESG" "LE PREVISIONI DEL PNRR" </a:t>
            </a:r>
            <a:r>
              <a:rPr lang="it-IT" u="sng" dirty="0" smtClean="0">
                <a:sym typeface="Wingdings" panose="05000000000000000000" pitchFamily="2" charset="2"/>
              </a:rPr>
              <a:t> FINANZIAMENTI PER 191,5 MLD DI EURO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27381" y="1916832"/>
            <a:ext cx="11277600" cy="3240360"/>
          </a:xfrm>
        </p:spPr>
        <p:txBody>
          <a:bodyPr>
            <a:normAutofit/>
          </a:bodyPr>
          <a:lstStyle/>
          <a:p>
            <a:pPr marL="457200" indent="-457200" algn="just">
              <a:buFont typeface="+mj-lt"/>
              <a:buAutoNum type="arabicParenR"/>
            </a:pPr>
            <a:r>
              <a:rPr lang="it-IT" dirty="0" smtClean="0"/>
              <a:t>Digitalizzazione, innovazione, cultura </a:t>
            </a:r>
            <a:r>
              <a:rPr lang="it-IT" dirty="0" smtClean="0">
                <a:sym typeface="Wingdings" panose="05000000000000000000" pitchFamily="2" charset="2"/>
              </a:rPr>
              <a:t> 15,63 mln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it-IT" dirty="0" smtClean="0">
                <a:sym typeface="Wingdings" panose="05000000000000000000" pitchFamily="2" charset="2"/>
              </a:rPr>
              <a:t>Rivoluzione Verde e transizione ecologica  40,29 mln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it-IT" dirty="0" smtClean="0">
                <a:sym typeface="Wingdings" panose="05000000000000000000" pitchFamily="2" charset="2"/>
              </a:rPr>
              <a:t>Infrastrutture per mobilità sostenibile  59,46 mln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it-IT" dirty="0" smtClean="0">
                <a:sym typeface="Wingdings" panose="05000000000000000000" pitchFamily="2" charset="2"/>
              </a:rPr>
              <a:t>Istruzione e ricerca  25,40 mln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it-IT" dirty="0" smtClean="0">
                <a:sym typeface="Wingdings" panose="05000000000000000000" pitchFamily="2" charset="2"/>
              </a:rPr>
              <a:t>Inclusione e coesione  30,88 mln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it-IT" dirty="0" smtClean="0">
                <a:sym typeface="Wingdings" panose="05000000000000000000" pitchFamily="2" charset="2"/>
              </a:rPr>
              <a:t>Salute  19,85 mln</a:t>
            </a:r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srgbClr val="F0A22E">
                    <a:shade val="75000"/>
                  </a:srgbClr>
                </a:solidFill>
              </a:rPr>
              <a:pPr/>
              <a:t>8</a:t>
            </a:fld>
            <a:endParaRPr lang="en-US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1007435" y="5564088"/>
            <a:ext cx="10657184" cy="1105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2800" dirty="0" smtClean="0">
                <a:solidFill>
                  <a:prstClr val="white"/>
                </a:solidFill>
              </a:rPr>
              <a:t>N.B.: </a:t>
            </a:r>
            <a:r>
              <a:rPr lang="it-IT" sz="2800" dirty="0" smtClean="0">
                <a:solidFill>
                  <a:prstClr val="white"/>
                </a:solidFill>
                <a:sym typeface="Wingdings" panose="05000000000000000000" pitchFamily="2" charset="2"/>
              </a:rPr>
              <a:t> </a:t>
            </a:r>
            <a:r>
              <a:rPr lang="it-IT" sz="28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Fonte : PNRR </a:t>
            </a:r>
            <a:r>
              <a:rPr lang="it-IT" sz="2800" b="1" dirty="0" err="1" smtClean="0">
                <a:solidFill>
                  <a:prstClr val="white"/>
                </a:solidFill>
                <a:sym typeface="Wingdings" panose="05000000000000000000" pitchFamily="2" charset="2"/>
              </a:rPr>
              <a:t>finanzaiamenti</a:t>
            </a:r>
            <a:r>
              <a:rPr lang="it-IT" sz="28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 sulla sostenibilità</a:t>
            </a:r>
            <a:endParaRPr lang="it-IT" sz="2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48032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80</a:t>
            </a:fld>
            <a:endParaRPr lang="it-IT">
              <a:solidFill>
                <a:srgbClr val="90C226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622306"/>
            <a:ext cx="11704637" cy="561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261053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35360" y="188641"/>
            <a:ext cx="11425269" cy="1584176"/>
          </a:xfrm>
        </p:spPr>
        <p:txBody>
          <a:bodyPr/>
          <a:lstStyle/>
          <a:p>
            <a:r>
              <a:rPr lang="it-IT" sz="2800" dirty="0" smtClean="0"/>
              <a:t>Bilancio di sostenibilità ESG: </a:t>
            </a:r>
            <a:br>
              <a:rPr lang="it-IT" sz="2800" dirty="0" smtClean="0"/>
            </a:br>
            <a:r>
              <a:rPr lang="it-IT" sz="2800" dirty="0" smtClean="0"/>
              <a:t>"Il ruolo del commercialista opportunità per imprese e professionisti"</a:t>
            </a:r>
            <a:endParaRPr lang="it-IT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81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457651" y="2060848"/>
            <a:ext cx="11137237" cy="26642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2400" b="1" dirty="0" smtClean="0">
                <a:solidFill>
                  <a:prstClr val="white"/>
                </a:solidFill>
              </a:rPr>
              <a:t>I commercialisti rilevano un ruolo fondamentale nella creazione di una vera "cultura della sostenibilità" che guidi le aziende in un processo di creazione di valore a tutti gli "Stakeholder".</a:t>
            </a:r>
            <a:endParaRPr lang="it-IT" sz="2400" dirty="0">
              <a:solidFill>
                <a:prstClr val="white"/>
              </a:solidFill>
            </a:endParaRPr>
          </a:p>
        </p:txBody>
      </p:sp>
      <p:sp>
        <p:nvSpPr>
          <p:cNvPr id="2" name="Rettangolo arrotondato 1"/>
          <p:cNvSpPr/>
          <p:nvPr/>
        </p:nvSpPr>
        <p:spPr>
          <a:xfrm>
            <a:off x="457651" y="5445224"/>
            <a:ext cx="11137236" cy="9144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 smtClean="0">
                <a:solidFill>
                  <a:prstClr val="white"/>
                </a:solidFill>
              </a:rPr>
              <a:t>N.B.: </a:t>
            </a:r>
            <a:r>
              <a:rPr lang="it-IT" dirty="0" smtClean="0">
                <a:solidFill>
                  <a:prstClr val="white"/>
                </a:solidFill>
                <a:sym typeface="Wingdings" panose="05000000000000000000" pitchFamily="2" charset="2"/>
              </a:rPr>
              <a:t> DOCUEMNTO CNDCEC DEL 03 FEBBRAIO 2022</a:t>
            </a:r>
            <a:endParaRPr lang="it-IT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07712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35360" y="188641"/>
            <a:ext cx="11425269" cy="1584176"/>
          </a:xfrm>
        </p:spPr>
        <p:txBody>
          <a:bodyPr/>
          <a:lstStyle/>
          <a:p>
            <a:r>
              <a:rPr lang="it-IT" sz="2800" dirty="0" smtClean="0"/>
              <a:t>Bilancio di sostenibilità ESG: </a:t>
            </a:r>
            <a:br>
              <a:rPr lang="it-IT" sz="2800" dirty="0" smtClean="0"/>
            </a:br>
            <a:r>
              <a:rPr lang="it-IT" sz="2800" dirty="0" smtClean="0"/>
              <a:t>"Il ruolo del commercialista opportunità per imprese e professionisti"</a:t>
            </a:r>
            <a:endParaRPr lang="it-IT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82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457651" y="1700808"/>
            <a:ext cx="11137237" cy="44644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2400" b="1" dirty="0" smtClean="0">
                <a:solidFill>
                  <a:prstClr val="white"/>
                </a:solidFill>
              </a:rPr>
              <a:t>I commercialisti art. 1 comma 3 D. </a:t>
            </a:r>
            <a:r>
              <a:rPr lang="it-IT" sz="2400" b="1" dirty="0" err="1" smtClean="0">
                <a:solidFill>
                  <a:prstClr val="white"/>
                </a:solidFill>
              </a:rPr>
              <a:t>Lgs</a:t>
            </a:r>
            <a:r>
              <a:rPr lang="it-IT" sz="2400" b="1" dirty="0" smtClean="0">
                <a:solidFill>
                  <a:prstClr val="white"/>
                </a:solidFill>
              </a:rPr>
              <a:t>. 139/2005 </a:t>
            </a:r>
            <a:r>
              <a:rPr lang="it-IT" sz="2400" b="1" dirty="0">
                <a:solidFill>
                  <a:prstClr val="white"/>
                </a:solidFill>
              </a:rPr>
              <a:t>possiedono e sviluppano, tra le altre, specifiche competenze in tema sia di reporting che di </a:t>
            </a:r>
            <a:r>
              <a:rPr lang="it-IT" sz="2400" b="1" dirty="0" smtClean="0">
                <a:solidFill>
                  <a:prstClr val="white"/>
                </a:solidFill>
              </a:rPr>
              <a:t>controllo, </a:t>
            </a:r>
            <a:r>
              <a:rPr lang="it-IT" sz="2400" b="1" dirty="0">
                <a:solidFill>
                  <a:prstClr val="white"/>
                </a:solidFill>
              </a:rPr>
              <a:t>atteso che dall'Ordinamento professionale </a:t>
            </a:r>
            <a:r>
              <a:rPr lang="it-IT" sz="2400" b="1" dirty="0" smtClean="0">
                <a:solidFill>
                  <a:prstClr val="white"/>
                </a:solidFill>
              </a:rPr>
              <a:t>figurano tra </a:t>
            </a:r>
            <a:r>
              <a:rPr lang="it-IT" sz="2400" b="1" dirty="0">
                <a:solidFill>
                  <a:prstClr val="white"/>
                </a:solidFill>
              </a:rPr>
              <a:t>le attribuzioni </a:t>
            </a:r>
            <a:r>
              <a:rPr lang="it-IT" sz="2400" b="1" dirty="0" smtClean="0">
                <a:solidFill>
                  <a:prstClr val="white"/>
                </a:solidFill>
              </a:rPr>
              <a:t>previste;</a:t>
            </a:r>
          </a:p>
          <a:p>
            <a:pPr marL="342900" indent="-342900" algn="just" defTabSz="914400"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prstClr val="white"/>
                </a:solidFill>
              </a:rPr>
              <a:t>"la </a:t>
            </a:r>
            <a:r>
              <a:rPr lang="it-IT" sz="2400" b="1" dirty="0">
                <a:solidFill>
                  <a:prstClr val="white"/>
                </a:solidFill>
              </a:rPr>
              <a:t>redazione e la asseverazione delle informative ambientali, sociali e di sostenibilità delle imprese e degli enti pubblici e privati</a:t>
            </a:r>
            <a:r>
              <a:rPr lang="it-IT" sz="2400" b="1" dirty="0" smtClean="0">
                <a:solidFill>
                  <a:prstClr val="white"/>
                </a:solidFill>
              </a:rPr>
              <a:t>"; </a:t>
            </a:r>
          </a:p>
          <a:p>
            <a:pPr marL="342900" indent="-342900" algn="just" defTabSz="914400"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prstClr val="white"/>
                </a:solidFill>
              </a:rPr>
              <a:t>"</a:t>
            </a:r>
            <a:r>
              <a:rPr lang="it-IT" sz="2400" b="1" dirty="0">
                <a:solidFill>
                  <a:prstClr val="white"/>
                </a:solidFill>
              </a:rPr>
              <a:t>la certificazione degli investimenti ambientali ai fini delle agevolazioni previste dalle </a:t>
            </a:r>
            <a:r>
              <a:rPr lang="it-IT" sz="2400" b="1" dirty="0" smtClean="0">
                <a:solidFill>
                  <a:prstClr val="white"/>
                </a:solidFill>
              </a:rPr>
              <a:t>normative vigenti</a:t>
            </a:r>
            <a:r>
              <a:rPr lang="it-IT" sz="2400" b="1" dirty="0">
                <a:solidFill>
                  <a:prstClr val="white"/>
                </a:solidFill>
              </a:rPr>
              <a:t>"</a:t>
            </a:r>
            <a:endParaRPr lang="it-IT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98069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35360" y="188641"/>
            <a:ext cx="11425269" cy="1584176"/>
          </a:xfrm>
        </p:spPr>
        <p:txBody>
          <a:bodyPr/>
          <a:lstStyle/>
          <a:p>
            <a:r>
              <a:rPr lang="it-IT" sz="2800" dirty="0" smtClean="0"/>
              <a:t>Bilancio di sostenibilità ESG: </a:t>
            </a:r>
            <a:br>
              <a:rPr lang="it-IT" sz="2800" dirty="0" smtClean="0"/>
            </a:br>
            <a:r>
              <a:rPr lang="it-IT" sz="2800" dirty="0" smtClean="0"/>
              <a:t>"Il ruolo del commercialista opportunità per imprese e professionisti"</a:t>
            </a:r>
            <a:endParaRPr lang="it-IT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83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457651" y="1700808"/>
            <a:ext cx="11137237" cy="44644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2000" b="1" dirty="0" smtClean="0">
                <a:solidFill>
                  <a:prstClr val="white"/>
                </a:solidFill>
              </a:rPr>
              <a:t>Il commercialista presidia il settore della finanza sostenibile attraverso i seguenti ambiti:</a:t>
            </a:r>
          </a:p>
          <a:p>
            <a:pPr marL="342900" indent="-342900" algn="just" defTabSz="914400">
              <a:buFont typeface="Wingdings" panose="05000000000000000000" pitchFamily="2" charset="2"/>
              <a:buChar char="Ø"/>
            </a:pPr>
            <a:r>
              <a:rPr lang="it-IT" sz="2000" b="1" u="sng" dirty="0" smtClean="0">
                <a:solidFill>
                  <a:prstClr val="white"/>
                </a:solidFill>
              </a:rPr>
              <a:t>valutazione</a:t>
            </a:r>
            <a:r>
              <a:rPr lang="it-IT" sz="2000" b="1" dirty="0" smtClean="0">
                <a:solidFill>
                  <a:prstClr val="white"/>
                </a:solidFill>
              </a:rPr>
              <a:t> </a:t>
            </a:r>
            <a:r>
              <a:rPr lang="it-IT" sz="2000" b="1" dirty="0">
                <a:solidFill>
                  <a:prstClr val="white"/>
                </a:solidFill>
              </a:rPr>
              <a:t>di variabili di sostenibilità sociale e ambientale nella predisposizione del reporting nelle diverse tipologie di organizzazioni, profit e non profit, del sistema economico</a:t>
            </a:r>
            <a:r>
              <a:rPr lang="it-IT" sz="2000" b="1" dirty="0" smtClean="0">
                <a:solidFill>
                  <a:prstClr val="white"/>
                </a:solidFill>
              </a:rPr>
              <a:t>;•</a:t>
            </a:r>
          </a:p>
          <a:p>
            <a:pPr marL="342900" indent="-342900" algn="just" defTabSz="914400">
              <a:buFont typeface="Wingdings" panose="05000000000000000000" pitchFamily="2" charset="2"/>
              <a:buChar char="Ø"/>
            </a:pPr>
            <a:r>
              <a:rPr lang="it-IT" sz="2000" b="1" u="sng" dirty="0" smtClean="0">
                <a:solidFill>
                  <a:prstClr val="white"/>
                </a:solidFill>
              </a:rPr>
              <a:t>analisi </a:t>
            </a:r>
            <a:r>
              <a:rPr lang="it-IT" sz="2000" b="1" u="sng" dirty="0">
                <a:solidFill>
                  <a:prstClr val="white"/>
                </a:solidFill>
              </a:rPr>
              <a:t>ed elaborazione </a:t>
            </a:r>
            <a:r>
              <a:rPr lang="it-IT" sz="2000" b="1" dirty="0">
                <a:solidFill>
                  <a:prstClr val="white"/>
                </a:solidFill>
              </a:rPr>
              <a:t>di principi e metodologie ai fini della predisposizione del </a:t>
            </a:r>
            <a:r>
              <a:rPr lang="it-IT" sz="2000" b="1" dirty="0" err="1">
                <a:solidFill>
                  <a:prstClr val="white"/>
                </a:solidFill>
              </a:rPr>
              <a:t>sustainability</a:t>
            </a:r>
            <a:r>
              <a:rPr lang="it-IT" sz="2000" b="1" dirty="0">
                <a:solidFill>
                  <a:prstClr val="white"/>
                </a:solidFill>
              </a:rPr>
              <a:t> reporting e del non-</a:t>
            </a:r>
            <a:r>
              <a:rPr lang="it-IT" sz="2000" b="1" dirty="0" err="1">
                <a:solidFill>
                  <a:prstClr val="white"/>
                </a:solidFill>
              </a:rPr>
              <a:t>financial</a:t>
            </a:r>
            <a:r>
              <a:rPr lang="it-IT" sz="2000" b="1" dirty="0">
                <a:solidFill>
                  <a:prstClr val="white"/>
                </a:solidFill>
              </a:rPr>
              <a:t> </a:t>
            </a:r>
            <a:r>
              <a:rPr lang="it-IT" sz="2000" b="1" dirty="0" smtClean="0">
                <a:solidFill>
                  <a:prstClr val="white"/>
                </a:solidFill>
              </a:rPr>
              <a:t>reporting;</a:t>
            </a:r>
          </a:p>
          <a:p>
            <a:pPr marL="342900" indent="-342900" algn="just" defTabSz="914400">
              <a:buFont typeface="Wingdings" panose="05000000000000000000" pitchFamily="2" charset="2"/>
              <a:buChar char="Ø"/>
            </a:pPr>
            <a:r>
              <a:rPr lang="it-IT" sz="2000" b="1" u="sng" dirty="0" smtClean="0">
                <a:solidFill>
                  <a:prstClr val="white"/>
                </a:solidFill>
              </a:rPr>
              <a:t>analisi </a:t>
            </a:r>
            <a:r>
              <a:rPr lang="it-IT" sz="2000" b="1" u="sng" dirty="0">
                <a:solidFill>
                  <a:prstClr val="white"/>
                </a:solidFill>
              </a:rPr>
              <a:t>ed elaborazione </a:t>
            </a:r>
            <a:r>
              <a:rPr lang="it-IT" sz="2000" b="1" dirty="0">
                <a:solidFill>
                  <a:prstClr val="white"/>
                </a:solidFill>
              </a:rPr>
              <a:t>di principi per lo svolgimento dell'attività di asseverazione dei processi di corporate e </a:t>
            </a:r>
            <a:r>
              <a:rPr lang="it-IT" sz="2000" b="1" dirty="0" err="1">
                <a:solidFill>
                  <a:prstClr val="white"/>
                </a:solidFill>
              </a:rPr>
              <a:t>sustainability</a:t>
            </a:r>
            <a:r>
              <a:rPr lang="it-IT" sz="2000" b="1" dirty="0">
                <a:solidFill>
                  <a:prstClr val="white"/>
                </a:solidFill>
              </a:rPr>
              <a:t> reporting e dei relativi strumenti di </a:t>
            </a:r>
            <a:r>
              <a:rPr lang="it-IT" sz="2000" b="1" dirty="0" err="1" smtClean="0">
                <a:solidFill>
                  <a:prstClr val="white"/>
                </a:solidFill>
              </a:rPr>
              <a:t>disclosure</a:t>
            </a:r>
            <a:r>
              <a:rPr lang="it-IT" sz="2000" b="1" dirty="0" smtClean="0">
                <a:solidFill>
                  <a:prstClr val="white"/>
                </a:solidFill>
              </a:rPr>
              <a:t>;</a:t>
            </a:r>
          </a:p>
          <a:p>
            <a:pPr marL="342900" indent="-342900" algn="just" defTabSz="914400">
              <a:buFont typeface="Wingdings" panose="05000000000000000000" pitchFamily="2" charset="2"/>
              <a:buChar char="Ø"/>
            </a:pPr>
            <a:r>
              <a:rPr lang="it-IT" sz="2000" b="1" u="sng" dirty="0" smtClean="0">
                <a:solidFill>
                  <a:prstClr val="white"/>
                </a:solidFill>
              </a:rPr>
              <a:t>approfondimento</a:t>
            </a:r>
            <a:r>
              <a:rPr lang="it-IT" sz="2000" b="1" dirty="0" smtClean="0">
                <a:solidFill>
                  <a:prstClr val="white"/>
                </a:solidFill>
              </a:rPr>
              <a:t> </a:t>
            </a:r>
            <a:r>
              <a:rPr lang="it-IT" sz="2000" b="1" dirty="0">
                <a:solidFill>
                  <a:prstClr val="white"/>
                </a:solidFill>
              </a:rPr>
              <a:t>dei </a:t>
            </a:r>
            <a:r>
              <a:rPr lang="it-IT" sz="2000" b="1" dirty="0" err="1">
                <a:solidFill>
                  <a:prstClr val="white"/>
                </a:solidFill>
              </a:rPr>
              <a:t>sustainability</a:t>
            </a:r>
            <a:r>
              <a:rPr lang="it-IT" sz="2000" b="1" dirty="0">
                <a:solidFill>
                  <a:prstClr val="white"/>
                </a:solidFill>
              </a:rPr>
              <a:t> </a:t>
            </a:r>
            <a:r>
              <a:rPr lang="it-IT" sz="2000" b="1" dirty="0" err="1">
                <a:solidFill>
                  <a:prstClr val="white"/>
                </a:solidFill>
              </a:rPr>
              <a:t>issues</a:t>
            </a:r>
            <a:r>
              <a:rPr lang="it-IT" sz="2000" b="1" dirty="0">
                <a:solidFill>
                  <a:prstClr val="white"/>
                </a:solidFill>
              </a:rPr>
              <a:t> nell'esercizio dell'attività di controllo.</a:t>
            </a:r>
            <a:endParaRPr lang="it-IT" sz="2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69953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35360" y="188641"/>
            <a:ext cx="11425269" cy="1584176"/>
          </a:xfrm>
        </p:spPr>
        <p:txBody>
          <a:bodyPr/>
          <a:lstStyle/>
          <a:p>
            <a:r>
              <a:rPr lang="it-IT" sz="2800" dirty="0" smtClean="0"/>
              <a:t>Bilancio di sostenibilità ESG: </a:t>
            </a:r>
            <a:br>
              <a:rPr lang="it-IT" sz="2800" dirty="0" smtClean="0"/>
            </a:br>
            <a:r>
              <a:rPr lang="it-IT" sz="2800" dirty="0" smtClean="0"/>
              <a:t>"Il ruolo del commercialista opportunità per imprese e professionisti"</a:t>
            </a:r>
            <a:endParaRPr lang="it-IT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84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457651" y="1700808"/>
            <a:ext cx="11137237" cy="44644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/>
            <a:r>
              <a:rPr lang="it-IT" sz="2800" dirty="0" smtClean="0">
                <a:solidFill>
                  <a:prstClr val="white"/>
                </a:solidFill>
              </a:rPr>
              <a:t>Una professionale </a:t>
            </a:r>
            <a:r>
              <a:rPr lang="it-IT" sz="2800" u="sng" dirty="0" smtClean="0">
                <a:solidFill>
                  <a:prstClr val="white"/>
                </a:solidFill>
              </a:rPr>
              <a:t>valutazione</a:t>
            </a:r>
            <a:r>
              <a:rPr lang="it-IT" sz="2800" dirty="0" smtClean="0">
                <a:solidFill>
                  <a:prstClr val="white"/>
                </a:solidFill>
              </a:rPr>
              <a:t> della cultura della sostenibilità in tema di:</a:t>
            </a:r>
          </a:p>
          <a:p>
            <a:pPr marL="342900" indent="-342900" algn="just" defTabSz="914400">
              <a:buFont typeface="Wingdings" panose="05000000000000000000" pitchFamily="2" charset="2"/>
              <a:buChar char="Ø"/>
            </a:pPr>
            <a:r>
              <a:rPr lang="it-IT" sz="2800" dirty="0" err="1" smtClean="0">
                <a:solidFill>
                  <a:prstClr val="white"/>
                </a:solidFill>
              </a:rPr>
              <a:t>Risk</a:t>
            </a:r>
            <a:r>
              <a:rPr lang="it-IT" sz="2800" dirty="0" smtClean="0">
                <a:solidFill>
                  <a:prstClr val="white"/>
                </a:solidFill>
              </a:rPr>
              <a:t> </a:t>
            </a:r>
            <a:r>
              <a:rPr lang="it-IT" sz="2800" dirty="0" err="1" smtClean="0">
                <a:solidFill>
                  <a:prstClr val="white"/>
                </a:solidFill>
              </a:rPr>
              <a:t>assessment</a:t>
            </a:r>
            <a:r>
              <a:rPr lang="it-IT" sz="2800" dirty="0" smtClean="0">
                <a:solidFill>
                  <a:prstClr val="white"/>
                </a:solidFill>
              </a:rPr>
              <a:t> </a:t>
            </a:r>
            <a:r>
              <a:rPr lang="it-IT" sz="2800" dirty="0" smtClean="0">
                <a:solidFill>
                  <a:prstClr val="white"/>
                </a:solidFill>
                <a:sym typeface="Wingdings" panose="05000000000000000000" pitchFamily="2" charset="2"/>
              </a:rPr>
              <a:t></a:t>
            </a:r>
            <a:r>
              <a:rPr lang="it-IT" sz="2800" dirty="0" smtClean="0">
                <a:solidFill>
                  <a:prstClr val="white"/>
                </a:solidFill>
              </a:rPr>
              <a:t> valutazione del rischio di sostenibilità</a:t>
            </a:r>
          </a:p>
          <a:p>
            <a:pPr marL="342900" indent="-342900" algn="just" defTabSz="914400">
              <a:buFont typeface="Wingdings" panose="05000000000000000000" pitchFamily="2" charset="2"/>
              <a:buChar char="Ø"/>
            </a:pPr>
            <a:r>
              <a:rPr lang="it-IT" sz="2800" dirty="0" err="1" smtClean="0">
                <a:solidFill>
                  <a:prstClr val="white"/>
                </a:solidFill>
              </a:rPr>
              <a:t>Risk</a:t>
            </a:r>
            <a:r>
              <a:rPr lang="it-IT" sz="2800" dirty="0" smtClean="0">
                <a:solidFill>
                  <a:prstClr val="white"/>
                </a:solidFill>
              </a:rPr>
              <a:t> Management </a:t>
            </a:r>
            <a:r>
              <a:rPr lang="it-IT" sz="2800" dirty="0" smtClean="0">
                <a:solidFill>
                  <a:prstClr val="white"/>
                </a:solidFill>
                <a:sym typeface="Wingdings" panose="05000000000000000000" pitchFamily="2" charset="2"/>
              </a:rPr>
              <a:t> gestione del rischio di sostenibilità</a:t>
            </a:r>
            <a:endParaRPr lang="it-IT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3928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2"/>
            <a:ext cx="8596668" cy="732639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BILANCIO DI SOSTNIBILITA' IL RUOLO DEL COMMERCIALISTA SISTEMI DI: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60A87331-AC8B-F730-19D5-7D0C4DEF3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6119" y="1971419"/>
            <a:ext cx="8596668" cy="4489399"/>
          </a:xfrm>
        </p:spPr>
        <p:txBody>
          <a:bodyPr/>
          <a:lstStyle/>
          <a:p>
            <a:pPr marL="0" indent="0">
              <a:buNone/>
            </a:pPr>
            <a:endParaRPr lang="it-IT" dirty="0"/>
          </a:p>
          <a:p>
            <a:r>
              <a:rPr lang="it-IT" sz="2800" dirty="0" smtClean="0"/>
              <a:t>RENDICONTAZIONE DELLA SOSTENIBILITA';</a:t>
            </a:r>
          </a:p>
          <a:p>
            <a:r>
              <a:rPr lang="it-IT" sz="2800" dirty="0" smtClean="0"/>
              <a:t>MODELLO DI BUSINESS SOSTENIBILE;</a:t>
            </a:r>
          </a:p>
          <a:p>
            <a:r>
              <a:rPr lang="it-IT" sz="2800" dirty="0" smtClean="0"/>
              <a:t>MANAGER DELLA SOSTENIBILITA';</a:t>
            </a:r>
            <a:endParaRPr lang="it-IT" sz="28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85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88141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165" y="1348156"/>
            <a:ext cx="8771465" cy="1043352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LA RENDICONTAZIONE DELLA SOSTENIBILITA'</a:t>
            </a:r>
            <a:endParaRPr lang="it-IT" dirty="0"/>
          </a:p>
        </p:txBody>
      </p:sp>
      <p:sp>
        <p:nvSpPr>
          <p:cNvPr id="4" name="Rettangolo arrotondato 3"/>
          <p:cNvSpPr/>
          <p:nvPr/>
        </p:nvSpPr>
        <p:spPr>
          <a:xfrm>
            <a:off x="492369" y="2907323"/>
            <a:ext cx="953086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PRINCIPI E STANDARD INRTERNAZIONALI PER LA RENDICOTAZIONE DI SOSTENIBILITA'</a:t>
            </a:r>
            <a:endParaRPr lang="it-IT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86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44143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0E7EC73-98F0-502C-B8BE-0C92F9DB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2"/>
            <a:ext cx="8596668" cy="732639"/>
          </a:xfrm>
        </p:spPr>
        <p:txBody>
          <a:bodyPr>
            <a:normAutofit/>
          </a:bodyPr>
          <a:lstStyle/>
          <a:p>
            <a:pPr algn="ctr"/>
            <a:r>
              <a:rPr lang="it-IT" dirty="0" smtClean="0"/>
              <a:t>GRI </a:t>
            </a:r>
            <a:r>
              <a:rPr lang="it-IT" dirty="0" smtClean="0">
                <a:sym typeface="Wingdings" panose="05000000000000000000" pitchFamily="2" charset="2"/>
              </a:rPr>
              <a:t> GLOBAL REPOTING INITIATIVE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60A87331-AC8B-F730-19D5-7D0C4DEF3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6119" y="1971419"/>
            <a:ext cx="8596668" cy="44893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it-IT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sz="2800" b="1" dirty="0"/>
              <a:t>La Global Reporting </a:t>
            </a:r>
            <a:r>
              <a:rPr lang="it-IT" sz="2800" b="1" dirty="0" err="1"/>
              <a:t>Initiative</a:t>
            </a:r>
            <a:r>
              <a:rPr lang="it-IT" sz="2800" dirty="0"/>
              <a:t> nasce nel 1997 </a:t>
            </a:r>
            <a:r>
              <a:rPr lang="it-IT" sz="2800" dirty="0" smtClean="0"/>
              <a:t>a Boston </a:t>
            </a:r>
            <a:r>
              <a:rPr lang="it-IT" sz="2800" dirty="0"/>
              <a:t>sulla scia delle proteste legate ai </a:t>
            </a:r>
            <a:r>
              <a:rPr lang="it-IT" sz="2800" dirty="0" smtClean="0"/>
              <a:t>danni ambientali </a:t>
            </a:r>
            <a:r>
              <a:rPr lang="it-IT" sz="2800" dirty="0"/>
              <a:t>provati dall’incidente della </a:t>
            </a:r>
            <a:r>
              <a:rPr lang="it-IT" sz="2800" dirty="0" err="1"/>
              <a:t>Exxon</a:t>
            </a:r>
            <a:r>
              <a:rPr lang="it-IT" sz="2800" dirty="0"/>
              <a:t> </a:t>
            </a:r>
            <a:r>
              <a:rPr lang="it-IT" sz="2800" dirty="0" smtClean="0"/>
              <a:t>Valdez;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it-IT" sz="2800" b="1" dirty="0" smtClean="0"/>
              <a:t>L'obiettivo:</a:t>
            </a:r>
            <a:r>
              <a:rPr lang="it-IT" sz="2800" dirty="0" smtClean="0"/>
              <a:t> </a:t>
            </a:r>
            <a:r>
              <a:rPr lang="it-IT" sz="2800" dirty="0"/>
              <a:t>era quello di creare il </a:t>
            </a:r>
            <a:r>
              <a:rPr lang="it-IT" sz="2800" dirty="0" smtClean="0"/>
              <a:t>primo meccanismo </a:t>
            </a:r>
            <a:r>
              <a:rPr lang="it-IT" sz="2800" dirty="0"/>
              <a:t>di responsabilità per assicurare chele aziende aderissero ai principi di </a:t>
            </a:r>
            <a:r>
              <a:rPr lang="it-IT" sz="2800" dirty="0" smtClean="0"/>
              <a:t>condotta ambientale </a:t>
            </a:r>
            <a:r>
              <a:rPr lang="it-IT" sz="2800" dirty="0"/>
              <a:t>responsabile. Poi ampliato </a:t>
            </a:r>
            <a:r>
              <a:rPr lang="it-IT" sz="2800" dirty="0" smtClean="0"/>
              <a:t>per includere </a:t>
            </a:r>
            <a:r>
              <a:rPr lang="it-IT" sz="2800" dirty="0"/>
              <a:t>questioni sociali, economiche e </a:t>
            </a:r>
            <a:r>
              <a:rPr lang="it-IT" sz="2800" dirty="0" smtClean="0"/>
              <a:t>di </a:t>
            </a:r>
            <a:r>
              <a:rPr lang="it-IT" sz="2800" dirty="0" err="1" smtClean="0"/>
              <a:t>governance</a:t>
            </a:r>
            <a:r>
              <a:rPr lang="it-IT" sz="2800" dirty="0" smtClean="0"/>
              <a:t>.</a:t>
            </a:r>
            <a:endParaRPr lang="it-IT" sz="28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87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90674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057275"/>
            <a:ext cx="9753600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88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42415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9753600" cy="717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89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62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Segnaposto contenuto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8664174"/>
              </p:ext>
            </p:extLst>
          </p:nvPr>
        </p:nvGraphicFramePr>
        <p:xfrm>
          <a:off x="239218" y="188964"/>
          <a:ext cx="11713633" cy="5544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F9FAE9-4C41-4911-928A-1E495488805C}" type="slidenum">
              <a:rPr lang="it-IT" altLang="it-IT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it-IT" alt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69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77" y="981075"/>
            <a:ext cx="10679723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90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86191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785445" y="1834552"/>
            <a:ext cx="806547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it-IT" sz="3200" dirty="0" smtClean="0"/>
              <a:t>I </a:t>
            </a:r>
            <a:r>
              <a:rPr lang="it-IT" sz="3200" dirty="0"/>
              <a:t>tre Universal </a:t>
            </a:r>
            <a:r>
              <a:rPr lang="it-IT" sz="3200" dirty="0" err="1" smtClean="0"/>
              <a:t>Standards</a:t>
            </a:r>
            <a:r>
              <a:rPr lang="it-IT" sz="3200" dirty="0" smtClean="0"/>
              <a:t>:</a:t>
            </a:r>
          </a:p>
          <a:p>
            <a:pPr marL="457200" indent="-457200" algn="just">
              <a:buFontTx/>
              <a:buChar char="-"/>
            </a:pPr>
            <a:r>
              <a:rPr lang="it-IT" sz="3200" dirty="0" smtClean="0"/>
              <a:t>GRI </a:t>
            </a:r>
            <a:r>
              <a:rPr lang="it-IT" sz="3200" dirty="0"/>
              <a:t>1 </a:t>
            </a:r>
            <a:r>
              <a:rPr lang="it-IT" sz="3200" dirty="0" smtClean="0"/>
              <a:t>Foundation </a:t>
            </a:r>
          </a:p>
          <a:p>
            <a:pPr marL="457200" indent="-457200" algn="just">
              <a:buFontTx/>
              <a:buChar char="-"/>
            </a:pPr>
            <a:r>
              <a:rPr lang="it-IT" sz="3200" dirty="0" smtClean="0"/>
              <a:t>GRI </a:t>
            </a:r>
            <a:r>
              <a:rPr lang="it-IT" sz="3200" dirty="0"/>
              <a:t>2 General </a:t>
            </a:r>
            <a:r>
              <a:rPr lang="it-IT" sz="3200" dirty="0" err="1" smtClean="0"/>
              <a:t>Disclosures</a:t>
            </a:r>
            <a:endParaRPr lang="it-IT" sz="3200" dirty="0"/>
          </a:p>
          <a:p>
            <a:pPr marL="457200" indent="-457200" algn="just">
              <a:buFontTx/>
              <a:buChar char="-"/>
            </a:pPr>
            <a:r>
              <a:rPr lang="it-IT" sz="3200" dirty="0" smtClean="0"/>
              <a:t>GRI </a:t>
            </a:r>
            <a:r>
              <a:rPr lang="it-IT" sz="3200" dirty="0"/>
              <a:t>3 </a:t>
            </a:r>
            <a:r>
              <a:rPr lang="it-IT" sz="3200" dirty="0" err="1"/>
              <a:t>Material</a:t>
            </a:r>
            <a:r>
              <a:rPr lang="it-IT" sz="3200" dirty="0"/>
              <a:t> </a:t>
            </a:r>
            <a:r>
              <a:rPr lang="it-IT" sz="3200" dirty="0" err="1" smtClean="0"/>
              <a:t>Topics</a:t>
            </a:r>
            <a:endParaRPr lang="it-IT" sz="3200" dirty="0" smtClean="0"/>
          </a:p>
          <a:p>
            <a:pPr algn="just"/>
            <a:r>
              <a:rPr lang="it-IT" sz="3200" dirty="0" smtClean="0"/>
              <a:t>sono </a:t>
            </a:r>
            <a:r>
              <a:rPr lang="it-IT" sz="3200" dirty="0"/>
              <a:t>sempre obbligatori e sono stati rivisti per assicurare un processo aderente ai principi di </a:t>
            </a:r>
            <a:r>
              <a:rPr lang="it-IT" sz="3200" dirty="0" err="1"/>
              <a:t>Governance</a:t>
            </a:r>
            <a:r>
              <a:rPr lang="it-IT" sz="3200" dirty="0"/>
              <a:t> responsabile, di Due </a:t>
            </a:r>
            <a:r>
              <a:rPr lang="it-IT" sz="3200" dirty="0" err="1"/>
              <a:t>diligence</a:t>
            </a:r>
            <a:r>
              <a:rPr lang="it-IT" sz="3200" dirty="0"/>
              <a:t> e di Rispetto dei diritti umani</a:t>
            </a:r>
          </a:p>
        </p:txBody>
      </p:sp>
      <p:sp>
        <p:nvSpPr>
          <p:cNvPr id="3" name="Rettangolo arrotondato 2"/>
          <p:cNvSpPr/>
          <p:nvPr/>
        </p:nvSpPr>
        <p:spPr>
          <a:xfrm>
            <a:off x="785445" y="691661"/>
            <a:ext cx="792480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NOVITA' GRI STANDARDS</a:t>
            </a:r>
            <a:endParaRPr lang="it-IT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91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62823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whatsapp.com/019d43ce-1d40-4f0e-bbb8-56b3a68ebb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854930"/>
            <a:ext cx="9753600" cy="492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92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1204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whatsapp.com/019d43ce-1d40-4f0e-bbb8-56b3a68ebb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" name="AutoShape 4" descr="blob:https://web.whatsapp.com/96478578-4af5-4d9a-9701-758dabde095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142878"/>
            <a:ext cx="9753600" cy="437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93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1204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whatsapp.com/019d43ce-1d40-4f0e-bbb8-56b3a68ebb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prstClr val="black"/>
              </a:solidFill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810602"/>
            <a:ext cx="975360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94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48618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whatsapp.com/019d43ce-1d40-4f0e-bbb8-56b3a68ebb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prstClr val="black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780195"/>
            <a:ext cx="9753600" cy="488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95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99978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whatsapp.com/019d43ce-1d40-4f0e-bbb8-56b3a68ebb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prstClr val="black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825256"/>
            <a:ext cx="9753600" cy="481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96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51881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whatsapp.com/019d43ce-1d40-4f0e-bbb8-56b3a68ebb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prstClr val="black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778363"/>
            <a:ext cx="9753600" cy="481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ttangolo arrotondato 2"/>
          <p:cNvSpPr/>
          <p:nvPr/>
        </p:nvSpPr>
        <p:spPr>
          <a:xfrm>
            <a:off x="1219200" y="4572000"/>
            <a:ext cx="820615" cy="4220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arrotondato 3"/>
          <p:cNvSpPr/>
          <p:nvPr/>
        </p:nvSpPr>
        <p:spPr>
          <a:xfrm>
            <a:off x="1213338" y="778364"/>
            <a:ext cx="592016" cy="10902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97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00798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whatsapp.com/019d43ce-1d40-4f0e-bbb8-56b3a68ebb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prstClr val="black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16" y="834415"/>
            <a:ext cx="9753600" cy="5683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98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96156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whatsapp.com/019d43ce-1d40-4f0e-bbb8-56b3a68ebb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prstClr val="black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679938"/>
            <a:ext cx="10512425" cy="5556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9B3B-4783-453E-ABBE-5BC91E81ED68}" type="slidenum">
              <a:rPr lang="it-IT" smtClean="0">
                <a:solidFill>
                  <a:srgbClr val="90C226"/>
                </a:solidFill>
              </a:rPr>
              <a:pPr/>
              <a:t>99</a:t>
            </a:fld>
            <a:endParaRPr lang="it-IT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55773"/>
      </p:ext>
    </p:extLst>
  </p:cSld>
  <p:clrMapOvr>
    <a:masterClrMapping/>
  </p:clrMapOvr>
</p:sld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faccettatura">
  <a:themeElements>
    <a:clrScheme name="Sfaccettatur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Sfaccettatur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faccettatur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10.xml><?xml version="1.0" encoding="utf-8"?>
<a:theme xmlns:a="http://schemas.openxmlformats.org/drawingml/2006/main" name="5_Terra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Elica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2_Sfaccettatura">
  <a:themeElements>
    <a:clrScheme name="Sfaccettatur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Sfaccettatur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faccettatur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13.xml><?xml version="1.0" encoding="utf-8"?>
<a:theme xmlns:a="http://schemas.openxmlformats.org/drawingml/2006/main" name="2_Elica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3_Sfaccettatura">
  <a:themeElements>
    <a:clrScheme name="Sfaccettatur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Sfaccettatur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faccettatur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15.xml><?xml version="1.0" encoding="utf-8"?>
<a:theme xmlns:a="http://schemas.openxmlformats.org/drawingml/2006/main" name="3_Elica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rra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erra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Viale">
  <a:themeElements>
    <a:clrScheme name="Vial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ial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Vial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Terra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Sfaccettatura">
  <a:themeElements>
    <a:clrScheme name="Sfaccettatur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Sfaccettatur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faccettatur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7.xml><?xml version="1.0" encoding="utf-8"?>
<a:theme xmlns:a="http://schemas.openxmlformats.org/drawingml/2006/main" name="3_Terra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Elica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Terra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7555</TotalTime>
  <Words>5891</Words>
  <Application>Microsoft Office PowerPoint</Application>
  <PresentationFormat>Personalizzato</PresentationFormat>
  <Paragraphs>677</Paragraphs>
  <Slides>118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15</vt:i4>
      </vt:variant>
      <vt:variant>
        <vt:lpstr>Titoli diapositive</vt:lpstr>
      </vt:variant>
      <vt:variant>
        <vt:i4>118</vt:i4>
      </vt:variant>
    </vt:vector>
  </HeadingPairs>
  <TitlesOfParts>
    <vt:vector size="133" baseType="lpstr">
      <vt:lpstr>Sfaccettatura</vt:lpstr>
      <vt:lpstr>Terra</vt:lpstr>
      <vt:lpstr>1_Terra</vt:lpstr>
      <vt:lpstr>1_Viale</vt:lpstr>
      <vt:lpstr>2_Terra</vt:lpstr>
      <vt:lpstr>1_Sfaccettatura</vt:lpstr>
      <vt:lpstr>3_Terra</vt:lpstr>
      <vt:lpstr>Elica</vt:lpstr>
      <vt:lpstr>4_Terra</vt:lpstr>
      <vt:lpstr>5_Terra</vt:lpstr>
      <vt:lpstr>1_Elica</vt:lpstr>
      <vt:lpstr>2_Sfaccettatura</vt:lpstr>
      <vt:lpstr>2_Elica</vt:lpstr>
      <vt:lpstr>3_Sfaccettatura</vt:lpstr>
      <vt:lpstr>3_Elica</vt:lpstr>
      <vt:lpstr>Presentazione standard di PowerPoint</vt:lpstr>
      <vt:lpstr>IL BILANCIO DI SOSTENIBILITA':</vt:lpstr>
      <vt:lpstr>BILANCIO DI SOSTENIBILITA'</vt:lpstr>
      <vt:lpstr>BILANCIO DI SOSTENIBILITA' QUINDI:</vt:lpstr>
      <vt:lpstr>BILANCIO DI SOSTENIBILITA' ESG NORMATIVE DI RIFERIMENTO CE/UE </vt:lpstr>
      <vt:lpstr>BILANCIO DI SOSTENIBILITA' E OBBLIGHI PER LE AZIENDE </vt:lpstr>
      <vt:lpstr>Presentazione standard di PowerPoint</vt:lpstr>
      <vt:lpstr>BILANCIO DI SOSTENIBILITA' "ESG" "LE PREVISIONI DEL PNRR"  FINANZIAMENTI PER 191,5 MLD DI EURO </vt:lpstr>
      <vt:lpstr>Presentazione standard di PowerPoint</vt:lpstr>
      <vt:lpstr>BILANCIO DI SOSTENIBILITA' "ESG" "FARE BUSINESS IN MODO SOSTENIBILE PER AMBIENTE, PERSONE E COMUNITA': GLI ESEMPI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PERCHE' I CRITERI ESG SONO IMPORTANTI PER LE AZIENDE??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BILANCIO DI SOSTENIBILITA':  "OBIETTIVI ENVIRONMENTAL" </vt:lpstr>
      <vt:lpstr>BILANCIO DI SOSTENIBILITA':  "OBIETTIVI SOCIAL" </vt:lpstr>
      <vt:lpstr>BILANCIO DI SOSTENIBILITA':  "OBIETTIVI DI GOVERNANCE"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SVILUPPO SOSTENIBILE E RESPONSABILITA' SOCIALE D'IMPRESA (RSI) </vt:lpstr>
      <vt:lpstr>LA RESPONSABILITA' SOCIALE D'IMPRESA (RSI) </vt:lpstr>
      <vt:lpstr>Lo sviluppo sostenibile e la responsabilità sociale</vt:lpstr>
      <vt:lpstr>Lo sviluppo sostenibile e la responsabilità sociale</vt:lpstr>
      <vt:lpstr>Interagire con gli Stakeholder</vt:lpstr>
      <vt:lpstr>Adeguata gestione flussi informativi per coinvolgere Stakeholder</vt:lpstr>
      <vt:lpstr>Elementi di valutazione RSI: vantaggi</vt:lpstr>
      <vt:lpstr>Elementi di valutazione RSI: vantaggi</vt:lpstr>
      <vt:lpstr>Elementi di valutazione RSI: costi</vt:lpstr>
      <vt:lpstr>BILANCIO DI SOSTENIBILITA':ESG</vt:lpstr>
      <vt:lpstr>Elementi di valutazione RSI: contenuti</vt:lpstr>
      <vt:lpstr>BILANCIO DI SOSTENIBILITA' "ESG"* </vt:lpstr>
      <vt:lpstr>Presentazione standard di PowerPoint</vt:lpstr>
      <vt:lpstr>Presentazione standard di PowerPoint</vt:lpstr>
      <vt:lpstr>BILANCIO DI SOSTENIBILITA':  "Perché gli operatori finanziari sono favorevoli ai criteri ESG?" </vt:lpstr>
      <vt:lpstr>PIANIFICAZIONE  PASSAGGIO DA "CONTINUITA' AZIENDALE" A "SOSTENIBILITA' AZIENDALE" </vt:lpstr>
      <vt:lpstr>BILANCIO DI SOSTENIBILITA' esg:  vantaggi per l'azienda </vt:lpstr>
      <vt:lpstr>BILANCIO DI SOSTENIBILITA' esg:  INFORMAZIONI E CONTENUTI </vt:lpstr>
      <vt:lpstr>SCHEMA DI REDAZIONE BILANCIO:ESG</vt:lpstr>
      <vt:lpstr>GLI EFFETTI DELLA VARIABILE AMBIENTALE SULLO STATO PATRIMONIALE E SUL CONTO ECONOMICO DI UN'AZIENDA</vt:lpstr>
      <vt:lpstr>GLI EFFETTI DELLA VARIABILE AMBIENTALE SULLO STATO PATRIMONIALE E SUL CONTO ECONOMICO DI UN'AZIENDA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Bilancio di sostenibilità ESG: Indicatori</vt:lpstr>
      <vt:lpstr>INDICATORI: PERFORMANCE ECONOMICA</vt:lpstr>
      <vt:lpstr>Bilancio di sostenibilità ESG: Indicatori performance economica</vt:lpstr>
      <vt:lpstr>Bilancio di sostenibilità ESG:  Performance ambientale</vt:lpstr>
      <vt:lpstr>Bilancio di sostenibilità ESG:  Performance sociale</vt:lpstr>
      <vt:lpstr>Presentazione standard di PowerPoint</vt:lpstr>
      <vt:lpstr>Il «GREEN DEAL» europeo</vt:lpstr>
      <vt:lpstr>DIRETTIVA (UE) 2022/2464  del 14.12.2022</vt:lpstr>
      <vt:lpstr>«QUESTIONI DI SOSTENIBILITA’»</vt:lpstr>
      <vt:lpstr>Normativa nazionale</vt:lpstr>
      <vt:lpstr>Dichiarazione (individuale o consolidata) di carattere non finanziario ex D. Lgs. n. 254/2016 </vt:lpstr>
      <vt:lpstr>Dichiarazione volontaria</vt:lpstr>
      <vt:lpstr>Sanzioni</vt:lpstr>
      <vt:lpstr>RENDICONTAZIONE DI SOSTENIBILITA’ (art. 19-bis, Direttiva UE 2013/34)</vt:lpstr>
      <vt:lpstr>RENDICONTAZIONE DI SOSTENIBILITA’ – COLLOCAZIONE NELLA RELAZIONE DI GESTIONE (art. 19-bis, Direttiva UE 2013/34)</vt:lpstr>
      <vt:lpstr>RENDICONTAZIONE DI SOSTENIBILITA’ – COLLOCAZIONE NELLA RELAZIONE DI GESTIONE (art. 19-bis, Direttiva UE 2013/34)</vt:lpstr>
      <vt:lpstr>INCIDENZA SUL BILANCIO DELLA RELAZIONE DI GESTIONE CON INFORMAZIONI CARENTI O NON VERITIERE</vt:lpstr>
      <vt:lpstr>RENDICONTAZIONE DI SOSTENIBILITA’ - CONTENUTI (art. 19-bis, Direttiva UE 2013/34)</vt:lpstr>
      <vt:lpstr>PRINCIPI DI RENDICONTAZIONE DI SOSTENIBILITA’</vt:lpstr>
      <vt:lpstr>FORMATO ELETTRONICO UNICO </vt:lpstr>
      <vt:lpstr>REVISIONE E ATTESTAZIONE DI CONFORMITA’ DELLA RENDICONTAZIONE DI SOSTENIBILITA’</vt:lpstr>
      <vt:lpstr>TEMPI DI RECEPIMENTO</vt:lpstr>
      <vt:lpstr>Presentazione standard di PowerPoint</vt:lpstr>
      <vt:lpstr>Presentazione standard di PowerPoint</vt:lpstr>
      <vt:lpstr>Presentazione standard di PowerPoint</vt:lpstr>
      <vt:lpstr>Bilancio di sostenibilità ESG:  "Il ruolo del commercialista opportunità per imprese e professionisti"</vt:lpstr>
      <vt:lpstr>Bilancio di sostenibilità ESG:  "Il ruolo del commercialista opportunità per imprese e professionisti"</vt:lpstr>
      <vt:lpstr>Bilancio di sostenibilità ESG:  "Il ruolo del commercialista opportunità per imprese e professionisti"</vt:lpstr>
      <vt:lpstr>Bilancio di sostenibilità ESG:  "Il ruolo del commercialista opportunità per imprese e professionisti"</vt:lpstr>
      <vt:lpstr>BILANCIO DI SOSTNIBILITA' IL RUOLO DEL COMMERCIALISTA SISTEMI DI:</vt:lpstr>
      <vt:lpstr>LA RENDICONTAZIONE DELLA SOSTENIBILITA'</vt:lpstr>
      <vt:lpstr>GRI  GLOBAL REPOTING INITIATIVE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MODELLO DI "BUSINESS SOSTENIBILE"</vt:lpstr>
      <vt:lpstr>MODELLO DI "BUSINESS SOSTENIBILE"</vt:lpstr>
      <vt:lpstr>I VANTAGGI DI UN MODELLO DI "BUSINESS SOSTENIBILE"</vt:lpstr>
      <vt:lpstr>MODELLO DI "BUSINESS SOSTENIBILE VINCENTE"</vt:lpstr>
      <vt:lpstr>SCHEMA DI MODELLO DI "BUSINESS SOSTENIBILE"</vt:lpstr>
      <vt:lpstr>MANAGER SUSTAINABILITY</vt:lpstr>
      <vt:lpstr>MANAGER SUSTAINABILITY</vt:lpstr>
      <vt:lpstr>MANAGER SUSTAINABILITY</vt:lpstr>
      <vt:lpstr>MANAGER SUSTAINABILITY</vt:lpstr>
      <vt:lpstr>MANAGER SUSTAINABILITY</vt:lpstr>
      <vt:lpstr>COME VALUTARE L'EFFICACIA DI UN MANAGER SUSTAINABILITY</vt:lpstr>
      <vt:lpstr>COME VALUTARE L'EFFICACIA DI UN MANAGER SUSTAINABILITY</vt:lpstr>
      <vt:lpstr>COME VALUTARE L'EFFICACIA DI UN MANAGER SUSTAINABILITY</vt:lpstr>
      <vt:lpstr>COME VALUTARE L'EFFICACIA DI UN MANAGER SUSTAINABILITY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tecno 1</dc:creator>
  <cp:lastModifiedBy>Utente Windows</cp:lastModifiedBy>
  <cp:revision>200</cp:revision>
  <cp:lastPrinted>2023-12-05T09:04:57Z</cp:lastPrinted>
  <dcterms:created xsi:type="dcterms:W3CDTF">2023-09-30T08:22:07Z</dcterms:created>
  <dcterms:modified xsi:type="dcterms:W3CDTF">2023-12-05T12:43:40Z</dcterms:modified>
</cp:coreProperties>
</file>